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260" r:id="rId3"/>
    <p:sldId id="427" r:id="rId4"/>
    <p:sldId id="259" r:id="rId5"/>
    <p:sldId id="258" r:id="rId6"/>
    <p:sldId id="261" r:id="rId7"/>
    <p:sldId id="418" r:id="rId8"/>
    <p:sldId id="326" r:id="rId9"/>
    <p:sldId id="423" r:id="rId10"/>
    <p:sldId id="264" r:id="rId11"/>
    <p:sldId id="327" r:id="rId12"/>
    <p:sldId id="328" r:id="rId13"/>
    <p:sldId id="429" r:id="rId14"/>
    <p:sldId id="329" r:id="rId15"/>
    <p:sldId id="269" r:id="rId16"/>
    <p:sldId id="332" r:id="rId17"/>
    <p:sldId id="270" r:id="rId18"/>
    <p:sldId id="271" r:id="rId19"/>
    <p:sldId id="272" r:id="rId20"/>
    <p:sldId id="273" r:id="rId21"/>
    <p:sldId id="274" r:id="rId22"/>
    <p:sldId id="275" r:id="rId23"/>
    <p:sldId id="276" r:id="rId24"/>
    <p:sldId id="296" r:id="rId25"/>
    <p:sldId id="278" r:id="rId26"/>
    <p:sldId id="413" r:id="rId27"/>
    <p:sldId id="360" r:id="rId28"/>
    <p:sldId id="361" r:id="rId29"/>
    <p:sldId id="291" r:id="rId30"/>
    <p:sldId id="425" r:id="rId31"/>
    <p:sldId id="422" r:id="rId32"/>
    <p:sldId id="419" r:id="rId33"/>
    <p:sldId id="292" r:id="rId34"/>
    <p:sldId id="310" r:id="rId35"/>
    <p:sldId id="316" r:id="rId36"/>
    <p:sldId id="314" r:id="rId37"/>
    <p:sldId id="315" r:id="rId38"/>
    <p:sldId id="279" r:id="rId39"/>
    <p:sldId id="284" r:id="rId40"/>
    <p:sldId id="330" r:id="rId41"/>
    <p:sldId id="297" r:id="rId42"/>
    <p:sldId id="286" r:id="rId43"/>
    <p:sldId id="307" r:id="rId44"/>
    <p:sldId id="299" r:id="rId45"/>
    <p:sldId id="319" r:id="rId46"/>
    <p:sldId id="317" r:id="rId47"/>
    <p:sldId id="322" r:id="rId48"/>
    <p:sldId id="288" r:id="rId49"/>
    <p:sldId id="289" r:id="rId50"/>
    <p:sldId id="426" r:id="rId51"/>
    <p:sldId id="430" r:id="rId52"/>
    <p:sldId id="268" r:id="rId53"/>
    <p:sldId id="303" r:id="rId54"/>
    <p:sldId id="318" r:id="rId5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CD"/>
    <a:srgbClr val="181717"/>
    <a:srgbClr val="2F74B6"/>
    <a:srgbClr val="E3F1D9"/>
    <a:srgbClr val="2E74B6"/>
    <a:srgbClr val="773D8B"/>
    <a:srgbClr val="0078D7"/>
    <a:srgbClr val="D14836"/>
    <a:srgbClr val="1DA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6"/>
    <p:restoredTop sz="94674"/>
  </p:normalViewPr>
  <p:slideViewPr>
    <p:cSldViewPr snapToGrid="0" snapToObjects="1">
      <p:cViewPr varScale="1">
        <p:scale>
          <a:sx n="124" d="100"/>
          <a:sy n="124" d="100"/>
        </p:scale>
        <p:origin x="240"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E05D8-E61D-4B4B-9529-BE43CD94CF1D}" type="datetimeFigureOut">
              <a:rPr kumimoji="1" lang="ja-JP" altLang="en-US" smtClean="0"/>
              <a:t>2024/10/15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2C145-F483-9A4F-865B-1564CD3E65AB}" type="slidenum">
              <a:rPr kumimoji="1" lang="ja-JP" altLang="en-US" smtClean="0"/>
              <a:t>‹#›</a:t>
            </a:fld>
            <a:endParaRPr kumimoji="1" lang="ja-JP" altLang="en-US"/>
          </a:p>
        </p:txBody>
      </p:sp>
    </p:spTree>
    <p:extLst>
      <p:ext uri="{BB962C8B-B14F-4D97-AF65-F5344CB8AC3E}">
        <p14:creationId xmlns:p14="http://schemas.microsoft.com/office/powerpoint/2010/main" val="27212954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09b22522</a:t>
            </a:r>
          </a:p>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1</a:t>
            </a:fld>
            <a:endParaRPr kumimoji="1" lang="ja-JP" altLang="en-US"/>
          </a:p>
        </p:txBody>
      </p:sp>
    </p:spTree>
    <p:extLst>
      <p:ext uri="{BB962C8B-B14F-4D97-AF65-F5344CB8AC3E}">
        <p14:creationId xmlns:p14="http://schemas.microsoft.com/office/powerpoint/2010/main" val="11024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26</a:t>
            </a:fld>
            <a:endParaRPr kumimoji="1" lang="ja-JP" altLang="en-US"/>
          </a:p>
        </p:txBody>
      </p:sp>
    </p:spTree>
    <p:extLst>
      <p:ext uri="{BB962C8B-B14F-4D97-AF65-F5344CB8AC3E}">
        <p14:creationId xmlns:p14="http://schemas.microsoft.com/office/powerpoint/2010/main" val="3637580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36525" y="766763"/>
            <a:ext cx="6826250" cy="3840162"/>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38CA92C2-1B42-4A4D-9632-BF57FE7AD56A}" type="slidenum">
              <a:rPr kumimoji="1" lang="ja-JP" altLang="en-US" smtClean="0"/>
              <a:pPr/>
              <a:t>39</a:t>
            </a:fld>
            <a:endParaRPr kumimoji="1" lang="ja-JP" altLang="en-US"/>
          </a:p>
        </p:txBody>
      </p:sp>
    </p:spTree>
    <p:extLst>
      <p:ext uri="{BB962C8B-B14F-4D97-AF65-F5344CB8AC3E}">
        <p14:creationId xmlns:p14="http://schemas.microsoft.com/office/powerpoint/2010/main" val="96175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41</a:t>
            </a:fld>
            <a:endParaRPr kumimoji="1" lang="ja-JP" altLang="en-US"/>
          </a:p>
        </p:txBody>
      </p:sp>
    </p:spTree>
    <p:extLst>
      <p:ext uri="{BB962C8B-B14F-4D97-AF65-F5344CB8AC3E}">
        <p14:creationId xmlns:p14="http://schemas.microsoft.com/office/powerpoint/2010/main" val="196920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36525" y="766763"/>
            <a:ext cx="6826250" cy="3840162"/>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38CA92C2-1B42-4A4D-9632-BF57FE7AD56A}" type="slidenum">
              <a:rPr kumimoji="1" lang="ja-JP" altLang="en-US" smtClean="0"/>
              <a:pPr/>
              <a:t>48</a:t>
            </a:fld>
            <a:endParaRPr kumimoji="1" lang="ja-JP" altLang="en-US"/>
          </a:p>
        </p:txBody>
      </p:sp>
    </p:spTree>
    <p:extLst>
      <p:ext uri="{BB962C8B-B14F-4D97-AF65-F5344CB8AC3E}">
        <p14:creationId xmlns:p14="http://schemas.microsoft.com/office/powerpoint/2010/main" val="2887005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36525" y="766763"/>
            <a:ext cx="6826250" cy="3840162"/>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38CA92C2-1B42-4A4D-9632-BF57FE7AD56A}" type="slidenum">
              <a:rPr kumimoji="1" lang="ja-JP" altLang="en-US" smtClean="0"/>
              <a:pPr/>
              <a:t>49</a:t>
            </a:fld>
            <a:endParaRPr kumimoji="1" lang="ja-JP" altLang="en-US"/>
          </a:p>
        </p:txBody>
      </p:sp>
    </p:spTree>
    <p:extLst>
      <p:ext uri="{BB962C8B-B14F-4D97-AF65-F5344CB8AC3E}">
        <p14:creationId xmlns:p14="http://schemas.microsoft.com/office/powerpoint/2010/main" val="219411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50</a:t>
            </a:fld>
            <a:endParaRPr kumimoji="1" lang="ja-JP" altLang="en-US"/>
          </a:p>
        </p:txBody>
      </p:sp>
    </p:spTree>
    <p:extLst>
      <p:ext uri="{BB962C8B-B14F-4D97-AF65-F5344CB8AC3E}">
        <p14:creationId xmlns:p14="http://schemas.microsoft.com/office/powerpoint/2010/main" val="876107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67716-0688-F0E4-8104-0B2453F7DB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6C3EAA-8A96-9BAC-5246-5D8CB3669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C4408D-C799-3C87-D137-5F5803C4E17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B6FFB7-B4AD-17E2-37EB-2F13CEC3CC62}"/>
              </a:ext>
            </a:extLst>
          </p:cNvPr>
          <p:cNvSpPr>
            <a:spLocks noGrp="1"/>
          </p:cNvSpPr>
          <p:nvPr>
            <p:ph type="sldNum" sz="quarter" idx="10"/>
          </p:nvPr>
        </p:nvSpPr>
        <p:spPr/>
        <p:txBody>
          <a:bodyPr/>
          <a:lstStyle/>
          <a:p>
            <a:fld id="{E4F2AE5A-8733-D340-9EA5-1530FB7E2B9C}" type="slidenum">
              <a:rPr kumimoji="1" lang="ja-JP" altLang="en-US" smtClean="0"/>
              <a:t>51</a:t>
            </a:fld>
            <a:endParaRPr kumimoji="1" lang="ja-JP" altLang="en-US"/>
          </a:p>
        </p:txBody>
      </p:sp>
    </p:spTree>
    <p:extLst>
      <p:ext uri="{BB962C8B-B14F-4D97-AF65-F5344CB8AC3E}">
        <p14:creationId xmlns:p14="http://schemas.microsoft.com/office/powerpoint/2010/main" val="321861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09b22522</a:t>
            </a:r>
            <a:endParaRPr kumimoji="1" lang="ja-JP" altLang="en-US"/>
          </a:p>
        </p:txBody>
      </p:sp>
      <p:sp>
        <p:nvSpPr>
          <p:cNvPr id="4" name="スライド番号プレースホルダー 3"/>
          <p:cNvSpPr>
            <a:spLocks noGrp="1"/>
          </p:cNvSpPr>
          <p:nvPr>
            <p:ph type="sldNum" sz="quarter" idx="5"/>
          </p:nvPr>
        </p:nvSpPr>
        <p:spPr/>
        <p:txBody>
          <a:bodyPr/>
          <a:lstStyle/>
          <a:p>
            <a:fld id="{3192C145-F483-9A4F-865B-1564CD3E65AB}" type="slidenum">
              <a:rPr kumimoji="1" lang="ja-JP" altLang="en-US" smtClean="0"/>
              <a:t>2</a:t>
            </a:fld>
            <a:endParaRPr kumimoji="1" lang="ja-JP" altLang="en-US"/>
          </a:p>
        </p:txBody>
      </p:sp>
    </p:spTree>
    <p:extLst>
      <p:ext uri="{BB962C8B-B14F-4D97-AF65-F5344CB8AC3E}">
        <p14:creationId xmlns:p14="http://schemas.microsoft.com/office/powerpoint/2010/main" val="269179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9</a:t>
            </a:fld>
            <a:endParaRPr kumimoji="1" lang="ja-JP" altLang="en-US"/>
          </a:p>
        </p:txBody>
      </p:sp>
    </p:spTree>
    <p:extLst>
      <p:ext uri="{BB962C8B-B14F-4D97-AF65-F5344CB8AC3E}">
        <p14:creationId xmlns:p14="http://schemas.microsoft.com/office/powerpoint/2010/main" val="4067206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10</a:t>
            </a:fld>
            <a:endParaRPr kumimoji="1" lang="ja-JP" altLang="en-US"/>
          </a:p>
        </p:txBody>
      </p:sp>
    </p:spTree>
    <p:extLst>
      <p:ext uri="{BB962C8B-B14F-4D97-AF65-F5344CB8AC3E}">
        <p14:creationId xmlns:p14="http://schemas.microsoft.com/office/powerpoint/2010/main" val="125985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9700" y="768350"/>
            <a:ext cx="6819900" cy="3836988"/>
          </a:xfrm>
        </p:spPr>
      </p:sp>
      <p:sp>
        <p:nvSpPr>
          <p:cNvPr id="3" name="ノート プレースホルダー 2"/>
          <p:cNvSpPr>
            <a:spLocks noGrp="1"/>
          </p:cNvSpPr>
          <p:nvPr>
            <p:ph type="body" idx="1"/>
          </p:nvPr>
        </p:nvSpPr>
        <p:spPr/>
        <p:txBody>
          <a:bodyPr/>
          <a:lstStyle/>
          <a:p>
            <a:r>
              <a:rPr kumimoji="1" lang="ja-JP" altLang="en-US" dirty="0"/>
              <a:t>ファイルから読み出す関数には他に</a:t>
            </a:r>
            <a:r>
              <a:rPr kumimoji="1" lang="en-US" altLang="ja-JP" dirty="0" err="1"/>
              <a:t>fgets</a:t>
            </a:r>
            <a:r>
              <a:rPr kumimoji="1" lang="ja-JP" altLang="en-US" dirty="0"/>
              <a:t>や</a:t>
            </a:r>
            <a:r>
              <a:rPr kumimoji="1" lang="en-US" altLang="ja-JP" dirty="0" err="1"/>
              <a:t>fscanf</a:t>
            </a:r>
            <a:r>
              <a:rPr kumimoji="1" lang="ja-JP" altLang="en-US" dirty="0"/>
              <a:t>などもあるが，ここでは，説明を簡略化するために</a:t>
            </a:r>
            <a:r>
              <a:rPr kumimoji="1" lang="en-US" altLang="ja-JP" dirty="0" err="1"/>
              <a:t>fgetc</a:t>
            </a:r>
            <a:r>
              <a:rPr kumimoji="1" lang="ja-JP" altLang="en-US" dirty="0"/>
              <a:t>のみを考える．</a:t>
            </a:r>
          </a:p>
        </p:txBody>
      </p:sp>
      <p:sp>
        <p:nvSpPr>
          <p:cNvPr id="4" name="スライド番号プレースホルダー 3"/>
          <p:cNvSpPr>
            <a:spLocks noGrp="1"/>
          </p:cNvSpPr>
          <p:nvPr>
            <p:ph type="sldNum" sz="quarter" idx="10"/>
          </p:nvPr>
        </p:nvSpPr>
        <p:spPr/>
        <p:txBody>
          <a:bodyPr/>
          <a:lstStyle/>
          <a:p>
            <a:fld id="{562AB13A-A073-481F-81B1-4144CF140A6D}" type="slidenum">
              <a:rPr kumimoji="1" lang="ja-JP" altLang="en-US" smtClean="0"/>
              <a:pPr/>
              <a:t>15</a:t>
            </a:fld>
            <a:endParaRPr kumimoji="1" lang="ja-JP" altLang="en-US"/>
          </a:p>
        </p:txBody>
      </p:sp>
    </p:spTree>
    <p:extLst>
      <p:ext uri="{BB962C8B-B14F-4D97-AF65-F5344CB8AC3E}">
        <p14:creationId xmlns:p14="http://schemas.microsoft.com/office/powerpoint/2010/main" val="153478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9700" y="768350"/>
            <a:ext cx="6819900" cy="3836988"/>
          </a:xfrm>
        </p:spPr>
      </p:sp>
      <p:sp>
        <p:nvSpPr>
          <p:cNvPr id="3" name="ノート プレースホルダー 2"/>
          <p:cNvSpPr>
            <a:spLocks noGrp="1"/>
          </p:cNvSpPr>
          <p:nvPr>
            <p:ph type="body" idx="1"/>
          </p:nvPr>
        </p:nvSpPr>
        <p:spPr/>
        <p:txBody>
          <a:bodyPr/>
          <a:lstStyle/>
          <a:p>
            <a:r>
              <a:rPr kumimoji="1" lang="ja-JP" altLang="en-US" dirty="0"/>
              <a:t>ファイルから読み出す関数には他に</a:t>
            </a:r>
            <a:r>
              <a:rPr kumimoji="1" lang="en-US" altLang="ja-JP" dirty="0" err="1"/>
              <a:t>fgets</a:t>
            </a:r>
            <a:r>
              <a:rPr kumimoji="1" lang="ja-JP" altLang="en-US" dirty="0"/>
              <a:t>や</a:t>
            </a:r>
            <a:r>
              <a:rPr kumimoji="1" lang="en-US" altLang="ja-JP" dirty="0" err="1"/>
              <a:t>fscanf</a:t>
            </a:r>
            <a:r>
              <a:rPr kumimoji="1" lang="ja-JP" altLang="en-US" dirty="0"/>
              <a:t>などもあるが，ここでは，説明を簡略化するために</a:t>
            </a:r>
            <a:r>
              <a:rPr kumimoji="1" lang="en-US" altLang="ja-JP" dirty="0" err="1"/>
              <a:t>fgetc</a:t>
            </a:r>
            <a:r>
              <a:rPr kumimoji="1" lang="ja-JP" altLang="en-US" dirty="0"/>
              <a:t>のみを考える．</a:t>
            </a:r>
          </a:p>
        </p:txBody>
      </p:sp>
      <p:sp>
        <p:nvSpPr>
          <p:cNvPr id="4" name="スライド番号プレースホルダー 3"/>
          <p:cNvSpPr>
            <a:spLocks noGrp="1"/>
          </p:cNvSpPr>
          <p:nvPr>
            <p:ph type="sldNum" sz="quarter" idx="10"/>
          </p:nvPr>
        </p:nvSpPr>
        <p:spPr/>
        <p:txBody>
          <a:bodyPr/>
          <a:lstStyle/>
          <a:p>
            <a:fld id="{562AB13A-A073-481F-81B1-4144CF140A6D}" type="slidenum">
              <a:rPr kumimoji="1" lang="ja-JP" altLang="en-US" smtClean="0"/>
              <a:pPr/>
              <a:t>16</a:t>
            </a:fld>
            <a:endParaRPr kumimoji="1" lang="ja-JP" altLang="en-US"/>
          </a:p>
        </p:txBody>
      </p:sp>
    </p:spTree>
    <p:extLst>
      <p:ext uri="{BB962C8B-B14F-4D97-AF65-F5344CB8AC3E}">
        <p14:creationId xmlns:p14="http://schemas.microsoft.com/office/powerpoint/2010/main" val="19941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9700" y="768350"/>
            <a:ext cx="6819900" cy="3836988"/>
          </a:xfrm>
        </p:spPr>
      </p:sp>
      <p:sp>
        <p:nvSpPr>
          <p:cNvPr id="3" name="ノート プレースホルダー 2"/>
          <p:cNvSpPr>
            <a:spLocks noGrp="1"/>
          </p:cNvSpPr>
          <p:nvPr>
            <p:ph type="body" idx="1"/>
          </p:nvPr>
        </p:nvSpPr>
        <p:spPr/>
        <p:txBody>
          <a:bodyPr/>
          <a:lstStyle/>
          <a:p>
            <a:r>
              <a:rPr kumimoji="1" lang="en-US" altLang="ja-JP" dirty="0"/>
              <a:t>C</a:t>
            </a:r>
            <a:r>
              <a:rPr kumimoji="1" lang="ja-JP" altLang="en-US" dirty="0"/>
              <a:t>の関数で最初に</a:t>
            </a:r>
            <a:r>
              <a:rPr kumimoji="1" lang="en-US" altLang="ja-JP" dirty="0"/>
              <a:t>f</a:t>
            </a:r>
            <a:r>
              <a:rPr kumimoji="1" lang="ja-JP" altLang="en-US" dirty="0"/>
              <a:t>がつけられているのは，関数名が重複してはいけないため，</a:t>
            </a:r>
            <a:endParaRPr kumimoji="1" lang="en-US" altLang="ja-JP" dirty="0"/>
          </a:p>
          <a:p>
            <a:r>
              <a:rPr kumimoji="1" lang="ja-JP" altLang="en-US" dirty="0"/>
              <a:t>クラスにまとめると，クラス名が異なればメソッド名が同じであってもかまわない．</a:t>
            </a:r>
            <a:endParaRPr kumimoji="1" lang="en-US" altLang="ja-JP" dirty="0"/>
          </a:p>
          <a:p>
            <a:endParaRPr kumimoji="1" lang="en-US" altLang="ja-JP" dirty="0"/>
          </a:p>
          <a:p>
            <a:r>
              <a:rPr kumimoji="1" lang="ja-JP" altLang="en-US" dirty="0"/>
              <a:t>このプログラムは</a:t>
            </a:r>
            <a:r>
              <a:rPr kumimoji="1" lang="en-US" altLang="ja-JP" dirty="0"/>
              <a:t>Java</a:t>
            </a:r>
            <a:r>
              <a:rPr kumimoji="1" lang="ja-JP" altLang="en-US" dirty="0"/>
              <a:t>でも</a:t>
            </a:r>
            <a:r>
              <a:rPr kumimoji="1" lang="en-US" altLang="ja-JP" dirty="0"/>
              <a:t>C</a:t>
            </a:r>
            <a:r>
              <a:rPr kumimoji="1" lang="ja-JP" altLang="en-US" dirty="0"/>
              <a:t>でもありません．説明のために書いているので，実際に入力しても動きません．</a:t>
            </a:r>
          </a:p>
        </p:txBody>
      </p:sp>
      <p:sp>
        <p:nvSpPr>
          <p:cNvPr id="4" name="スライド番号プレースホルダー 3"/>
          <p:cNvSpPr>
            <a:spLocks noGrp="1"/>
          </p:cNvSpPr>
          <p:nvPr>
            <p:ph type="sldNum" sz="quarter" idx="10"/>
          </p:nvPr>
        </p:nvSpPr>
        <p:spPr/>
        <p:txBody>
          <a:bodyPr/>
          <a:lstStyle/>
          <a:p>
            <a:fld id="{562AB13A-A073-481F-81B1-4144CF140A6D}" type="slidenum">
              <a:rPr kumimoji="1" lang="ja-JP" altLang="en-US" smtClean="0"/>
              <a:pPr/>
              <a:t>17</a:t>
            </a:fld>
            <a:endParaRPr kumimoji="1" lang="ja-JP" altLang="en-US"/>
          </a:p>
        </p:txBody>
      </p:sp>
    </p:spTree>
    <p:extLst>
      <p:ext uri="{BB962C8B-B14F-4D97-AF65-F5344CB8AC3E}">
        <p14:creationId xmlns:p14="http://schemas.microsoft.com/office/powerpoint/2010/main" val="1937680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9700" y="768350"/>
            <a:ext cx="6819900" cy="383698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62AB13A-A073-481F-81B1-4144CF140A6D}" type="slidenum">
              <a:rPr kumimoji="1" lang="ja-JP" altLang="en-US" smtClean="0"/>
              <a:pPr/>
              <a:t>18</a:t>
            </a:fld>
            <a:endParaRPr kumimoji="1" lang="ja-JP" altLang="en-US"/>
          </a:p>
        </p:txBody>
      </p:sp>
    </p:spTree>
    <p:extLst>
      <p:ext uri="{BB962C8B-B14F-4D97-AF65-F5344CB8AC3E}">
        <p14:creationId xmlns:p14="http://schemas.microsoft.com/office/powerpoint/2010/main" val="319609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9700" y="768350"/>
            <a:ext cx="6819900" cy="3836988"/>
          </a:xfrm>
        </p:spPr>
      </p:sp>
      <p:sp>
        <p:nvSpPr>
          <p:cNvPr id="3" name="ノート プレースホルダー 2"/>
          <p:cNvSpPr>
            <a:spLocks noGrp="1"/>
          </p:cNvSpPr>
          <p:nvPr>
            <p:ph type="body" idx="1"/>
          </p:nvPr>
        </p:nvSpPr>
        <p:spPr/>
        <p:txBody>
          <a:bodyPr/>
          <a:lstStyle/>
          <a:p>
            <a:r>
              <a:rPr kumimoji="1" lang="ja-JP" altLang="en-US" dirty="0"/>
              <a:t>これがポリモルフィズムである．</a:t>
            </a:r>
          </a:p>
        </p:txBody>
      </p:sp>
      <p:sp>
        <p:nvSpPr>
          <p:cNvPr id="4" name="スライド番号プレースホルダー 3"/>
          <p:cNvSpPr>
            <a:spLocks noGrp="1"/>
          </p:cNvSpPr>
          <p:nvPr>
            <p:ph type="sldNum" sz="quarter" idx="10"/>
          </p:nvPr>
        </p:nvSpPr>
        <p:spPr/>
        <p:txBody>
          <a:bodyPr/>
          <a:lstStyle/>
          <a:p>
            <a:fld id="{562AB13A-A073-481F-81B1-4144CF140A6D}" type="slidenum">
              <a:rPr kumimoji="1" lang="ja-JP" altLang="en-US" smtClean="0"/>
              <a:pPr/>
              <a:t>23</a:t>
            </a:fld>
            <a:endParaRPr kumimoji="1" lang="ja-JP" altLang="en-US"/>
          </a:p>
        </p:txBody>
      </p:sp>
    </p:spTree>
    <p:extLst>
      <p:ext uri="{BB962C8B-B14F-4D97-AF65-F5344CB8AC3E}">
        <p14:creationId xmlns:p14="http://schemas.microsoft.com/office/powerpoint/2010/main" val="3572840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04393-6BAA-C741-B246-0A163FC9ED3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3692B9-C118-B64E-A057-CB487F3CB168}"/>
              </a:ext>
            </a:extLst>
          </p:cNvPr>
          <p:cNvSpPr>
            <a:spLocks noGrp="1"/>
          </p:cNvSpPr>
          <p:nvPr>
            <p:ph type="subTitle" idx="1"/>
          </p:nvPr>
        </p:nvSpPr>
        <p:spPr>
          <a:xfrm>
            <a:off x="1524000" y="3602038"/>
            <a:ext cx="9144000" cy="1655762"/>
          </a:xfrm>
        </p:spPr>
        <p:txBody>
          <a:bodyPr>
            <a:normAutofit/>
          </a:bodyPr>
          <a:lstStyle>
            <a:lvl1pPr marL="0" indent="0" algn="ctr">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C08F01A-9726-214B-B8B0-4BB074D9FE89}"/>
              </a:ext>
            </a:extLst>
          </p:cNvPr>
          <p:cNvSpPr>
            <a:spLocks noGrp="1"/>
          </p:cNvSpPr>
          <p:nvPr>
            <p:ph type="dt" sz="half" idx="10"/>
          </p:nvPr>
        </p:nvSpPr>
        <p:spPr/>
        <p:txBody>
          <a:bodyPr/>
          <a:lstStyle/>
          <a:p>
            <a:r>
              <a:rPr kumimoji="1" lang="en-US" altLang="ja-JP"/>
              <a:t>2023-10-23</a:t>
            </a:r>
            <a:endParaRPr kumimoji="1" lang="ja-JP" altLang="en-US"/>
          </a:p>
        </p:txBody>
      </p:sp>
      <p:sp>
        <p:nvSpPr>
          <p:cNvPr id="5" name="フッター プレースホルダー 4">
            <a:extLst>
              <a:ext uri="{FF2B5EF4-FFF2-40B4-BE49-F238E27FC236}">
                <a16:creationId xmlns:a16="http://schemas.microsoft.com/office/drawing/2014/main" id="{A3542C6A-1356-CC45-81DB-7FA026E97CE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3AA47E8C-0096-5846-8017-34C044CEC615}"/>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77724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373EF-ACC5-E047-9041-CBD9CD6AFC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2ECE28-552D-3B44-AF4C-774F2439680B}"/>
              </a:ext>
            </a:extLst>
          </p:cNvPr>
          <p:cNvSpPr>
            <a:spLocks noGrp="1"/>
          </p:cNvSpPr>
          <p:nvPr>
            <p:ph idx="1"/>
          </p:nvPr>
        </p:nvSpPr>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6800DE9-EB3E-984E-B41C-794C8BEDEC19}"/>
              </a:ext>
            </a:extLst>
          </p:cNvPr>
          <p:cNvSpPr>
            <a:spLocks noGrp="1"/>
          </p:cNvSpPr>
          <p:nvPr>
            <p:ph type="dt" sz="half" idx="10"/>
          </p:nvPr>
        </p:nvSpPr>
        <p:spPr/>
        <p:txBody>
          <a:bodyPr/>
          <a:lstStyle/>
          <a:p>
            <a:r>
              <a:rPr kumimoji="1" lang="en-US" altLang="ja-JP"/>
              <a:t>2023-10-23</a:t>
            </a:r>
            <a:endParaRPr kumimoji="1" lang="ja-JP" altLang="en-US"/>
          </a:p>
        </p:txBody>
      </p:sp>
      <p:sp>
        <p:nvSpPr>
          <p:cNvPr id="5" name="フッター プレースホルダー 4">
            <a:extLst>
              <a:ext uri="{FF2B5EF4-FFF2-40B4-BE49-F238E27FC236}">
                <a16:creationId xmlns:a16="http://schemas.microsoft.com/office/drawing/2014/main" id="{E40E5863-9317-FB4C-AD09-1B57C95088E8}"/>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8BE8947C-9B29-294D-AFC3-79C0355254BD}"/>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211271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EB94A-A5D9-A24B-AFE1-E34268FF72E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40C779-81CE-E945-8DCE-5E67EAE8C017}"/>
              </a:ext>
            </a:extLst>
          </p:cNvPr>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9A4823-4B03-CA45-8B89-0B80C18D4BBC}"/>
              </a:ext>
            </a:extLst>
          </p:cNvPr>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371596D-4E5E-3540-B686-14F9373BE554}"/>
              </a:ext>
            </a:extLst>
          </p:cNvPr>
          <p:cNvSpPr>
            <a:spLocks noGrp="1"/>
          </p:cNvSpPr>
          <p:nvPr>
            <p:ph type="dt" sz="half" idx="10"/>
          </p:nvPr>
        </p:nvSpPr>
        <p:spPr/>
        <p:txBody>
          <a:bodyPr/>
          <a:lstStyle/>
          <a:p>
            <a:r>
              <a:rPr kumimoji="1" lang="en-US" altLang="ja-JP"/>
              <a:t>2023-10-23</a:t>
            </a:r>
            <a:endParaRPr kumimoji="1" lang="ja-JP" altLang="en-US"/>
          </a:p>
        </p:txBody>
      </p:sp>
      <p:sp>
        <p:nvSpPr>
          <p:cNvPr id="6" name="フッター プレースホルダー 5">
            <a:extLst>
              <a:ext uri="{FF2B5EF4-FFF2-40B4-BE49-F238E27FC236}">
                <a16:creationId xmlns:a16="http://schemas.microsoft.com/office/drawing/2014/main" id="{F73069E0-554E-4843-9F27-0053BA3CFF99}"/>
              </a:ext>
            </a:extLst>
          </p:cNvPr>
          <p:cNvSpPr>
            <a:spLocks noGrp="1"/>
          </p:cNvSpPr>
          <p:nvPr>
            <p:ph type="ftr" sz="quarter" idx="11"/>
          </p:nvPr>
        </p:nvSpPr>
        <p:spPr/>
        <p:txBody>
          <a:bodyPr/>
          <a:lstStyle/>
          <a:p>
            <a:r>
              <a:rPr kumimoji="1" lang="ja-JP" altLang="en-US"/>
              <a:t>ソフトウェア設計</a:t>
            </a:r>
          </a:p>
        </p:txBody>
      </p:sp>
      <p:sp>
        <p:nvSpPr>
          <p:cNvPr id="7" name="スライド番号プレースホルダー 6">
            <a:extLst>
              <a:ext uri="{FF2B5EF4-FFF2-40B4-BE49-F238E27FC236}">
                <a16:creationId xmlns:a16="http://schemas.microsoft.com/office/drawing/2014/main" id="{FEB55363-8F24-7041-B77C-802B2AD6EFBD}"/>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125306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1A8CD2-DBD6-AC4E-9E33-6399AE0F583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8EC651-6883-5F44-836D-DACB73B06740}"/>
              </a:ext>
            </a:extLst>
          </p:cNvPr>
          <p:cNvSpPr>
            <a:spLocks noGrp="1"/>
          </p:cNvSpPr>
          <p:nvPr>
            <p:ph type="body" idx="1"/>
          </p:nvPr>
        </p:nvSpPr>
        <p:spPr>
          <a:xfrm>
            <a:off x="839788" y="1681163"/>
            <a:ext cx="5157787" cy="823912"/>
          </a:xfrm>
        </p:spPr>
        <p:txBody>
          <a:bodyPr anchor="ctr">
            <a:noAutofit/>
          </a:bodyPr>
          <a:lstStyle>
            <a:lvl1pPr marL="0" indent="0">
              <a:buNone/>
              <a:defRPr sz="4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5560A8-5892-C945-8B01-C46A71DCCFD3}"/>
              </a:ext>
            </a:extLst>
          </p:cNvPr>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0716891-0EB0-5A47-8BE3-132014FB3E10}"/>
              </a:ext>
            </a:extLst>
          </p:cNvPr>
          <p:cNvSpPr>
            <a:spLocks noGrp="1"/>
          </p:cNvSpPr>
          <p:nvPr>
            <p:ph type="body" sz="quarter" idx="3"/>
          </p:nvPr>
        </p:nvSpPr>
        <p:spPr>
          <a:xfrm>
            <a:off x="6172200" y="1681163"/>
            <a:ext cx="5183188" cy="823912"/>
          </a:xfrm>
        </p:spPr>
        <p:txBody>
          <a:bodyPr anchor="ctr">
            <a:noAutofit/>
          </a:bodyPr>
          <a:lstStyle>
            <a:lvl1pPr marL="0" indent="0">
              <a:buNone/>
              <a:defRPr sz="4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E16ACF0E-1D8A-B94F-A810-BA2A0B1C6DB4}"/>
              </a:ext>
            </a:extLst>
          </p:cNvPr>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E3289C-1BC7-B74B-B5D9-101E3A431A27}"/>
              </a:ext>
            </a:extLst>
          </p:cNvPr>
          <p:cNvSpPr>
            <a:spLocks noGrp="1"/>
          </p:cNvSpPr>
          <p:nvPr>
            <p:ph type="dt" sz="half" idx="10"/>
          </p:nvPr>
        </p:nvSpPr>
        <p:spPr/>
        <p:txBody>
          <a:bodyPr/>
          <a:lstStyle/>
          <a:p>
            <a:r>
              <a:rPr kumimoji="1" lang="en-US" altLang="ja-JP"/>
              <a:t>2023-10-23</a:t>
            </a:r>
            <a:endParaRPr kumimoji="1" lang="ja-JP" altLang="en-US"/>
          </a:p>
        </p:txBody>
      </p:sp>
      <p:sp>
        <p:nvSpPr>
          <p:cNvPr id="8" name="フッター プレースホルダー 7">
            <a:extLst>
              <a:ext uri="{FF2B5EF4-FFF2-40B4-BE49-F238E27FC236}">
                <a16:creationId xmlns:a16="http://schemas.microsoft.com/office/drawing/2014/main" id="{EFF9F9EF-1E00-E544-A1EB-919B0A9F1793}"/>
              </a:ext>
            </a:extLst>
          </p:cNvPr>
          <p:cNvSpPr>
            <a:spLocks noGrp="1"/>
          </p:cNvSpPr>
          <p:nvPr>
            <p:ph type="ftr" sz="quarter" idx="11"/>
          </p:nvPr>
        </p:nvSpPr>
        <p:spPr/>
        <p:txBody>
          <a:bodyPr/>
          <a:lstStyle/>
          <a:p>
            <a:r>
              <a:rPr kumimoji="1" lang="ja-JP" altLang="en-US"/>
              <a:t>ソフトウェア設計</a:t>
            </a:r>
          </a:p>
        </p:txBody>
      </p:sp>
      <p:sp>
        <p:nvSpPr>
          <p:cNvPr id="9" name="スライド番号プレースホルダー 8">
            <a:extLst>
              <a:ext uri="{FF2B5EF4-FFF2-40B4-BE49-F238E27FC236}">
                <a16:creationId xmlns:a16="http://schemas.microsoft.com/office/drawing/2014/main" id="{A87FC158-4B2C-F448-9CCD-A3DAF8C29DA0}"/>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70379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426F4-8505-FA4D-B94F-C00C4CEEE36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42732DF-5201-D043-B20D-6F71E3C15FA5}"/>
              </a:ext>
            </a:extLst>
          </p:cNvPr>
          <p:cNvSpPr>
            <a:spLocks noGrp="1"/>
          </p:cNvSpPr>
          <p:nvPr>
            <p:ph type="dt" sz="half" idx="10"/>
          </p:nvPr>
        </p:nvSpPr>
        <p:spPr/>
        <p:txBody>
          <a:bodyPr/>
          <a:lstStyle/>
          <a:p>
            <a:r>
              <a:rPr kumimoji="1" lang="en-US" altLang="ja-JP"/>
              <a:t>2023-10-23</a:t>
            </a:r>
            <a:endParaRPr kumimoji="1" lang="ja-JP" altLang="en-US"/>
          </a:p>
        </p:txBody>
      </p:sp>
      <p:sp>
        <p:nvSpPr>
          <p:cNvPr id="4" name="フッター プレースホルダー 3">
            <a:extLst>
              <a:ext uri="{FF2B5EF4-FFF2-40B4-BE49-F238E27FC236}">
                <a16:creationId xmlns:a16="http://schemas.microsoft.com/office/drawing/2014/main" id="{97449649-15EF-DF41-A595-38B35E963F3B}"/>
              </a:ext>
            </a:extLst>
          </p:cNvPr>
          <p:cNvSpPr>
            <a:spLocks noGrp="1"/>
          </p:cNvSpPr>
          <p:nvPr>
            <p:ph type="ftr" sz="quarter" idx="11"/>
          </p:nvPr>
        </p:nvSpPr>
        <p:spPr/>
        <p:txBody>
          <a:bodyPr/>
          <a:lstStyle/>
          <a:p>
            <a:r>
              <a:rPr kumimoji="1" lang="ja-JP" altLang="en-US"/>
              <a:t>ソフトウェア設計</a:t>
            </a:r>
          </a:p>
        </p:txBody>
      </p:sp>
      <p:sp>
        <p:nvSpPr>
          <p:cNvPr id="5" name="スライド番号プレースホルダー 4">
            <a:extLst>
              <a:ext uri="{FF2B5EF4-FFF2-40B4-BE49-F238E27FC236}">
                <a16:creationId xmlns:a16="http://schemas.microsoft.com/office/drawing/2014/main" id="{BEA9E15D-7107-4A4B-BD8E-5F58C946B0A5}"/>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360817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9255782-11BE-4A4D-ABBD-B4E8FB24051D}"/>
              </a:ext>
            </a:extLst>
          </p:cNvPr>
          <p:cNvSpPr>
            <a:spLocks noGrp="1"/>
          </p:cNvSpPr>
          <p:nvPr>
            <p:ph type="dt" sz="half" idx="10"/>
          </p:nvPr>
        </p:nvSpPr>
        <p:spPr/>
        <p:txBody>
          <a:bodyPr/>
          <a:lstStyle/>
          <a:p>
            <a:r>
              <a:rPr kumimoji="1" lang="en-US" altLang="ja-JP"/>
              <a:t>2023-10-23</a:t>
            </a:r>
            <a:endParaRPr kumimoji="1" lang="ja-JP" altLang="en-US"/>
          </a:p>
        </p:txBody>
      </p:sp>
      <p:sp>
        <p:nvSpPr>
          <p:cNvPr id="3" name="フッター プレースホルダー 2">
            <a:extLst>
              <a:ext uri="{FF2B5EF4-FFF2-40B4-BE49-F238E27FC236}">
                <a16:creationId xmlns:a16="http://schemas.microsoft.com/office/drawing/2014/main" id="{FA835213-53BA-A048-B24A-C60D8C1A5CB7}"/>
              </a:ext>
            </a:extLst>
          </p:cNvPr>
          <p:cNvSpPr>
            <a:spLocks noGrp="1"/>
          </p:cNvSpPr>
          <p:nvPr>
            <p:ph type="ftr" sz="quarter" idx="11"/>
          </p:nvPr>
        </p:nvSpPr>
        <p:spPr/>
        <p:txBody>
          <a:bodyPr/>
          <a:lstStyle/>
          <a:p>
            <a:r>
              <a:rPr kumimoji="1" lang="ja-JP" altLang="en-US"/>
              <a:t>ソフトウェア設計</a:t>
            </a:r>
          </a:p>
        </p:txBody>
      </p:sp>
      <p:sp>
        <p:nvSpPr>
          <p:cNvPr id="4" name="スライド番号プレースホルダー 3">
            <a:extLst>
              <a:ext uri="{FF2B5EF4-FFF2-40B4-BE49-F238E27FC236}">
                <a16:creationId xmlns:a16="http://schemas.microsoft.com/office/drawing/2014/main" id="{789D0818-F1EB-414E-9110-E521C3424326}"/>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4004441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B40CAF-7DDE-6B43-96F3-EFD519336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E573F-EBD4-1C46-8B84-C27CF1EBBF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a:t>
            </a:r>
            <a:endParaRPr kumimoji="1" lang="en-US" altLang="ja-JP" dirty="0"/>
          </a:p>
          <a:p>
            <a:pPr lvl="1"/>
            <a:r>
              <a:rPr kumimoji="1" lang="ja-JP" altLang="en-US"/>
              <a:t>第 </a:t>
            </a:r>
            <a:r>
              <a:rPr kumimoji="1" lang="en-US" altLang="ja-JP" dirty="0"/>
              <a:t>2 </a:t>
            </a:r>
            <a:r>
              <a:rPr kumimoji="1" lang="ja-JP" altLang="en-US"/>
              <a:t>レベル</a:t>
            </a:r>
            <a:endParaRPr kumimoji="1" lang="en-US" altLang="ja-JP" dirty="0"/>
          </a:p>
          <a:p>
            <a:pPr lvl="2"/>
            <a:r>
              <a:rPr kumimoji="1" lang="ja-JP" altLang="en-US"/>
              <a:t>第 </a:t>
            </a:r>
            <a:r>
              <a:rPr kumimoji="1" lang="en-US" altLang="ja-JP" dirty="0"/>
              <a:t>3 </a:t>
            </a:r>
            <a:r>
              <a:rPr kumimoji="1" lang="ja-JP" altLang="en-US"/>
              <a:t>レベル</a:t>
            </a:r>
            <a:endParaRPr kumimoji="1" lang="en-US" altLang="ja-JP" dirty="0"/>
          </a:p>
          <a:p>
            <a:pPr lvl="3"/>
            <a:r>
              <a:rPr kumimoji="1" lang="ja-JP" altLang="en-US"/>
              <a:t>第 </a:t>
            </a:r>
            <a:r>
              <a:rPr kumimoji="1" lang="en-US" altLang="ja-JP" dirty="0"/>
              <a:t>4 </a:t>
            </a:r>
            <a:r>
              <a:rPr kumimoji="1" lang="ja-JP" altLang="en-US"/>
              <a:t>レベル</a:t>
            </a:r>
            <a:endParaRPr kumimoji="1" lang="en-US" altLang="ja-JP" dirty="0"/>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41346F28-B449-C548-8562-3D564D929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rgbClr val="3E4157"/>
                </a:solidFill>
                <a:latin typeface="Meiryo" panose="020B0604030504040204" pitchFamily="34" charset="-128"/>
                <a:ea typeface="Meiryo" panose="020B0604030504040204" pitchFamily="34" charset="-128"/>
              </a:defRPr>
            </a:lvl1pPr>
          </a:lstStyle>
          <a:p>
            <a:r>
              <a:rPr lang="en-US" altLang="ja-JP"/>
              <a:t>2023-10-23</a:t>
            </a:r>
            <a:endParaRPr lang="ja-JP" altLang="en-US"/>
          </a:p>
        </p:txBody>
      </p:sp>
      <p:sp>
        <p:nvSpPr>
          <p:cNvPr id="5" name="フッター プレースホルダー 4">
            <a:extLst>
              <a:ext uri="{FF2B5EF4-FFF2-40B4-BE49-F238E27FC236}">
                <a16:creationId xmlns:a16="http://schemas.microsoft.com/office/drawing/2014/main" id="{57CE0AFC-6EDA-E54B-9175-2ED25C3F1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rgbClr val="3E4157"/>
                </a:solidFill>
                <a:latin typeface="Meiryo" panose="020B0604030504040204" pitchFamily="34" charset="-128"/>
                <a:ea typeface="Meiryo" panose="020B0604030504040204" pitchFamily="34" charset="-128"/>
              </a:defRPr>
            </a:lvl1pPr>
          </a:lstStyle>
          <a:p>
            <a:r>
              <a:rPr lang="ja-JP" altLang="en-US"/>
              <a:t>ソフトウェア設計</a:t>
            </a:r>
          </a:p>
        </p:txBody>
      </p:sp>
      <p:sp>
        <p:nvSpPr>
          <p:cNvPr id="6" name="スライド番号プレースホルダー 5">
            <a:extLst>
              <a:ext uri="{FF2B5EF4-FFF2-40B4-BE49-F238E27FC236}">
                <a16:creationId xmlns:a16="http://schemas.microsoft.com/office/drawing/2014/main" id="{7672BC93-433E-1D4B-A190-74C6683B9E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rgbClr val="3E4157"/>
                </a:solidFill>
                <a:latin typeface="Meiryo" panose="020B0604030504040204" pitchFamily="34" charset="-128"/>
                <a:ea typeface="Meiryo" panose="020B0604030504040204" pitchFamily="34" charset="-128"/>
              </a:defRPr>
            </a:lvl1pPr>
          </a:lstStyle>
          <a:p>
            <a:fld id="{24785B65-FD71-8B41-B484-67B8C90169D7}" type="slidenum">
              <a:rPr lang="ja-JP" altLang="en-US" smtClean="0"/>
              <a:pPr/>
              <a:t>‹#›</a:t>
            </a:fld>
            <a:endParaRPr lang="ja-JP" altLang="en-US"/>
          </a:p>
        </p:txBody>
      </p:sp>
    </p:spTree>
    <p:extLst>
      <p:ext uri="{BB962C8B-B14F-4D97-AF65-F5344CB8AC3E}">
        <p14:creationId xmlns:p14="http://schemas.microsoft.com/office/powerpoint/2010/main" val="2368964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dt="0"/>
  <p:txStyles>
    <p:titleStyle>
      <a:lvl1pPr algn="l" defTabSz="914400" rtl="0" eaLnBrk="1" latinLnBrk="0" hangingPunct="1">
        <a:lnSpc>
          <a:spcPct val="90000"/>
        </a:lnSpc>
        <a:spcBef>
          <a:spcPct val="0"/>
        </a:spcBef>
        <a:buNone/>
        <a:defRPr kumimoji="1" sz="6000" kern="1200">
          <a:solidFill>
            <a:srgbClr val="3E4157"/>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4400" kern="1200">
          <a:solidFill>
            <a:srgbClr val="3E4157"/>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3E4157"/>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600" kern="1200">
          <a:solidFill>
            <a:srgbClr val="3E4157"/>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kern="1200">
          <a:solidFill>
            <a:srgbClr val="3E4157"/>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rgbClr val="3E4157"/>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18.svg"/><Relationship Id="rId4" Type="http://schemas.openxmlformats.org/officeDocument/2006/relationships/image" Target="../media/image19.tiff"/><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blog1.mammb.com/entry/2019/12/06/090000"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s://qiita.com/br_branch/items/2aa9859d4da41991bbb7" TargetMode="External"/><Relationship Id="rId2" Type="http://schemas.openxmlformats.org/officeDocument/2006/relationships/hyperlink" Target="https://qiita.com/tutinoco/items/6952b01e5fc38914ec4e" TargetMode="Externa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hyperlink" Target="https://qiita.com/tonluqclml/items/c0110098722763caa55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9.em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5.xml"/><Relationship Id="rId16" Type="http://schemas.openxmlformats.org/officeDocument/2006/relationships/image" Target="../media/image32.emf"/><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31.emf"/><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30.emf"/></Relationships>
</file>

<file path=ppt/slides/_rels/slide5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3.em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6.xml"/><Relationship Id="rId16" Type="http://schemas.openxmlformats.org/officeDocument/2006/relationships/image" Target="../media/image29.emf"/><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35.emf"/><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34.emf"/></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6.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3600"/>
              <a:t>岡山大学　</a:t>
            </a:r>
            <a:r>
              <a:rPr lang="ja-JP" altLang="en-US" sz="3600" cap="none"/>
              <a:t>ソフトウェア設計</a:t>
            </a:r>
            <a:br>
              <a:rPr lang="en-US" altLang="ja-JP" cap="none" dirty="0"/>
            </a:br>
            <a:r>
              <a:rPr lang="ja-JP" altLang="en-US" cap="none"/>
              <a:t>オブジェクト指向と</a:t>
            </a:r>
            <a:r>
              <a:rPr lang="en-US" altLang="ja-JP" cap="none" dirty="0"/>
              <a:t>UML</a:t>
            </a:r>
            <a:r>
              <a:rPr lang="ja-JP" altLang="en-US" cap="none"/>
              <a:t>（</a:t>
            </a:r>
            <a:r>
              <a:rPr lang="en-US" altLang="ja-JP" cap="none" dirty="0"/>
              <a:t>1/2</a:t>
            </a:r>
            <a:r>
              <a:rPr lang="ja-JP" altLang="en-US" cap="none"/>
              <a:t>）</a:t>
            </a:r>
            <a:endParaRPr kumimoji="1" lang="ja-JP" altLang="en-US" cap="none" dirty="0"/>
          </a:p>
        </p:txBody>
      </p:sp>
      <p:sp>
        <p:nvSpPr>
          <p:cNvPr id="3" name="サブタイトル 2"/>
          <p:cNvSpPr>
            <a:spLocks noGrp="1"/>
          </p:cNvSpPr>
          <p:nvPr>
            <p:ph type="subTitle" idx="1"/>
          </p:nvPr>
        </p:nvSpPr>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11" name="日付プレースホルダー 3">
            <a:extLst>
              <a:ext uri="{FF2B5EF4-FFF2-40B4-BE49-F238E27FC236}">
                <a16:creationId xmlns:a16="http://schemas.microsoft.com/office/drawing/2014/main" id="{D931C898-EB58-D568-F43F-50F3C99EE34B}"/>
              </a:ext>
            </a:extLst>
          </p:cNvPr>
          <p:cNvSpPr>
            <a:spLocks noGrp="1"/>
          </p:cNvSpPr>
          <p:nvPr>
            <p:ph type="dt" sz="half" idx="10"/>
          </p:nvPr>
        </p:nvSpPr>
        <p:spPr/>
        <p:txBody>
          <a:bodyPr/>
          <a:lstStyle/>
          <a:p>
            <a:r>
              <a:rPr lang="en-US" altLang="ja-JP" dirty="0"/>
              <a:t>2024-10-15</a:t>
            </a:r>
            <a:endParaRPr 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a:t>
            </a:fld>
            <a:endParaRPr lang="en-US" dirty="0"/>
          </a:p>
        </p:txBody>
      </p:sp>
      <p:grpSp>
        <p:nvGrpSpPr>
          <p:cNvPr id="8" name="グループ化 7">
            <a:extLst>
              <a:ext uri="{FF2B5EF4-FFF2-40B4-BE49-F238E27FC236}">
                <a16:creationId xmlns:a16="http://schemas.microsoft.com/office/drawing/2014/main" id="{A32A063A-AF70-3D31-4D1F-D80A481B7379}"/>
              </a:ext>
            </a:extLst>
          </p:cNvPr>
          <p:cNvGrpSpPr/>
          <p:nvPr/>
        </p:nvGrpSpPr>
        <p:grpSpPr>
          <a:xfrm>
            <a:off x="3218028" y="6861645"/>
            <a:ext cx="6858604" cy="1938024"/>
            <a:chOff x="3218028" y="6861645"/>
            <a:chExt cx="6858604" cy="1938024"/>
          </a:xfrm>
        </p:grpSpPr>
        <p:grpSp>
          <p:nvGrpSpPr>
            <p:cNvPr id="32" name="グループ化 31">
              <a:extLst>
                <a:ext uri="{FF2B5EF4-FFF2-40B4-BE49-F238E27FC236}">
                  <a16:creationId xmlns:a16="http://schemas.microsoft.com/office/drawing/2014/main" id="{6BDE1F19-6F9B-9449-8C96-AE8263882E46}"/>
                </a:ext>
              </a:extLst>
            </p:cNvPr>
            <p:cNvGrpSpPr/>
            <p:nvPr/>
          </p:nvGrpSpPr>
          <p:grpSpPr>
            <a:xfrm>
              <a:off x="3218028" y="6861645"/>
              <a:ext cx="6858604" cy="1938024"/>
              <a:chOff x="2408356" y="4265490"/>
              <a:chExt cx="6858604" cy="1938024"/>
            </a:xfrm>
          </p:grpSpPr>
          <p:grpSp>
            <p:nvGrpSpPr>
              <p:cNvPr id="29" name="グループ化 28">
                <a:extLst>
                  <a:ext uri="{FF2B5EF4-FFF2-40B4-BE49-F238E27FC236}">
                    <a16:creationId xmlns:a16="http://schemas.microsoft.com/office/drawing/2014/main" id="{6942F3AF-DE9A-6F47-BFBD-485052B3B18C}"/>
                  </a:ext>
                </a:extLst>
              </p:cNvPr>
              <p:cNvGrpSpPr/>
              <p:nvPr/>
            </p:nvGrpSpPr>
            <p:grpSpPr>
              <a:xfrm>
                <a:off x="6967296" y="4265490"/>
                <a:ext cx="2299664" cy="646331"/>
                <a:chOff x="6967296" y="4265490"/>
                <a:chExt cx="2299664" cy="646331"/>
              </a:xfrm>
            </p:grpSpPr>
            <p:pic>
              <p:nvPicPr>
                <p:cNvPr id="12" name="グラフィックス 11">
                  <a:extLst>
                    <a:ext uri="{FF2B5EF4-FFF2-40B4-BE49-F238E27FC236}">
                      <a16:creationId xmlns:a16="http://schemas.microsoft.com/office/drawing/2014/main" id="{73BC4847-E79E-B34A-89EC-CD20FB3E20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96" y="4318655"/>
                  <a:ext cx="540000" cy="540000"/>
                </a:xfrm>
                <a:prstGeom prst="rect">
                  <a:avLst/>
                </a:prstGeom>
              </p:spPr>
            </p:pic>
            <p:sp>
              <p:nvSpPr>
                <p:cNvPr id="15" name="テキスト ボックス 14">
                  <a:extLst>
                    <a:ext uri="{FF2B5EF4-FFF2-40B4-BE49-F238E27FC236}">
                      <a16:creationId xmlns:a16="http://schemas.microsoft.com/office/drawing/2014/main" id="{2FCDFD8C-0E03-A541-BCED-B3F23B1E0889}"/>
                    </a:ext>
                  </a:extLst>
                </p:cNvPr>
                <p:cNvSpPr txBox="1"/>
                <p:nvPr/>
              </p:nvSpPr>
              <p:spPr>
                <a:xfrm>
                  <a:off x="7562647" y="4265490"/>
                  <a:ext cx="170431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a:t>
                  </a:r>
                  <a:endParaRPr kumimoji="1" lang="ja-JP" altLang="en-US" sz="3600">
                    <a:latin typeface="Consolas" panose="020B0609020204030204" pitchFamily="49" charset="0"/>
                    <a:cs typeface="Consolas" panose="020B0609020204030204" pitchFamily="49" charset="0"/>
                  </a:endParaRPr>
                </a:p>
              </p:txBody>
            </p:sp>
          </p:grpSp>
          <p:sp>
            <p:nvSpPr>
              <p:cNvPr id="16" name="テキスト ボックス 15">
                <a:extLst>
                  <a:ext uri="{FF2B5EF4-FFF2-40B4-BE49-F238E27FC236}">
                    <a16:creationId xmlns:a16="http://schemas.microsoft.com/office/drawing/2014/main" id="{2FD9F422-13CF-F646-A716-498905205B41}"/>
                  </a:ext>
                </a:extLst>
              </p:cNvPr>
              <p:cNvSpPr txBox="1"/>
              <p:nvPr/>
            </p:nvSpPr>
            <p:spPr>
              <a:xfrm>
                <a:off x="3003707" y="4265490"/>
                <a:ext cx="170431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@tama5</a:t>
                </a:r>
                <a:endParaRPr kumimoji="1" lang="ja-JP" altLang="en-US" sz="3600">
                  <a:latin typeface="Consolas" panose="020B0609020204030204" pitchFamily="49" charset="0"/>
                  <a:cs typeface="Consolas" panose="020B0609020204030204" pitchFamily="49" charset="0"/>
                </a:endParaRPr>
              </a:p>
            </p:txBody>
          </p:sp>
          <p:grpSp>
            <p:nvGrpSpPr>
              <p:cNvPr id="30" name="グループ化 29">
                <a:extLst>
                  <a:ext uri="{FF2B5EF4-FFF2-40B4-BE49-F238E27FC236}">
                    <a16:creationId xmlns:a16="http://schemas.microsoft.com/office/drawing/2014/main" id="{F705864F-9900-304A-A41C-C69585FA54EA}"/>
                  </a:ext>
                </a:extLst>
              </p:cNvPr>
              <p:cNvGrpSpPr/>
              <p:nvPr/>
            </p:nvGrpSpPr>
            <p:grpSpPr>
              <a:xfrm>
                <a:off x="2408356" y="4911336"/>
                <a:ext cx="6858604" cy="646331"/>
                <a:chOff x="2408356" y="4988705"/>
                <a:chExt cx="6858604" cy="646331"/>
              </a:xfrm>
            </p:grpSpPr>
            <p:pic>
              <p:nvPicPr>
                <p:cNvPr id="10" name="グラフィックス 9">
                  <a:extLst>
                    <a:ext uri="{FF2B5EF4-FFF2-40B4-BE49-F238E27FC236}">
                      <a16:creationId xmlns:a16="http://schemas.microsoft.com/office/drawing/2014/main" id="{C1F51494-DD33-5F4D-962A-86C4D7676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356" y="5041870"/>
                  <a:ext cx="540000" cy="540000"/>
                </a:xfrm>
                <a:prstGeom prst="rect">
                  <a:avLst/>
                </a:prstGeom>
              </p:spPr>
            </p:pic>
            <p:sp>
              <p:nvSpPr>
                <p:cNvPr id="18" name="テキスト ボックス 17">
                  <a:extLst>
                    <a:ext uri="{FF2B5EF4-FFF2-40B4-BE49-F238E27FC236}">
                      <a16:creationId xmlns:a16="http://schemas.microsoft.com/office/drawing/2014/main" id="{2563F00D-9EB9-BA4B-8CEE-D9D3A35151EB}"/>
                    </a:ext>
                  </a:extLst>
                </p:cNvPr>
                <p:cNvSpPr txBox="1"/>
                <p:nvPr/>
              </p:nvSpPr>
              <p:spPr>
                <a:xfrm>
                  <a:off x="3003707" y="4988705"/>
                  <a:ext cx="626325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tamada@cc.kyoto-su.ac.jp</a:t>
                  </a:r>
                  <a:endParaRPr kumimoji="1" lang="ja-JP" altLang="en-US" sz="3600">
                    <a:latin typeface="Consolas" panose="020B0609020204030204" pitchFamily="49" charset="0"/>
                    <a:cs typeface="Consolas" panose="020B0609020204030204" pitchFamily="49" charset="0"/>
                  </a:endParaRPr>
                </a:p>
              </p:txBody>
            </p:sp>
          </p:grpSp>
          <p:grpSp>
            <p:nvGrpSpPr>
              <p:cNvPr id="31" name="グループ化 30">
                <a:extLst>
                  <a:ext uri="{FF2B5EF4-FFF2-40B4-BE49-F238E27FC236}">
                    <a16:creationId xmlns:a16="http://schemas.microsoft.com/office/drawing/2014/main" id="{88410142-58D0-D141-BBA7-0E6C0CEEE0FF}"/>
                  </a:ext>
                </a:extLst>
              </p:cNvPr>
              <p:cNvGrpSpPr/>
              <p:nvPr/>
            </p:nvGrpSpPr>
            <p:grpSpPr>
              <a:xfrm>
                <a:off x="2408356" y="5557183"/>
                <a:ext cx="6858603" cy="646331"/>
                <a:chOff x="2408356" y="5758888"/>
                <a:chExt cx="6858603" cy="646331"/>
              </a:xfrm>
            </p:grpSpPr>
            <p:pic>
              <p:nvPicPr>
                <p:cNvPr id="23" name="グラフィックス 22">
                  <a:extLst>
                    <a:ext uri="{FF2B5EF4-FFF2-40B4-BE49-F238E27FC236}">
                      <a16:creationId xmlns:a16="http://schemas.microsoft.com/office/drawing/2014/main" id="{2B24C49D-A6A2-1E48-A594-24D45A53DC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356" y="5812054"/>
                  <a:ext cx="540000" cy="540000"/>
                </a:xfrm>
                <a:prstGeom prst="rect">
                  <a:avLst/>
                </a:prstGeom>
              </p:spPr>
            </p:pic>
            <p:sp>
              <p:nvSpPr>
                <p:cNvPr id="24" name="テキスト ボックス 23">
                  <a:extLst>
                    <a:ext uri="{FF2B5EF4-FFF2-40B4-BE49-F238E27FC236}">
                      <a16:creationId xmlns:a16="http://schemas.microsoft.com/office/drawing/2014/main" id="{3661B47B-678D-BE43-A707-DEF65407A56D}"/>
                    </a:ext>
                  </a:extLst>
                </p:cNvPr>
                <p:cNvSpPr txBox="1"/>
                <p:nvPr/>
              </p:nvSpPr>
              <p:spPr>
                <a:xfrm>
                  <a:off x="3003706" y="5758888"/>
                  <a:ext cx="626325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https://</a:t>
                  </a:r>
                  <a:r>
                    <a:rPr kumimoji="1" lang="en-US" altLang="ja-JP" sz="3600" dirty="0" err="1">
                      <a:latin typeface="Consolas" panose="020B0609020204030204" pitchFamily="49" charset="0"/>
                      <a:cs typeface="Consolas" panose="020B0609020204030204" pitchFamily="49" charset="0"/>
                    </a:rPr>
                    <a:t>tamada.github.io</a:t>
                  </a:r>
                  <a:endParaRPr kumimoji="1" lang="ja-JP" altLang="en-US" sz="3600">
                    <a:latin typeface="Consolas" panose="020B0609020204030204" pitchFamily="49" charset="0"/>
                    <a:cs typeface="Consolas" panose="020B0609020204030204" pitchFamily="49" charset="0"/>
                  </a:endParaRPr>
                </a:p>
              </p:txBody>
            </p:sp>
          </p:grpSp>
        </p:grpSp>
        <p:pic>
          <p:nvPicPr>
            <p:cNvPr id="7" name="グラフィックス 6">
              <a:extLst>
                <a:ext uri="{FF2B5EF4-FFF2-40B4-BE49-F238E27FC236}">
                  <a16:creationId xmlns:a16="http://schemas.microsoft.com/office/drawing/2014/main" id="{008E723E-D454-A021-C7A1-9170EFEF9B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8028" y="6914810"/>
              <a:ext cx="540000" cy="540000"/>
            </a:xfrm>
            <a:prstGeom prst="rect">
              <a:avLst/>
            </a:prstGeom>
          </p:spPr>
        </p:pic>
      </p:grpSp>
      <p:pic>
        <p:nvPicPr>
          <p:cNvPr id="9" name="グラフィックス 8">
            <a:extLst>
              <a:ext uri="{FF2B5EF4-FFF2-40B4-BE49-F238E27FC236}">
                <a16:creationId xmlns:a16="http://schemas.microsoft.com/office/drawing/2014/main" id="{301B7666-56BA-C59A-6E0A-973621B2F3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5588" y="4536399"/>
            <a:ext cx="4471380" cy="1436653"/>
          </a:xfrm>
          <a:prstGeom prst="rect">
            <a:avLst/>
          </a:prstGeom>
        </p:spPr>
      </p:pic>
    </p:spTree>
    <p:extLst>
      <p:ext uri="{BB962C8B-B14F-4D97-AF65-F5344CB8AC3E}">
        <p14:creationId xmlns:p14="http://schemas.microsoft.com/office/powerpoint/2010/main" val="147524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オブジェクト指向の</a:t>
            </a:r>
            <a:r>
              <a:rPr lang="ja-JP" altLang="en-US" dirty="0"/>
              <a:t>三</a:t>
            </a:r>
            <a:r>
              <a:rPr kumimoji="1" lang="ja-JP" altLang="en-US" dirty="0"/>
              <a:t>原則</a:t>
            </a:r>
          </a:p>
        </p:txBody>
      </p:sp>
      <p:sp>
        <p:nvSpPr>
          <p:cNvPr id="3" name="コンテンツ プレースホルダー 2"/>
          <p:cNvSpPr>
            <a:spLocks noGrp="1"/>
          </p:cNvSpPr>
          <p:nvPr>
            <p:ph idx="1"/>
          </p:nvPr>
        </p:nvSpPr>
        <p:spPr/>
        <p:txBody>
          <a:bodyPr/>
          <a:lstStyle/>
          <a:p>
            <a:pPr>
              <a:lnSpc>
                <a:spcPct val="100000"/>
              </a:lnSpc>
            </a:pPr>
            <a:r>
              <a:rPr kumimoji="1" lang="ja-JP" altLang="en-US" dirty="0"/>
              <a:t>カプセル化（</a:t>
            </a:r>
            <a:r>
              <a:rPr lang="en-US" altLang="ja-JP" dirty="0"/>
              <a:t>Encapsulation</a:t>
            </a:r>
            <a:r>
              <a:rPr kumimoji="1" lang="ja-JP" altLang="en-US" dirty="0"/>
              <a:t>）</a:t>
            </a:r>
            <a:endParaRPr kumimoji="1" lang="en-US" altLang="ja-JP" dirty="0"/>
          </a:p>
          <a:p>
            <a:pPr>
              <a:lnSpc>
                <a:spcPct val="100000"/>
              </a:lnSpc>
            </a:pPr>
            <a:r>
              <a:rPr lang="ja-JP" altLang="en-US" dirty="0"/>
              <a:t>継承（</a:t>
            </a:r>
            <a:r>
              <a:rPr lang="en-US" altLang="ja-JP" dirty="0"/>
              <a:t>Inheritance</a:t>
            </a:r>
            <a:r>
              <a:rPr lang="ja-JP" altLang="en-US" dirty="0"/>
              <a:t>）</a:t>
            </a:r>
            <a:endParaRPr lang="en-US" altLang="ja-JP" dirty="0"/>
          </a:p>
          <a:p>
            <a:pPr>
              <a:lnSpc>
                <a:spcPct val="100000"/>
              </a:lnSpc>
            </a:pPr>
            <a:r>
              <a:rPr lang="ja-JP" altLang="en-US" dirty="0"/>
              <a:t>多態性（</a:t>
            </a:r>
            <a:r>
              <a:rPr lang="en-US" altLang="ja-JP" dirty="0"/>
              <a:t>Polymorphism</a:t>
            </a:r>
            <a:r>
              <a:rPr lang="ja-JP" altLang="en-US" dirty="0"/>
              <a:t>）</a:t>
            </a:r>
            <a:endParaRPr lang="en-US" altLang="ja-JP"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図 5"/>
          <p:cNvPicPr>
            <a:picLocks noChangeAspect="1"/>
          </p:cNvPicPr>
          <p:nvPr/>
        </p:nvPicPr>
        <p:blipFill rotWithShape="1">
          <a:blip r:embed="rId4"/>
          <a:srcRect l="22834" r="32954" b="26380"/>
          <a:stretch/>
        </p:blipFill>
        <p:spPr>
          <a:xfrm>
            <a:off x="5423993" y="4308660"/>
            <a:ext cx="1448580" cy="2110618"/>
          </a:xfrm>
          <a:prstGeom prst="rect">
            <a:avLst/>
          </a:prstGeom>
        </p:spPr>
      </p:pic>
      <p:pic>
        <p:nvPicPr>
          <p:cNvPr id="7" name="図 6"/>
          <p:cNvPicPr>
            <a:picLocks noChangeAspect="1"/>
          </p:cNvPicPr>
          <p:nvPr/>
        </p:nvPicPr>
        <p:blipFill>
          <a:blip r:embed="rId5"/>
          <a:stretch>
            <a:fillRect/>
          </a:stretch>
        </p:blipFill>
        <p:spPr>
          <a:xfrm>
            <a:off x="2002699" y="4308660"/>
            <a:ext cx="3163455" cy="2110618"/>
          </a:xfrm>
          <a:prstGeom prst="rect">
            <a:avLst/>
          </a:prstGeom>
        </p:spPr>
      </p:pic>
      <p:pic>
        <p:nvPicPr>
          <p:cNvPr id="8" name="図 7"/>
          <p:cNvPicPr>
            <a:picLocks noChangeAspect="1"/>
          </p:cNvPicPr>
          <p:nvPr/>
        </p:nvPicPr>
        <p:blipFill>
          <a:blip r:embed="rId6"/>
          <a:stretch>
            <a:fillRect/>
          </a:stretch>
        </p:blipFill>
        <p:spPr>
          <a:xfrm flipH="1">
            <a:off x="7126635" y="4308660"/>
            <a:ext cx="3156064" cy="2110618"/>
          </a:xfrm>
          <a:prstGeom prst="rect">
            <a:avLst/>
          </a:prstGeom>
        </p:spPr>
      </p:pic>
      <p:sp>
        <p:nvSpPr>
          <p:cNvPr id="9" name="フッター プレースホルダー 8"/>
          <p:cNvSpPr>
            <a:spLocks noGrp="1"/>
          </p:cNvSpPr>
          <p:nvPr>
            <p:ph type="ftr" sz="quarter" idx="11"/>
          </p:nvPr>
        </p:nvSpPr>
        <p:spPr/>
        <p:txBody>
          <a:bodyPr/>
          <a:lstStyle/>
          <a:p>
            <a:r>
              <a:rPr lang="ja-JP" altLang="en-US"/>
              <a:t>ソフトウェア設計</a:t>
            </a:r>
            <a:endParaRPr lang="en-US" dirty="0"/>
          </a:p>
        </p:txBody>
      </p:sp>
      <p:grpSp>
        <p:nvGrpSpPr>
          <p:cNvPr id="18" name="グループ化 17">
            <a:extLst>
              <a:ext uri="{FF2B5EF4-FFF2-40B4-BE49-F238E27FC236}">
                <a16:creationId xmlns:a16="http://schemas.microsoft.com/office/drawing/2014/main" id="{D0E1885D-1525-A940-90C9-3C76A41D8B8F}"/>
              </a:ext>
            </a:extLst>
          </p:cNvPr>
          <p:cNvGrpSpPr/>
          <p:nvPr/>
        </p:nvGrpSpPr>
        <p:grpSpPr>
          <a:xfrm>
            <a:off x="8558247" y="1840845"/>
            <a:ext cx="2416977" cy="740678"/>
            <a:chOff x="8988551" y="1588039"/>
            <a:chExt cx="2416977" cy="740678"/>
          </a:xfrm>
        </p:grpSpPr>
        <p:sp>
          <p:nvSpPr>
            <p:cNvPr id="13" name="三角形 12">
              <a:extLst>
                <a:ext uri="{FF2B5EF4-FFF2-40B4-BE49-F238E27FC236}">
                  <a16:creationId xmlns:a16="http://schemas.microsoft.com/office/drawing/2014/main" id="{EBEB0813-3A23-8D46-B0EE-11697753F6C4}"/>
                </a:ext>
              </a:extLst>
            </p:cNvPr>
            <p:cNvSpPr/>
            <p:nvPr/>
          </p:nvSpPr>
          <p:spPr>
            <a:xfrm rot="16200000">
              <a:off x="8988551" y="1608717"/>
              <a:ext cx="720000" cy="720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60D9E579-E27C-734A-9A46-809AA62CCA22}"/>
                </a:ext>
              </a:extLst>
            </p:cNvPr>
            <p:cNvSpPr/>
            <p:nvPr/>
          </p:nvSpPr>
          <p:spPr>
            <a:xfrm>
              <a:off x="9159869" y="1588039"/>
              <a:ext cx="2245659" cy="72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オブジェクト指向に限らず重要．</a:t>
              </a:r>
            </a:p>
          </p:txBody>
        </p:sp>
      </p:grpSp>
      <p:grpSp>
        <p:nvGrpSpPr>
          <p:cNvPr id="16" name="グループ化 15">
            <a:extLst>
              <a:ext uri="{FF2B5EF4-FFF2-40B4-BE49-F238E27FC236}">
                <a16:creationId xmlns:a16="http://schemas.microsoft.com/office/drawing/2014/main" id="{6C3EC7F6-D99E-7B4D-9EB8-C4B1B0D3B509}"/>
              </a:ext>
            </a:extLst>
          </p:cNvPr>
          <p:cNvGrpSpPr/>
          <p:nvPr/>
        </p:nvGrpSpPr>
        <p:grpSpPr>
          <a:xfrm>
            <a:off x="8558247" y="3412181"/>
            <a:ext cx="2416977" cy="720000"/>
            <a:chOff x="8988551" y="3254364"/>
            <a:chExt cx="2416977" cy="720000"/>
          </a:xfrm>
        </p:grpSpPr>
        <p:sp>
          <p:nvSpPr>
            <p:cNvPr id="15" name="三角形 14">
              <a:extLst>
                <a:ext uri="{FF2B5EF4-FFF2-40B4-BE49-F238E27FC236}">
                  <a16:creationId xmlns:a16="http://schemas.microsoft.com/office/drawing/2014/main" id="{31E7DA9C-5A9D-1D43-B789-E16FFAD99AC7}"/>
                </a:ext>
              </a:extLst>
            </p:cNvPr>
            <p:cNvSpPr/>
            <p:nvPr/>
          </p:nvSpPr>
          <p:spPr>
            <a:xfrm rot="16200000">
              <a:off x="8988551" y="3254364"/>
              <a:ext cx="720000" cy="720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AB67C332-AB53-234B-B735-3A67FBB1107C}"/>
                </a:ext>
              </a:extLst>
            </p:cNvPr>
            <p:cNvSpPr/>
            <p:nvPr/>
          </p:nvSpPr>
          <p:spPr>
            <a:xfrm>
              <a:off x="9159869" y="3254364"/>
              <a:ext cx="2245659" cy="72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オブジェクト指向で特に重要．</a:t>
              </a:r>
            </a:p>
          </p:txBody>
        </p:sp>
      </p:grpSp>
      <p:grpSp>
        <p:nvGrpSpPr>
          <p:cNvPr id="17" name="グループ化 16">
            <a:extLst>
              <a:ext uri="{FF2B5EF4-FFF2-40B4-BE49-F238E27FC236}">
                <a16:creationId xmlns:a16="http://schemas.microsoft.com/office/drawing/2014/main" id="{90B5323A-088D-C546-B809-4D165FC56176}"/>
              </a:ext>
            </a:extLst>
          </p:cNvPr>
          <p:cNvGrpSpPr/>
          <p:nvPr/>
        </p:nvGrpSpPr>
        <p:grpSpPr>
          <a:xfrm>
            <a:off x="8558247" y="2636852"/>
            <a:ext cx="2416977" cy="720000"/>
            <a:chOff x="8988551" y="2418410"/>
            <a:chExt cx="2416977" cy="720000"/>
          </a:xfrm>
        </p:grpSpPr>
        <p:sp>
          <p:nvSpPr>
            <p:cNvPr id="14" name="三角形 13">
              <a:extLst>
                <a:ext uri="{FF2B5EF4-FFF2-40B4-BE49-F238E27FC236}">
                  <a16:creationId xmlns:a16="http://schemas.microsoft.com/office/drawing/2014/main" id="{3E0EAD49-42AE-AA4E-94F0-98133215094E}"/>
                </a:ext>
              </a:extLst>
            </p:cNvPr>
            <p:cNvSpPr/>
            <p:nvPr/>
          </p:nvSpPr>
          <p:spPr>
            <a:xfrm rot="16200000">
              <a:off x="8988551" y="2418410"/>
              <a:ext cx="720000" cy="720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a:extLst>
                <a:ext uri="{FF2B5EF4-FFF2-40B4-BE49-F238E27FC236}">
                  <a16:creationId xmlns:a16="http://schemas.microsoft.com/office/drawing/2014/main" id="{E6E723F9-99E0-BD40-BB8F-FF509160228D}"/>
                </a:ext>
              </a:extLst>
            </p:cNvPr>
            <p:cNvSpPr/>
            <p:nvPr/>
          </p:nvSpPr>
          <p:spPr>
            <a:xfrm>
              <a:off x="9159869" y="2418410"/>
              <a:ext cx="2245659" cy="72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多態性の実現手段の一つ</a:t>
              </a:r>
            </a:p>
          </p:txBody>
        </p:sp>
      </p:grpSp>
      <p:grpSp>
        <p:nvGrpSpPr>
          <p:cNvPr id="19" name="グループ化 18">
            <a:extLst>
              <a:ext uri="{FF2B5EF4-FFF2-40B4-BE49-F238E27FC236}">
                <a16:creationId xmlns:a16="http://schemas.microsoft.com/office/drawing/2014/main" id="{06FA26FF-C572-9795-2DC8-2D90991B5F61}"/>
              </a:ext>
            </a:extLst>
          </p:cNvPr>
          <p:cNvGrpSpPr>
            <a:grpSpLocks noChangeAspect="1"/>
          </p:cNvGrpSpPr>
          <p:nvPr/>
        </p:nvGrpSpPr>
        <p:grpSpPr>
          <a:xfrm rot="19800000">
            <a:off x="147304" y="1950042"/>
            <a:ext cx="864000" cy="360000"/>
            <a:chOff x="4356847" y="-415906"/>
            <a:chExt cx="2160000" cy="900000"/>
          </a:xfrm>
        </p:grpSpPr>
        <p:sp>
          <p:nvSpPr>
            <p:cNvPr id="20" name="片側の 2 つの角を丸めた四角形 19">
              <a:extLst>
                <a:ext uri="{FF2B5EF4-FFF2-40B4-BE49-F238E27FC236}">
                  <a16:creationId xmlns:a16="http://schemas.microsoft.com/office/drawing/2014/main" id="{51EB9536-0D89-388D-52C1-59F40D851B1A}"/>
                </a:ext>
              </a:extLst>
            </p:cNvPr>
            <p:cNvSpPr>
              <a:spLocks/>
            </p:cNvSpPr>
            <p:nvPr/>
          </p:nvSpPr>
          <p:spPr>
            <a:xfrm rot="16200000">
              <a:off x="4446847" y="-505906"/>
              <a:ext cx="900000" cy="1080000"/>
            </a:xfrm>
            <a:prstGeom prst="round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片側の 2 つの角を丸めた四角形 20">
              <a:extLst>
                <a:ext uri="{FF2B5EF4-FFF2-40B4-BE49-F238E27FC236}">
                  <a16:creationId xmlns:a16="http://schemas.microsoft.com/office/drawing/2014/main" id="{F178E014-BAF5-809C-2A1D-7A7052C0E0E3}"/>
                </a:ext>
              </a:extLst>
            </p:cNvPr>
            <p:cNvSpPr>
              <a:spLocks/>
            </p:cNvSpPr>
            <p:nvPr/>
          </p:nvSpPr>
          <p:spPr>
            <a:xfrm rot="5400000">
              <a:off x="5526847" y="-505906"/>
              <a:ext cx="900000" cy="1080000"/>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グラフィックス 22">
            <a:extLst>
              <a:ext uri="{FF2B5EF4-FFF2-40B4-BE49-F238E27FC236}">
                <a16:creationId xmlns:a16="http://schemas.microsoft.com/office/drawing/2014/main" id="{402A6EC2-E758-88E9-3E6E-8F08641108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304" y="2569395"/>
            <a:ext cx="864000" cy="678849"/>
          </a:xfrm>
          <a:prstGeom prst="rect">
            <a:avLst/>
          </a:prstGeom>
        </p:spPr>
      </p:pic>
      <p:pic>
        <p:nvPicPr>
          <p:cNvPr id="25" name="グラフィックス 24">
            <a:extLst>
              <a:ext uri="{FF2B5EF4-FFF2-40B4-BE49-F238E27FC236}">
                <a16:creationId xmlns:a16="http://schemas.microsoft.com/office/drawing/2014/main" id="{2DE272ED-E861-8D7C-BF61-6D3CABDBAE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9304" y="3290845"/>
            <a:ext cx="900000" cy="900000"/>
          </a:xfrm>
          <a:prstGeom prst="rect">
            <a:avLst/>
          </a:prstGeom>
        </p:spPr>
      </p:pic>
    </p:spTree>
    <p:custDataLst>
      <p:tags r:id="rId1"/>
    </p:custDataLst>
    <p:extLst>
      <p:ext uri="{BB962C8B-B14F-4D97-AF65-F5344CB8AC3E}">
        <p14:creationId xmlns:p14="http://schemas.microsoft.com/office/powerpoint/2010/main" val="98078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dissolve">
                                      <p:cBhvr>
                                        <p:cTn id="33" dur="500"/>
                                        <p:tgtEl>
                                          <p:spTgt spid="3">
                                            <p:txEl>
                                              <p:pRg st="2" end="2"/>
                                            </p:txEl>
                                          </p:spTgt>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040C8-2C6C-4847-8ACF-AE9B07E08E93}"/>
              </a:ext>
            </a:extLst>
          </p:cNvPr>
          <p:cNvSpPr>
            <a:spLocks noGrp="1"/>
          </p:cNvSpPr>
          <p:nvPr>
            <p:ph type="title"/>
          </p:nvPr>
        </p:nvSpPr>
        <p:spPr>
          <a:xfrm>
            <a:off x="838200" y="365125"/>
            <a:ext cx="9031941" cy="1325563"/>
          </a:xfrm>
        </p:spPr>
        <p:txBody>
          <a:bodyPr>
            <a:normAutofit fontScale="90000"/>
          </a:bodyPr>
          <a:lstStyle/>
          <a:p>
            <a:r>
              <a:rPr lang="ja-JP" altLang="en-US"/>
              <a:t>カプセル化</a:t>
            </a:r>
            <a:br>
              <a:rPr lang="en-US" altLang="ja-JP" dirty="0"/>
            </a:br>
            <a:r>
              <a:rPr lang="en-US" altLang="ja-JP" sz="3600" dirty="0"/>
              <a:t>Encapsulation</a:t>
            </a:r>
            <a:endParaRPr kumimoji="1" lang="ja-JP" altLang="en-US" sz="3600"/>
          </a:p>
        </p:txBody>
      </p:sp>
      <p:sp>
        <p:nvSpPr>
          <p:cNvPr id="3" name="コンテンツ プレースホルダー 2">
            <a:extLst>
              <a:ext uri="{FF2B5EF4-FFF2-40B4-BE49-F238E27FC236}">
                <a16:creationId xmlns:a16="http://schemas.microsoft.com/office/drawing/2014/main" id="{E0D656E0-A204-B64F-A193-2D81CEC1FF6A}"/>
              </a:ext>
            </a:extLst>
          </p:cNvPr>
          <p:cNvSpPr>
            <a:spLocks noGrp="1"/>
          </p:cNvSpPr>
          <p:nvPr>
            <p:ph idx="1"/>
          </p:nvPr>
        </p:nvSpPr>
        <p:spPr>
          <a:xfrm>
            <a:off x="838200" y="1825625"/>
            <a:ext cx="10793506" cy="4351338"/>
          </a:xfrm>
        </p:spPr>
        <p:txBody>
          <a:bodyPr>
            <a:normAutofit fontScale="77500" lnSpcReduction="20000"/>
          </a:bodyPr>
          <a:lstStyle/>
          <a:p>
            <a:pPr>
              <a:lnSpc>
                <a:spcPct val="120000"/>
              </a:lnSpc>
            </a:pPr>
            <a:r>
              <a:rPr kumimoji="1" lang="en-US" altLang="ja-JP" dirty="0"/>
              <a:t>No setter/getter!</a:t>
            </a:r>
            <a:r>
              <a:rPr kumimoji="1" lang="en-US" altLang="ja-JP" baseline="30000" dirty="0"/>
              <a:t>[1]</a:t>
            </a:r>
          </a:p>
          <a:p>
            <a:pPr>
              <a:lnSpc>
                <a:spcPct val="120000"/>
              </a:lnSpc>
            </a:pPr>
            <a:r>
              <a:rPr kumimoji="1" lang="ja-JP" altLang="en-US"/>
              <a:t>クラスを外から見て</a:t>
            </a:r>
            <a:r>
              <a:rPr lang="ja-JP" altLang="en-US"/>
              <a:t>，</a:t>
            </a:r>
            <a:r>
              <a:rPr kumimoji="1" lang="ja-JP" altLang="en-US"/>
              <a:t>単純であると見せかける仕組み．</a:t>
            </a:r>
            <a:endParaRPr kumimoji="1" lang="en-US" altLang="ja-JP" dirty="0"/>
          </a:p>
          <a:p>
            <a:pPr lvl="1">
              <a:lnSpc>
                <a:spcPct val="120000"/>
              </a:lnSpc>
            </a:pPr>
            <a:r>
              <a:rPr lang="ja-JP" altLang="en-US"/>
              <a:t>中身がどれほど複雑であっても，複雑なものは隠す．</a:t>
            </a:r>
            <a:endParaRPr lang="en-US" altLang="ja-JP" dirty="0"/>
          </a:p>
          <a:p>
            <a:pPr lvl="1">
              <a:lnSpc>
                <a:spcPct val="120000"/>
              </a:lnSpc>
            </a:pPr>
            <a:r>
              <a:rPr kumimoji="1" lang="ja-JP" altLang="en-US"/>
              <a:t>そして，単純なように見せかける．</a:t>
            </a:r>
            <a:endParaRPr kumimoji="1" lang="en-US" altLang="ja-JP" dirty="0"/>
          </a:p>
          <a:p>
            <a:pPr lvl="2">
              <a:lnSpc>
                <a:spcPct val="120000"/>
              </a:lnSpc>
            </a:pPr>
            <a:r>
              <a:rPr kumimoji="1" lang="ja-JP" altLang="en-US"/>
              <a:t>メソッド一つで処理が行える．</a:t>
            </a:r>
            <a:endParaRPr kumimoji="1" lang="en-US" altLang="ja-JP" dirty="0"/>
          </a:p>
          <a:p>
            <a:pPr>
              <a:lnSpc>
                <a:spcPct val="120000"/>
              </a:lnSpc>
            </a:pPr>
            <a:r>
              <a:rPr lang="ja-JP" altLang="en-US"/>
              <a:t>名前付けが重要になる．</a:t>
            </a:r>
            <a:endParaRPr kumimoji="1" lang="ja-JP" altLang="en-US"/>
          </a:p>
        </p:txBody>
      </p:sp>
      <p:sp>
        <p:nvSpPr>
          <p:cNvPr id="5" name="フッター プレースホルダー 4">
            <a:extLst>
              <a:ext uri="{FF2B5EF4-FFF2-40B4-BE49-F238E27FC236}">
                <a16:creationId xmlns:a16="http://schemas.microsoft.com/office/drawing/2014/main" id="{BA39AFF0-B53F-A74F-8E13-8C7CF8DB54C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D49EB925-B933-CD4F-B831-FFA79F6AF856}"/>
              </a:ext>
            </a:extLst>
          </p:cNvPr>
          <p:cNvSpPr>
            <a:spLocks noGrp="1"/>
          </p:cNvSpPr>
          <p:nvPr>
            <p:ph type="sldNum" sz="quarter" idx="12"/>
          </p:nvPr>
        </p:nvSpPr>
        <p:spPr/>
        <p:txBody>
          <a:bodyPr/>
          <a:lstStyle/>
          <a:p>
            <a:fld id="{24785B65-FD71-8B41-B484-67B8C90169D7}" type="slidenum">
              <a:rPr kumimoji="1" lang="ja-JP" altLang="en-US" smtClean="0"/>
              <a:t>11</a:t>
            </a:fld>
            <a:endParaRPr kumimoji="1" lang="ja-JP" altLang="en-US"/>
          </a:p>
        </p:txBody>
      </p:sp>
      <p:pic>
        <p:nvPicPr>
          <p:cNvPr id="7" name="図 6">
            <a:extLst>
              <a:ext uri="{FF2B5EF4-FFF2-40B4-BE49-F238E27FC236}">
                <a16:creationId xmlns:a16="http://schemas.microsoft.com/office/drawing/2014/main" id="{D99F69CB-A845-CB43-89F2-A7C4502E5C54}"/>
              </a:ext>
            </a:extLst>
          </p:cNvPr>
          <p:cNvPicPr>
            <a:picLocks noChangeAspect="1"/>
          </p:cNvPicPr>
          <p:nvPr/>
        </p:nvPicPr>
        <p:blipFill>
          <a:blip r:embed="rId2"/>
          <a:stretch>
            <a:fillRect/>
          </a:stretch>
        </p:blipFill>
        <p:spPr>
          <a:xfrm>
            <a:off x="9028545" y="0"/>
            <a:ext cx="3163455" cy="2110618"/>
          </a:xfrm>
          <a:prstGeom prst="rect">
            <a:avLst/>
          </a:prstGeom>
        </p:spPr>
      </p:pic>
      <p:sp>
        <p:nvSpPr>
          <p:cNvPr id="8" name="正方形/長方形 7">
            <a:extLst>
              <a:ext uri="{FF2B5EF4-FFF2-40B4-BE49-F238E27FC236}">
                <a16:creationId xmlns:a16="http://schemas.microsoft.com/office/drawing/2014/main" id="{768F36F7-596E-7646-AF36-E41789FE9446}"/>
              </a:ext>
            </a:extLst>
          </p:cNvPr>
          <p:cNvSpPr/>
          <p:nvPr/>
        </p:nvSpPr>
        <p:spPr>
          <a:xfrm>
            <a:off x="1804147" y="5992297"/>
            <a:ext cx="8980394" cy="369332"/>
          </a:xfrm>
          <a:prstGeom prst="rect">
            <a:avLst/>
          </a:prstGeom>
        </p:spPr>
        <p:txBody>
          <a:bodyPr wrap="square">
            <a:spAutoFit/>
          </a:bodyPr>
          <a:lstStyle/>
          <a:p>
            <a:r>
              <a:rPr lang="en-US" altLang="ja-JP" dirty="0"/>
              <a:t>[1] </a:t>
            </a:r>
            <a:r>
              <a:rPr lang="en-US" altLang="ja-JP" dirty="0">
                <a:hlinkClick r:id="rId3"/>
              </a:rPr>
              <a:t>Java Beans </a:t>
            </a:r>
            <a:r>
              <a:rPr lang="ja-JP" altLang="en-US">
                <a:hlinkClick r:id="rId3"/>
              </a:rPr>
              <a:t>の大罪 </a:t>
            </a:r>
            <a:r>
              <a:rPr lang="en-US" altLang="ja-JP" dirty="0">
                <a:hlinkClick r:id="rId3"/>
              </a:rPr>
              <a:t>〜 getter/setter </a:t>
            </a:r>
            <a:r>
              <a:rPr lang="ja-JP" altLang="en-US">
                <a:hlinkClick r:id="rId3"/>
              </a:rPr>
              <a:t>を捨てて美しきオブジェクトの世界で生きよ</a:t>
            </a:r>
            <a:r>
              <a:rPr lang="en-US" altLang="ja-JP" dirty="0">
                <a:hlinkClick r:id="rId3"/>
              </a:rPr>
              <a:t>〜</a:t>
            </a:r>
            <a:endParaRPr lang="ja-JP" altLang="en-US"/>
          </a:p>
        </p:txBody>
      </p:sp>
      <p:grpSp>
        <p:nvGrpSpPr>
          <p:cNvPr id="13" name="グループ化 12">
            <a:extLst>
              <a:ext uri="{FF2B5EF4-FFF2-40B4-BE49-F238E27FC236}">
                <a16:creationId xmlns:a16="http://schemas.microsoft.com/office/drawing/2014/main" id="{C4FE1989-8129-73AE-CE19-49BF3CDA167A}"/>
              </a:ext>
            </a:extLst>
          </p:cNvPr>
          <p:cNvGrpSpPr>
            <a:grpSpLocks noChangeAspect="1"/>
          </p:cNvGrpSpPr>
          <p:nvPr/>
        </p:nvGrpSpPr>
        <p:grpSpPr>
          <a:xfrm rot="19800000">
            <a:off x="6585348" y="399759"/>
            <a:ext cx="1800000" cy="750000"/>
            <a:chOff x="4356847" y="-415906"/>
            <a:chExt cx="2160000" cy="900000"/>
          </a:xfrm>
        </p:grpSpPr>
        <p:sp>
          <p:nvSpPr>
            <p:cNvPr id="14" name="片側の 2 つの角を丸めた四角形 13">
              <a:extLst>
                <a:ext uri="{FF2B5EF4-FFF2-40B4-BE49-F238E27FC236}">
                  <a16:creationId xmlns:a16="http://schemas.microsoft.com/office/drawing/2014/main" id="{14AE5816-5375-9264-2410-293FE1DF6714}"/>
                </a:ext>
              </a:extLst>
            </p:cNvPr>
            <p:cNvSpPr>
              <a:spLocks/>
            </p:cNvSpPr>
            <p:nvPr/>
          </p:nvSpPr>
          <p:spPr>
            <a:xfrm rot="16200000">
              <a:off x="4446847" y="-505906"/>
              <a:ext cx="900000" cy="1080000"/>
            </a:xfrm>
            <a:prstGeom prst="round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片側の 2 つの角を丸めた四角形 14">
              <a:extLst>
                <a:ext uri="{FF2B5EF4-FFF2-40B4-BE49-F238E27FC236}">
                  <a16:creationId xmlns:a16="http://schemas.microsoft.com/office/drawing/2014/main" id="{E8D913EF-2C4F-A6E5-8474-134E6BE252AD}"/>
                </a:ext>
              </a:extLst>
            </p:cNvPr>
            <p:cNvSpPr>
              <a:spLocks/>
            </p:cNvSpPr>
            <p:nvPr/>
          </p:nvSpPr>
          <p:spPr>
            <a:xfrm rot="5400000">
              <a:off x="5526847" y="-505906"/>
              <a:ext cx="900000" cy="1080000"/>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33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9E5C0-EDA0-6F4A-9852-F799E7BB4738}"/>
              </a:ext>
            </a:extLst>
          </p:cNvPr>
          <p:cNvSpPr>
            <a:spLocks noGrp="1"/>
          </p:cNvSpPr>
          <p:nvPr>
            <p:ph type="title"/>
          </p:nvPr>
        </p:nvSpPr>
        <p:spPr/>
        <p:txBody>
          <a:bodyPr>
            <a:normAutofit fontScale="90000"/>
          </a:bodyPr>
          <a:lstStyle/>
          <a:p>
            <a:r>
              <a:rPr lang="ja-JP" altLang="en-US"/>
              <a:t>継承</a:t>
            </a:r>
            <a:br>
              <a:rPr lang="en-US" altLang="ja-JP" dirty="0"/>
            </a:br>
            <a:r>
              <a:rPr lang="en-US" altLang="ja-JP" sz="3600" dirty="0"/>
              <a:t>Inheritance</a:t>
            </a:r>
            <a:endParaRPr kumimoji="1" lang="ja-JP" altLang="en-US" sz="3600"/>
          </a:p>
        </p:txBody>
      </p:sp>
      <p:sp>
        <p:nvSpPr>
          <p:cNvPr id="3" name="コンテンツ プレースホルダー 2">
            <a:extLst>
              <a:ext uri="{FF2B5EF4-FFF2-40B4-BE49-F238E27FC236}">
                <a16:creationId xmlns:a16="http://schemas.microsoft.com/office/drawing/2014/main" id="{564A504B-0FB5-B04C-9457-E55BC7F465CD}"/>
              </a:ext>
            </a:extLst>
          </p:cNvPr>
          <p:cNvSpPr>
            <a:spLocks noGrp="1"/>
          </p:cNvSpPr>
          <p:nvPr>
            <p:ph idx="1"/>
          </p:nvPr>
        </p:nvSpPr>
        <p:spPr/>
        <p:txBody>
          <a:bodyPr>
            <a:normAutofit/>
          </a:bodyPr>
          <a:lstStyle/>
          <a:p>
            <a:pPr>
              <a:lnSpc>
                <a:spcPct val="100000"/>
              </a:lnSpc>
            </a:pPr>
            <a:r>
              <a:rPr lang="ja-JP" altLang="en-US"/>
              <a:t>クラスの機能を拡張するための</a:t>
            </a:r>
            <a:br>
              <a:rPr lang="en-US" altLang="ja-JP" dirty="0"/>
            </a:br>
            <a:r>
              <a:rPr lang="ja-JP" altLang="en-US"/>
              <a:t>機構ではない．</a:t>
            </a:r>
            <a:endParaRPr lang="en-US" altLang="ja-JP" dirty="0"/>
          </a:p>
          <a:p>
            <a:pPr lvl="1">
              <a:lnSpc>
                <a:spcPct val="100000"/>
              </a:lnSpc>
            </a:pPr>
            <a:r>
              <a:rPr kumimoji="1" lang="ja-JP" altLang="en-US"/>
              <a:t>共通点をインターフェース</a:t>
            </a:r>
            <a:r>
              <a:rPr lang="ja-JP" altLang="en-US"/>
              <a:t>に</a:t>
            </a:r>
            <a:r>
              <a:rPr kumimoji="1" lang="ja-JP" altLang="en-US"/>
              <a:t>まとめる．</a:t>
            </a:r>
            <a:endParaRPr kumimoji="1" lang="en-US" altLang="ja-JP" dirty="0"/>
          </a:p>
          <a:p>
            <a:pPr lvl="2">
              <a:lnSpc>
                <a:spcPct val="100000"/>
              </a:lnSpc>
            </a:pPr>
            <a:r>
              <a:rPr lang="ja-JP" altLang="en-US"/>
              <a:t>インターフェースの名前とメソッド名が重要なポイントになる．</a:t>
            </a:r>
            <a:endParaRPr lang="en-US" altLang="ja-JP" dirty="0"/>
          </a:p>
        </p:txBody>
      </p:sp>
      <p:sp>
        <p:nvSpPr>
          <p:cNvPr id="5" name="フッター プレースホルダー 4">
            <a:extLst>
              <a:ext uri="{FF2B5EF4-FFF2-40B4-BE49-F238E27FC236}">
                <a16:creationId xmlns:a16="http://schemas.microsoft.com/office/drawing/2014/main" id="{FD23A4C0-7BA9-BA4A-87AB-29598C6BF24B}"/>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98BF8048-4309-074B-BC57-4EFABBD24886}"/>
              </a:ext>
            </a:extLst>
          </p:cNvPr>
          <p:cNvSpPr>
            <a:spLocks noGrp="1"/>
          </p:cNvSpPr>
          <p:nvPr>
            <p:ph type="sldNum" sz="quarter" idx="12"/>
          </p:nvPr>
        </p:nvSpPr>
        <p:spPr/>
        <p:txBody>
          <a:bodyPr/>
          <a:lstStyle/>
          <a:p>
            <a:fld id="{24785B65-FD71-8B41-B484-67B8C90169D7}" type="slidenum">
              <a:rPr kumimoji="1" lang="ja-JP" altLang="en-US" smtClean="0"/>
              <a:t>12</a:t>
            </a:fld>
            <a:endParaRPr kumimoji="1" lang="ja-JP" altLang="en-US"/>
          </a:p>
        </p:txBody>
      </p:sp>
      <p:pic>
        <p:nvPicPr>
          <p:cNvPr id="8" name="グラフィックス 7">
            <a:extLst>
              <a:ext uri="{FF2B5EF4-FFF2-40B4-BE49-F238E27FC236}">
                <a16:creationId xmlns:a16="http://schemas.microsoft.com/office/drawing/2014/main" id="{CF9F2A8E-A155-4BC4-05B1-DCF6E932C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0600" y="136525"/>
            <a:ext cx="1800000" cy="1414259"/>
          </a:xfrm>
          <a:prstGeom prst="rect">
            <a:avLst/>
          </a:prstGeom>
        </p:spPr>
      </p:pic>
    </p:spTree>
    <p:extLst>
      <p:ext uri="{BB962C8B-B14F-4D97-AF65-F5344CB8AC3E}">
        <p14:creationId xmlns:p14="http://schemas.microsoft.com/office/powerpoint/2010/main" val="1789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9E5C0-EDA0-6F4A-9852-F799E7BB4738}"/>
              </a:ext>
            </a:extLst>
          </p:cNvPr>
          <p:cNvSpPr>
            <a:spLocks noGrp="1"/>
          </p:cNvSpPr>
          <p:nvPr>
            <p:ph type="title"/>
          </p:nvPr>
        </p:nvSpPr>
        <p:spPr/>
        <p:txBody>
          <a:bodyPr>
            <a:normAutofit fontScale="90000"/>
          </a:bodyPr>
          <a:lstStyle/>
          <a:p>
            <a:r>
              <a:rPr lang="ja-JP" altLang="en-US"/>
              <a:t>継承</a:t>
            </a:r>
            <a:br>
              <a:rPr lang="en-US" altLang="ja-JP" dirty="0"/>
            </a:br>
            <a:r>
              <a:rPr lang="en-US" altLang="ja-JP" sz="3600" dirty="0"/>
              <a:t>Inheritance</a:t>
            </a:r>
            <a:endParaRPr kumimoji="1" lang="ja-JP" altLang="en-US" sz="3600"/>
          </a:p>
        </p:txBody>
      </p:sp>
      <p:sp>
        <p:nvSpPr>
          <p:cNvPr id="3" name="コンテンツ プレースホルダー 2">
            <a:extLst>
              <a:ext uri="{FF2B5EF4-FFF2-40B4-BE49-F238E27FC236}">
                <a16:creationId xmlns:a16="http://schemas.microsoft.com/office/drawing/2014/main" id="{564A504B-0FB5-B04C-9457-E55BC7F465CD}"/>
              </a:ext>
            </a:extLst>
          </p:cNvPr>
          <p:cNvSpPr>
            <a:spLocks noGrp="1"/>
          </p:cNvSpPr>
          <p:nvPr>
            <p:ph idx="1"/>
          </p:nvPr>
        </p:nvSpPr>
        <p:spPr/>
        <p:txBody>
          <a:bodyPr>
            <a:normAutofit fontScale="85000" lnSpcReduction="20000"/>
          </a:bodyPr>
          <a:lstStyle/>
          <a:p>
            <a:pPr>
              <a:lnSpc>
                <a:spcPct val="120000"/>
              </a:lnSpc>
            </a:pPr>
            <a:r>
              <a:rPr lang="ja-JP" altLang="en-US"/>
              <a:t>クラスの機能を拡張するための</a:t>
            </a:r>
            <a:br>
              <a:rPr lang="en-US" altLang="ja-JP" dirty="0"/>
            </a:br>
            <a:r>
              <a:rPr lang="ja-JP" altLang="en-US"/>
              <a:t>機構ではない．</a:t>
            </a:r>
            <a:endParaRPr lang="en-US" altLang="ja-JP" dirty="0"/>
          </a:p>
          <a:p>
            <a:pPr lvl="1">
              <a:lnSpc>
                <a:spcPct val="120000"/>
              </a:lnSpc>
            </a:pPr>
            <a:r>
              <a:rPr kumimoji="1" lang="ja-JP" altLang="en-US"/>
              <a:t>共通点をインターフェース</a:t>
            </a:r>
            <a:r>
              <a:rPr lang="ja-JP" altLang="en-US"/>
              <a:t>に</a:t>
            </a:r>
            <a:r>
              <a:rPr kumimoji="1" lang="ja-JP" altLang="en-US"/>
              <a:t>まとめる．</a:t>
            </a:r>
            <a:endParaRPr kumimoji="1" lang="en-US" altLang="ja-JP" dirty="0"/>
          </a:p>
          <a:p>
            <a:pPr lvl="2">
              <a:lnSpc>
                <a:spcPct val="120000"/>
              </a:lnSpc>
            </a:pPr>
            <a:r>
              <a:rPr lang="ja-JP" altLang="en-US"/>
              <a:t>インターフェースの名前とメソッド名が重要なポイントになる．</a:t>
            </a:r>
            <a:endParaRPr lang="en-US" altLang="ja-JP" dirty="0"/>
          </a:p>
          <a:p>
            <a:pPr lvl="2">
              <a:lnSpc>
                <a:spcPct val="120000"/>
              </a:lnSpc>
            </a:pPr>
            <a:r>
              <a:rPr lang="en-US" altLang="ja-JP" dirty="0"/>
              <a:t>Rust</a:t>
            </a:r>
            <a:r>
              <a:rPr lang="ja-JP" altLang="en-US"/>
              <a:t>や</a:t>
            </a:r>
            <a:r>
              <a:rPr lang="en-US" altLang="ja-JP" dirty="0"/>
              <a:t>Go</a:t>
            </a:r>
            <a:r>
              <a:rPr lang="ja-JP" altLang="en-US"/>
              <a:t>は共通点をまとめる機構（</a:t>
            </a:r>
            <a:r>
              <a:rPr lang="en-US" altLang="ja-JP" dirty="0"/>
              <a:t>trait</a:t>
            </a:r>
            <a:r>
              <a:rPr lang="ja-JP" altLang="en-US"/>
              <a:t>，</a:t>
            </a:r>
            <a:r>
              <a:rPr lang="en-US" altLang="ja-JP" dirty="0"/>
              <a:t>interface</a:t>
            </a:r>
            <a:r>
              <a:rPr lang="ja-JP" altLang="en-US"/>
              <a:t>）を持つ．</a:t>
            </a:r>
            <a:endParaRPr lang="en-US" altLang="ja-JP" dirty="0"/>
          </a:p>
          <a:p>
            <a:pPr lvl="3">
              <a:lnSpc>
                <a:spcPct val="120000"/>
              </a:lnSpc>
            </a:pPr>
            <a:r>
              <a:rPr lang="ja-JP" altLang="en-US"/>
              <a:t>これらの機構は機能の拡張には利用できない．</a:t>
            </a:r>
            <a:endParaRPr lang="en-US" altLang="ja-JP" dirty="0"/>
          </a:p>
        </p:txBody>
      </p:sp>
      <p:sp>
        <p:nvSpPr>
          <p:cNvPr id="5" name="フッター プレースホルダー 4">
            <a:extLst>
              <a:ext uri="{FF2B5EF4-FFF2-40B4-BE49-F238E27FC236}">
                <a16:creationId xmlns:a16="http://schemas.microsoft.com/office/drawing/2014/main" id="{FD23A4C0-7BA9-BA4A-87AB-29598C6BF24B}"/>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98BF8048-4309-074B-BC57-4EFABBD24886}"/>
              </a:ext>
            </a:extLst>
          </p:cNvPr>
          <p:cNvSpPr>
            <a:spLocks noGrp="1"/>
          </p:cNvSpPr>
          <p:nvPr>
            <p:ph type="sldNum" sz="quarter" idx="12"/>
          </p:nvPr>
        </p:nvSpPr>
        <p:spPr/>
        <p:txBody>
          <a:bodyPr/>
          <a:lstStyle/>
          <a:p>
            <a:fld id="{24785B65-FD71-8B41-B484-67B8C90169D7}" type="slidenum">
              <a:rPr kumimoji="1" lang="ja-JP" altLang="en-US" smtClean="0"/>
              <a:t>13</a:t>
            </a:fld>
            <a:endParaRPr kumimoji="1" lang="ja-JP" altLang="en-US"/>
          </a:p>
        </p:txBody>
      </p:sp>
      <p:pic>
        <p:nvPicPr>
          <p:cNvPr id="7" name="図 6">
            <a:extLst>
              <a:ext uri="{FF2B5EF4-FFF2-40B4-BE49-F238E27FC236}">
                <a16:creationId xmlns:a16="http://schemas.microsoft.com/office/drawing/2014/main" id="{399B498F-F1DE-2A45-82B5-EC527DF6F71B}"/>
              </a:ext>
            </a:extLst>
          </p:cNvPr>
          <p:cNvPicPr>
            <a:picLocks noChangeAspect="1"/>
          </p:cNvPicPr>
          <p:nvPr/>
        </p:nvPicPr>
        <p:blipFill rotWithShape="1">
          <a:blip r:embed="rId2"/>
          <a:srcRect l="22834" r="32954" b="26380"/>
          <a:stretch/>
        </p:blipFill>
        <p:spPr>
          <a:xfrm>
            <a:off x="10743420" y="0"/>
            <a:ext cx="1448580" cy="2110618"/>
          </a:xfrm>
          <a:prstGeom prst="rect">
            <a:avLst/>
          </a:prstGeom>
        </p:spPr>
      </p:pic>
      <p:pic>
        <p:nvPicPr>
          <p:cNvPr id="8" name="グラフィックス 7">
            <a:extLst>
              <a:ext uri="{FF2B5EF4-FFF2-40B4-BE49-F238E27FC236}">
                <a16:creationId xmlns:a16="http://schemas.microsoft.com/office/drawing/2014/main" id="{CF9F2A8E-A155-4BC4-05B1-DCF6E932CF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0600" y="136525"/>
            <a:ext cx="1800000" cy="1414259"/>
          </a:xfrm>
          <a:prstGeom prst="rect">
            <a:avLst/>
          </a:prstGeom>
        </p:spPr>
      </p:pic>
    </p:spTree>
    <p:extLst>
      <p:ext uri="{BB962C8B-B14F-4D97-AF65-F5344CB8AC3E}">
        <p14:creationId xmlns:p14="http://schemas.microsoft.com/office/powerpoint/2010/main" val="31378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7B5084-4CA7-4E44-8095-5C0B81BD3F08}"/>
              </a:ext>
            </a:extLst>
          </p:cNvPr>
          <p:cNvSpPr>
            <a:spLocks noGrp="1"/>
          </p:cNvSpPr>
          <p:nvPr>
            <p:ph type="title"/>
          </p:nvPr>
        </p:nvSpPr>
        <p:spPr>
          <a:xfrm>
            <a:off x="838200" y="365125"/>
            <a:ext cx="8722659" cy="1325563"/>
          </a:xfrm>
        </p:spPr>
        <p:txBody>
          <a:bodyPr>
            <a:normAutofit fontScale="90000"/>
          </a:bodyPr>
          <a:lstStyle/>
          <a:p>
            <a:r>
              <a:rPr kumimoji="1" lang="ja-JP" altLang="en-US"/>
              <a:t>多態性</a:t>
            </a:r>
            <a:br>
              <a:rPr kumimoji="1" lang="en-US" altLang="ja-JP" dirty="0"/>
            </a:br>
            <a:r>
              <a:rPr kumimoji="1" lang="en-US" altLang="ja-JP" sz="3600" dirty="0"/>
              <a:t>Polymorphism</a:t>
            </a:r>
            <a:endParaRPr kumimoji="1" lang="ja-JP" altLang="en-US" sz="3600"/>
          </a:p>
        </p:txBody>
      </p:sp>
      <p:sp>
        <p:nvSpPr>
          <p:cNvPr id="3" name="コンテンツ プレースホルダー 2">
            <a:extLst>
              <a:ext uri="{FF2B5EF4-FFF2-40B4-BE49-F238E27FC236}">
                <a16:creationId xmlns:a16="http://schemas.microsoft.com/office/drawing/2014/main" id="{041CAAF3-3CCB-B144-914C-A81D1CABD28B}"/>
              </a:ext>
            </a:extLst>
          </p:cNvPr>
          <p:cNvSpPr>
            <a:spLocks noGrp="1"/>
          </p:cNvSpPr>
          <p:nvPr>
            <p:ph idx="1"/>
          </p:nvPr>
        </p:nvSpPr>
        <p:spPr>
          <a:xfrm>
            <a:off x="838200" y="1825625"/>
            <a:ext cx="10766612" cy="4351338"/>
          </a:xfrm>
        </p:spPr>
        <p:txBody>
          <a:bodyPr>
            <a:normAutofit fontScale="92500"/>
          </a:bodyPr>
          <a:lstStyle/>
          <a:p>
            <a:pPr>
              <a:lnSpc>
                <a:spcPct val="110000"/>
              </a:lnSpc>
            </a:pPr>
            <a:r>
              <a:rPr lang="en-US" altLang="ja-JP" dirty="0"/>
              <a:t>interface</a:t>
            </a:r>
            <a:r>
              <a:rPr lang="ja-JP" altLang="en-US"/>
              <a:t>に対してプログラム</a:t>
            </a:r>
            <a:br>
              <a:rPr lang="en-US" altLang="ja-JP" dirty="0"/>
            </a:br>
            <a:r>
              <a:rPr lang="ja-JP" altLang="en-US"/>
              <a:t>を書くこと．</a:t>
            </a:r>
            <a:endParaRPr lang="en-US" altLang="ja-JP" dirty="0"/>
          </a:p>
          <a:p>
            <a:pPr>
              <a:lnSpc>
                <a:spcPct val="110000"/>
              </a:lnSpc>
            </a:pPr>
            <a:r>
              <a:rPr lang="ja-JP" altLang="en-US"/>
              <a:t>抽象的なものに対してプログラムを書く．</a:t>
            </a:r>
            <a:endParaRPr lang="en-US" altLang="ja-JP" dirty="0"/>
          </a:p>
          <a:p>
            <a:pPr lvl="1">
              <a:lnSpc>
                <a:spcPct val="110000"/>
              </a:lnSpc>
            </a:pPr>
            <a:r>
              <a:rPr lang="ja-JP" altLang="en-US"/>
              <a:t>具体的なものに対してプログラムは書かない．</a:t>
            </a:r>
            <a:endParaRPr lang="en-US" altLang="ja-JP" dirty="0"/>
          </a:p>
          <a:p>
            <a:pPr lvl="2">
              <a:lnSpc>
                <a:spcPct val="110000"/>
              </a:lnSpc>
            </a:pPr>
            <a:r>
              <a:rPr lang="en-US" altLang="ja-JP" dirty="0"/>
              <a:t>new</a:t>
            </a:r>
            <a:r>
              <a:rPr lang="ja-JP" altLang="en-US"/>
              <a:t>は具体的！</a:t>
            </a:r>
            <a:endParaRPr lang="en-US" altLang="ja-JP" dirty="0"/>
          </a:p>
          <a:p>
            <a:pPr lvl="2">
              <a:lnSpc>
                <a:spcPct val="110000"/>
              </a:lnSpc>
            </a:pPr>
            <a:r>
              <a:rPr lang="ja-JP" altLang="en-US"/>
              <a:t>デザインパターンで</a:t>
            </a:r>
            <a:r>
              <a:rPr lang="en-US" altLang="ja-JP" dirty="0"/>
              <a:t>new</a:t>
            </a:r>
            <a:r>
              <a:rPr lang="ja-JP" altLang="en-US"/>
              <a:t>を別のクラスの中に隠す．</a:t>
            </a:r>
            <a:endParaRPr lang="en-US" altLang="ja-JP" dirty="0"/>
          </a:p>
        </p:txBody>
      </p:sp>
      <p:sp>
        <p:nvSpPr>
          <p:cNvPr id="5" name="フッター プレースホルダー 4">
            <a:extLst>
              <a:ext uri="{FF2B5EF4-FFF2-40B4-BE49-F238E27FC236}">
                <a16:creationId xmlns:a16="http://schemas.microsoft.com/office/drawing/2014/main" id="{2DE549AF-F3F9-E748-ABD7-966504FB3467}"/>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2952F734-A7FB-5448-B80F-E50B7560C9BA}"/>
              </a:ext>
            </a:extLst>
          </p:cNvPr>
          <p:cNvSpPr>
            <a:spLocks noGrp="1"/>
          </p:cNvSpPr>
          <p:nvPr>
            <p:ph type="sldNum" sz="quarter" idx="12"/>
          </p:nvPr>
        </p:nvSpPr>
        <p:spPr/>
        <p:txBody>
          <a:bodyPr/>
          <a:lstStyle/>
          <a:p>
            <a:fld id="{24785B65-FD71-8B41-B484-67B8C90169D7}"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3B687B78-F584-D641-826C-C44EBD24542D}"/>
              </a:ext>
            </a:extLst>
          </p:cNvPr>
          <p:cNvPicPr>
            <a:picLocks noChangeAspect="1"/>
          </p:cNvPicPr>
          <p:nvPr/>
        </p:nvPicPr>
        <p:blipFill>
          <a:blip r:embed="rId2"/>
          <a:stretch>
            <a:fillRect/>
          </a:stretch>
        </p:blipFill>
        <p:spPr>
          <a:xfrm flipH="1">
            <a:off x="9035936" y="0"/>
            <a:ext cx="3156064" cy="2110618"/>
          </a:xfrm>
          <a:prstGeom prst="rect">
            <a:avLst/>
          </a:prstGeom>
        </p:spPr>
      </p:pic>
      <p:pic>
        <p:nvPicPr>
          <p:cNvPr id="8" name="グラフィックス 7">
            <a:extLst>
              <a:ext uri="{FF2B5EF4-FFF2-40B4-BE49-F238E27FC236}">
                <a16:creationId xmlns:a16="http://schemas.microsoft.com/office/drawing/2014/main" id="{ED65845A-2A79-D05A-45CE-CFB929E201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9736" y="-68971"/>
            <a:ext cx="1800000" cy="1800000"/>
          </a:xfrm>
          <a:prstGeom prst="rect">
            <a:avLst/>
          </a:prstGeom>
        </p:spPr>
      </p:pic>
    </p:spTree>
    <p:extLst>
      <p:ext uri="{BB962C8B-B14F-4D97-AF65-F5344CB8AC3E}">
        <p14:creationId xmlns:p14="http://schemas.microsoft.com/office/powerpoint/2010/main" val="42336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具体例で考える．</a:t>
            </a:r>
          </a:p>
        </p:txBody>
      </p:sp>
      <p:sp>
        <p:nvSpPr>
          <p:cNvPr id="3" name="コンテンツ プレースホルダー 2"/>
          <p:cNvSpPr>
            <a:spLocks noGrp="1"/>
          </p:cNvSpPr>
          <p:nvPr>
            <p:ph idx="1"/>
          </p:nvPr>
        </p:nvSpPr>
        <p:spPr>
          <a:xfrm>
            <a:off x="838200" y="1825625"/>
            <a:ext cx="10515600" cy="3415448"/>
          </a:xfrm>
        </p:spPr>
        <p:txBody>
          <a:bodyPr>
            <a:normAutofit fontScale="77500" lnSpcReduction="20000"/>
          </a:bodyPr>
          <a:lstStyle/>
          <a:p>
            <a:pPr>
              <a:lnSpc>
                <a:spcPct val="120000"/>
              </a:lnSpc>
            </a:pPr>
            <a:r>
              <a:rPr lang="ja-JP" altLang="en-US" dirty="0"/>
              <a:t>手続き型の正当な進化系がオブジェクト指向である．</a:t>
            </a:r>
            <a:endParaRPr lang="en-US" altLang="ja-JP" dirty="0"/>
          </a:p>
          <a:p>
            <a:pPr lvl="1">
              <a:lnSpc>
                <a:spcPct val="120000"/>
              </a:lnSpc>
            </a:pPr>
            <a:r>
              <a:rPr lang="ja-JP" altLang="en-US" dirty="0"/>
              <a:t>進化の過程を次の例で考える．</a:t>
            </a:r>
            <a:endParaRPr kumimoji="1" lang="en-US" altLang="ja-JP" dirty="0"/>
          </a:p>
          <a:p>
            <a:pPr>
              <a:lnSpc>
                <a:spcPct val="120000"/>
              </a:lnSpc>
            </a:pPr>
            <a:r>
              <a:rPr kumimoji="1" lang="en-US" altLang="ja-JP" dirty="0"/>
              <a:t>C</a:t>
            </a:r>
            <a:r>
              <a:rPr kumimoji="1" lang="ja-JP" altLang="en-US" dirty="0"/>
              <a:t>言語の以下の関数を考える．</a:t>
            </a:r>
            <a:endParaRPr kumimoji="1" lang="en-US" altLang="ja-JP" dirty="0"/>
          </a:p>
          <a:p>
            <a:pPr lvl="1">
              <a:lnSpc>
                <a:spcPct val="120000"/>
              </a:lnSpc>
            </a:pPr>
            <a:r>
              <a:rPr lang="en-US" altLang="ja-JP" dirty="0" err="1">
                <a:latin typeface="Consolas" charset="0"/>
                <a:ea typeface="Consolas" charset="0"/>
                <a:cs typeface="Consolas" charset="0"/>
              </a:rPr>
              <a:t>fopen</a:t>
            </a:r>
            <a:r>
              <a:rPr lang="en-US" altLang="ja-JP" dirty="0"/>
              <a:t>, </a:t>
            </a:r>
            <a:r>
              <a:rPr lang="en-US" altLang="ja-JP" dirty="0" err="1">
                <a:latin typeface="Consolas" charset="0"/>
                <a:ea typeface="Consolas" charset="0"/>
                <a:cs typeface="Consolas" charset="0"/>
              </a:rPr>
              <a:t>fclose</a:t>
            </a:r>
            <a:r>
              <a:rPr lang="en-US" altLang="ja-JP" dirty="0"/>
              <a:t>, </a:t>
            </a:r>
            <a:r>
              <a:rPr lang="en-US" altLang="ja-JP" dirty="0" err="1">
                <a:latin typeface="Consolas" charset="0"/>
                <a:ea typeface="Consolas" charset="0"/>
                <a:cs typeface="Consolas" charset="0"/>
              </a:rPr>
              <a:t>fgetc</a:t>
            </a:r>
            <a:endParaRPr lang="en-US" altLang="ja-JP" dirty="0">
              <a:latin typeface="Consolas" charset="0"/>
              <a:ea typeface="Consolas" charset="0"/>
              <a:cs typeface="Consolas" charset="0"/>
            </a:endParaRPr>
          </a:p>
          <a:p>
            <a:pPr lvl="2">
              <a:lnSpc>
                <a:spcPct val="120000"/>
              </a:lnSpc>
            </a:pPr>
            <a:r>
              <a:rPr kumimoji="1" lang="ja-JP" altLang="en-US" dirty="0"/>
              <a:t>これらの関数はファイルからデータを読むためのものとして</a:t>
            </a:r>
            <a:r>
              <a:rPr kumimoji="1" lang="ja-JP" altLang="en-US"/>
              <a:t>まとめられる．</a:t>
            </a:r>
            <a:endParaRPr kumimoji="1" lang="en-US" altLang="ja-JP"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15</a:t>
            </a:fld>
            <a:endParaRPr kumimoji="1" lang="ja-JP" altLang="en-US"/>
          </a:p>
        </p:txBody>
      </p:sp>
    </p:spTree>
    <p:extLst>
      <p:ext uri="{BB962C8B-B14F-4D97-AF65-F5344CB8AC3E}">
        <p14:creationId xmlns:p14="http://schemas.microsoft.com/office/powerpoint/2010/main" val="200332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具体例で考える．</a:t>
            </a:r>
          </a:p>
        </p:txBody>
      </p:sp>
      <p:sp>
        <p:nvSpPr>
          <p:cNvPr id="3" name="コンテンツ プレースホルダー 2"/>
          <p:cNvSpPr>
            <a:spLocks noGrp="1"/>
          </p:cNvSpPr>
          <p:nvPr>
            <p:ph idx="1"/>
          </p:nvPr>
        </p:nvSpPr>
        <p:spPr/>
        <p:txBody>
          <a:bodyPr>
            <a:normAutofit fontScale="77500" lnSpcReduction="20000"/>
          </a:bodyPr>
          <a:lstStyle/>
          <a:p>
            <a:pPr>
              <a:lnSpc>
                <a:spcPct val="120000"/>
              </a:lnSpc>
            </a:pPr>
            <a:r>
              <a:rPr lang="ja-JP" altLang="en-US" dirty="0"/>
              <a:t>手続き型の正当な進化系がオブジェクト指向である．</a:t>
            </a:r>
            <a:endParaRPr lang="en-US" altLang="ja-JP" dirty="0"/>
          </a:p>
          <a:p>
            <a:pPr lvl="1">
              <a:lnSpc>
                <a:spcPct val="120000"/>
              </a:lnSpc>
            </a:pPr>
            <a:r>
              <a:rPr lang="ja-JP" altLang="en-US" dirty="0"/>
              <a:t>進化の過程を次の例で考える．</a:t>
            </a:r>
            <a:endParaRPr kumimoji="1" lang="en-US" altLang="ja-JP" dirty="0"/>
          </a:p>
          <a:p>
            <a:pPr>
              <a:lnSpc>
                <a:spcPct val="120000"/>
              </a:lnSpc>
            </a:pPr>
            <a:r>
              <a:rPr kumimoji="1" lang="en-US" altLang="ja-JP" dirty="0"/>
              <a:t>C</a:t>
            </a:r>
            <a:r>
              <a:rPr kumimoji="1" lang="ja-JP" altLang="en-US" dirty="0"/>
              <a:t>言語の以下の関数を考える．</a:t>
            </a:r>
            <a:endParaRPr kumimoji="1" lang="en-US" altLang="ja-JP" dirty="0"/>
          </a:p>
          <a:p>
            <a:pPr lvl="1">
              <a:lnSpc>
                <a:spcPct val="120000"/>
              </a:lnSpc>
            </a:pPr>
            <a:r>
              <a:rPr lang="en-US" altLang="ja-JP" dirty="0" err="1">
                <a:latin typeface="Consolas" charset="0"/>
                <a:ea typeface="Consolas" charset="0"/>
                <a:cs typeface="Consolas" charset="0"/>
              </a:rPr>
              <a:t>fopen</a:t>
            </a:r>
            <a:r>
              <a:rPr lang="en-US" altLang="ja-JP" dirty="0"/>
              <a:t>, </a:t>
            </a:r>
            <a:r>
              <a:rPr lang="en-US" altLang="ja-JP" dirty="0" err="1">
                <a:latin typeface="Consolas" charset="0"/>
                <a:ea typeface="Consolas" charset="0"/>
                <a:cs typeface="Consolas" charset="0"/>
              </a:rPr>
              <a:t>fclose</a:t>
            </a:r>
            <a:r>
              <a:rPr lang="en-US" altLang="ja-JP" dirty="0"/>
              <a:t>, </a:t>
            </a:r>
            <a:r>
              <a:rPr lang="en-US" altLang="ja-JP" dirty="0" err="1">
                <a:latin typeface="Consolas" charset="0"/>
                <a:ea typeface="Consolas" charset="0"/>
                <a:cs typeface="Consolas" charset="0"/>
              </a:rPr>
              <a:t>fgetc</a:t>
            </a:r>
            <a:endParaRPr lang="en-US" altLang="ja-JP" dirty="0">
              <a:latin typeface="Consolas" charset="0"/>
              <a:ea typeface="Consolas" charset="0"/>
              <a:cs typeface="Consolas" charset="0"/>
            </a:endParaRPr>
          </a:p>
          <a:p>
            <a:pPr lvl="2">
              <a:lnSpc>
                <a:spcPct val="120000"/>
              </a:lnSpc>
            </a:pPr>
            <a:r>
              <a:rPr kumimoji="1" lang="ja-JP" altLang="en-US" dirty="0"/>
              <a:t>これらの関数はファイルからデータを読むためのものとしてまとめられる．</a:t>
            </a:r>
            <a:endParaRPr kumimoji="1" lang="en-US" altLang="ja-JP" dirty="0"/>
          </a:p>
          <a:p>
            <a:pPr lvl="1">
              <a:lnSpc>
                <a:spcPct val="120000"/>
              </a:lnSpc>
            </a:pPr>
            <a:r>
              <a:rPr lang="ja-JP" altLang="en-US" dirty="0"/>
              <a:t>他の関数をまとめると意味がおかしくなる．</a:t>
            </a:r>
            <a:endParaRPr lang="en-US" altLang="ja-JP" dirty="0"/>
          </a:p>
          <a:p>
            <a:pPr lvl="2">
              <a:lnSpc>
                <a:spcPct val="120000"/>
              </a:lnSpc>
            </a:pPr>
            <a:r>
              <a:rPr lang="en-US" altLang="ja-JP" dirty="0"/>
              <a:t>etc. </a:t>
            </a:r>
            <a:r>
              <a:rPr lang="en-US" altLang="ja-JP" dirty="0" err="1">
                <a:latin typeface="Consolas" charset="0"/>
                <a:ea typeface="Consolas" charset="0"/>
                <a:cs typeface="Consolas" charset="0"/>
              </a:rPr>
              <a:t>atoi</a:t>
            </a:r>
            <a:r>
              <a:rPr lang="en-US" altLang="ja-JP" dirty="0"/>
              <a:t>, </a:t>
            </a:r>
            <a:r>
              <a:rPr lang="en-US" altLang="ja-JP" dirty="0" err="1">
                <a:latin typeface="Consolas" charset="0"/>
                <a:ea typeface="Consolas" charset="0"/>
                <a:cs typeface="Consolas" charset="0"/>
              </a:rPr>
              <a:t>malloc</a:t>
            </a:r>
            <a:r>
              <a:rPr lang="en-US" altLang="ja-JP" dirty="0"/>
              <a:t>, </a:t>
            </a:r>
            <a:r>
              <a:rPr lang="en-US" altLang="ja-JP" dirty="0">
                <a:latin typeface="Consolas" charset="0"/>
                <a:ea typeface="Consolas" charset="0"/>
                <a:cs typeface="Consolas" charset="0"/>
              </a:rPr>
              <a:t>rand</a:t>
            </a:r>
            <a:endParaRPr kumimoji="1" lang="en-US" altLang="ja-JP" dirty="0">
              <a:latin typeface="Consolas" charset="0"/>
              <a:ea typeface="Consolas" charset="0"/>
              <a:cs typeface="Consolas" charset="0"/>
            </a:endParaRPr>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16</a:t>
            </a:fld>
            <a:endParaRPr kumimoji="1" lang="ja-JP" altLang="en-US"/>
          </a:p>
        </p:txBody>
      </p:sp>
    </p:spTree>
    <p:extLst>
      <p:ext uri="{BB962C8B-B14F-4D97-AF65-F5344CB8AC3E}">
        <p14:creationId xmlns:p14="http://schemas.microsoft.com/office/powerpoint/2010/main" val="248595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8662" cy="1325563"/>
          </a:xfrm>
        </p:spPr>
        <p:txBody>
          <a:bodyPr>
            <a:noAutofit/>
          </a:bodyPr>
          <a:lstStyle/>
          <a:p>
            <a:r>
              <a:rPr lang="ja-JP" altLang="en-US" dirty="0"/>
              <a:t>ファイルを読む関数をまとめる</a:t>
            </a:r>
          </a:p>
        </p:txBody>
      </p:sp>
      <p:sp>
        <p:nvSpPr>
          <p:cNvPr id="3" name="コンテンツ プレースホルダー 2"/>
          <p:cNvSpPr>
            <a:spLocks noGrp="1"/>
          </p:cNvSpPr>
          <p:nvPr>
            <p:ph idx="1"/>
          </p:nvPr>
        </p:nvSpPr>
        <p:spPr>
          <a:xfrm>
            <a:off x="838199" y="1825625"/>
            <a:ext cx="10777695" cy="3073924"/>
          </a:xfrm>
        </p:spPr>
        <p:txBody>
          <a:bodyPr>
            <a:normAutofit fontScale="70000" lnSpcReduction="20000"/>
          </a:bodyPr>
          <a:lstStyle/>
          <a:p>
            <a:pPr>
              <a:lnSpc>
                <a:spcPct val="120000"/>
              </a:lnSpc>
            </a:pPr>
            <a:r>
              <a:rPr kumimoji="1" lang="ja-JP" altLang="en-US" dirty="0"/>
              <a:t>関数とそれに関連する変数をまとめたものがクラスである．</a:t>
            </a:r>
            <a:endParaRPr kumimoji="1" lang="en-US" altLang="ja-JP" dirty="0"/>
          </a:p>
          <a:p>
            <a:pPr lvl="1">
              <a:lnSpc>
                <a:spcPct val="120000"/>
              </a:lnSpc>
            </a:pPr>
            <a:r>
              <a:rPr lang="ja-JP" altLang="en-US" dirty="0"/>
              <a:t>ファイルポインタはファイルを区別するために用いられる．</a:t>
            </a:r>
            <a:endParaRPr lang="en-US" altLang="ja-JP" dirty="0"/>
          </a:p>
          <a:p>
            <a:pPr lvl="1">
              <a:lnSpc>
                <a:spcPct val="120000"/>
              </a:lnSpc>
            </a:pPr>
            <a:r>
              <a:rPr lang="en-US" altLang="ja-JP" dirty="0" err="1">
                <a:latin typeface="Consolas" charset="0"/>
                <a:ea typeface="Consolas" charset="0"/>
                <a:cs typeface="Consolas" charset="0"/>
              </a:rPr>
              <a:t>fp</a:t>
            </a:r>
            <a:r>
              <a:rPr lang="ja-JP" altLang="en-US" dirty="0"/>
              <a:t>をフィールドにすると，関数の引数が不要になる．</a:t>
            </a:r>
            <a:endParaRPr lang="en-US" altLang="ja-JP" dirty="0"/>
          </a:p>
          <a:p>
            <a:pPr lvl="1">
              <a:lnSpc>
                <a:spcPct val="120000"/>
              </a:lnSpc>
            </a:pPr>
            <a:r>
              <a:rPr kumimoji="1" lang="ja-JP" altLang="en-US" dirty="0"/>
              <a:t>ファイルに関する関数であるとクラス名からわかるので，接頭辞の</a:t>
            </a:r>
            <a:r>
              <a:rPr kumimoji="1" lang="en-US" altLang="ja-JP" dirty="0">
                <a:latin typeface="Consolas" panose="020B0609020204030204" pitchFamily="49" charset="0"/>
                <a:cs typeface="Consolas" panose="020B0609020204030204" pitchFamily="49" charset="0"/>
              </a:rPr>
              <a:t>f</a:t>
            </a:r>
            <a:r>
              <a:rPr kumimoji="1" lang="ja-JP" altLang="en-US" dirty="0"/>
              <a:t>を</a:t>
            </a:r>
            <a:r>
              <a:rPr kumimoji="1" lang="ja-JP" altLang="en-US"/>
              <a:t>取る．</a:t>
            </a:r>
            <a:endParaRPr kumimoji="1" lang="en-US" altLang="ja-JP" dirty="0"/>
          </a:p>
          <a:p>
            <a:pPr lvl="2">
              <a:lnSpc>
                <a:spcPct val="120000"/>
              </a:lnSpc>
            </a:pPr>
            <a:r>
              <a:rPr lang="en-US" altLang="ja-JP" dirty="0">
                <a:latin typeface="Consolas" panose="020B0609020204030204" pitchFamily="49" charset="0"/>
                <a:cs typeface="Consolas" panose="020B0609020204030204" pitchFamily="49" charset="0"/>
              </a:rPr>
              <a:t>f</a:t>
            </a:r>
            <a:r>
              <a:rPr lang="ja-JP" altLang="en-US"/>
              <a:t>を取り除いても名前のバッティングもない．</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17</a:t>
            </a:fld>
            <a:endParaRPr kumimoji="1" lang="ja-JP" altLang="en-US"/>
          </a:p>
        </p:txBody>
      </p:sp>
      <p:sp>
        <p:nvSpPr>
          <p:cNvPr id="7" name="テキスト ボックス 6"/>
          <p:cNvSpPr txBox="1"/>
          <p:nvPr/>
        </p:nvSpPr>
        <p:spPr>
          <a:xfrm>
            <a:off x="838199" y="4760181"/>
            <a:ext cx="3887603" cy="1323439"/>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FILE* </a:t>
            </a:r>
            <a:r>
              <a:rPr lang="en-US" altLang="ja-JP" sz="1600" dirty="0" err="1">
                <a:latin typeface="Consolas" panose="020B0609020204030204" pitchFamily="49" charset="0"/>
                <a:cs typeface="Consolas" panose="020B0609020204030204" pitchFamily="49" charset="0"/>
              </a:rPr>
              <a:t>fopen</a:t>
            </a:r>
            <a:r>
              <a:rPr lang="en-US" altLang="ja-JP" sz="1600" dirty="0">
                <a:latin typeface="Consolas" panose="020B0609020204030204" pitchFamily="49" charset="0"/>
                <a:cs typeface="Consolas" panose="020B0609020204030204" pitchFamily="49" charset="0"/>
              </a:rPr>
              <a:t>(char *</a:t>
            </a:r>
            <a:r>
              <a:rPr lang="en-US" altLang="ja-JP" sz="1600" dirty="0" err="1">
                <a:latin typeface="Consolas" panose="020B0609020204030204" pitchFamily="49" charset="0"/>
                <a:cs typeface="Consolas" panose="020B0609020204030204" pitchFamily="49" charset="0"/>
              </a:rPr>
              <a:t>fileName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void </a:t>
            </a:r>
            <a:r>
              <a:rPr lang="en-US" altLang="ja-JP" sz="1600" dirty="0" err="1">
                <a:latin typeface="Consolas" panose="020B0609020204030204" pitchFamily="49" charset="0"/>
                <a:cs typeface="Consolas" panose="020B0609020204030204" pitchFamily="49" charset="0"/>
              </a:rPr>
              <a:t>fclose</a:t>
            </a:r>
            <a:r>
              <a:rPr lang="en-US" altLang="ja-JP" sz="1600" dirty="0">
                <a:latin typeface="Consolas" panose="020B0609020204030204" pitchFamily="49" charset="0"/>
                <a:cs typeface="Consolas" panose="020B0609020204030204" pitchFamily="49" charset="0"/>
              </a:rPr>
              <a:t>(FILE *</a:t>
            </a:r>
            <a:r>
              <a:rPr lang="en-US" altLang="ja-JP" sz="1600" dirty="0" err="1">
                <a:latin typeface="Consolas" panose="020B0609020204030204" pitchFamily="49" charset="0"/>
                <a:cs typeface="Consolas" panose="020B0609020204030204" pitchFamily="49" charset="0"/>
              </a:rPr>
              <a:t>fp</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int </a:t>
            </a:r>
            <a:r>
              <a:rPr lang="en-US" altLang="ja-JP" sz="1600" dirty="0" err="1">
                <a:latin typeface="Consolas" panose="020B0609020204030204" pitchFamily="49" charset="0"/>
                <a:cs typeface="Consolas" panose="020B0609020204030204" pitchFamily="49" charset="0"/>
              </a:rPr>
              <a:t>fgetc</a:t>
            </a:r>
            <a:r>
              <a:rPr lang="en-US" altLang="ja-JP" sz="1600" dirty="0">
                <a:latin typeface="Consolas" panose="020B0609020204030204" pitchFamily="49" charset="0"/>
                <a:cs typeface="Consolas" panose="020B0609020204030204" pitchFamily="49" charset="0"/>
              </a:rPr>
              <a:t>(FILE *</a:t>
            </a:r>
            <a:r>
              <a:rPr lang="en-US" altLang="ja-JP" sz="1600" dirty="0" err="1">
                <a:latin typeface="Consolas" panose="020B0609020204030204" pitchFamily="49" charset="0"/>
                <a:cs typeface="Consolas" panose="020B0609020204030204" pitchFamily="49" charset="0"/>
              </a:rPr>
              <a:t>fp</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8" name="テキスト ボックス 7"/>
          <p:cNvSpPr txBox="1"/>
          <p:nvPr/>
        </p:nvSpPr>
        <p:spPr>
          <a:xfrm>
            <a:off x="8064922" y="4760181"/>
            <a:ext cx="3663182" cy="1569660"/>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p>
          <a:p>
            <a:r>
              <a:rPr lang="en-US" altLang="ja-JP" sz="1600" b="1" dirty="0">
                <a:solidFill>
                  <a:srgbClr val="FF0000"/>
                </a:solidFill>
                <a:latin typeface="Consolas" panose="020B0609020204030204" pitchFamily="49" charset="0"/>
                <a:cs typeface="Consolas" panose="020B0609020204030204" pitchFamily="49" charset="0"/>
              </a:rPr>
              <a:t>  FILE *</a:t>
            </a:r>
            <a:r>
              <a:rPr lang="en-US" altLang="ja-JP" sz="1600" b="1" dirty="0" err="1">
                <a:solidFill>
                  <a:srgbClr val="FF0000"/>
                </a:solidFill>
                <a:latin typeface="Consolas" panose="020B0609020204030204" pitchFamily="49" charset="0"/>
                <a:cs typeface="Consolas" panose="020B0609020204030204" pitchFamily="49" charset="0"/>
              </a:rPr>
              <a:t>fp</a:t>
            </a:r>
            <a:r>
              <a:rPr lang="en-US" altLang="ja-JP" sz="1600" b="1" dirty="0">
                <a:solidFill>
                  <a:srgbClr val="FF0000"/>
                </a:solidFill>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void open(char *</a:t>
            </a:r>
            <a:r>
              <a:rPr lang="en-US" altLang="ja-JP" sz="1600" dirty="0" err="1">
                <a:latin typeface="Consolas" panose="020B0609020204030204" pitchFamily="49" charset="0"/>
                <a:cs typeface="Consolas" panose="020B0609020204030204" pitchFamily="49" charset="0"/>
              </a:rPr>
              <a:t>fileName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void close() {  }</a:t>
            </a:r>
          </a:p>
          <a:p>
            <a:r>
              <a:rPr lang="en-US" altLang="ja-JP" sz="1600" dirty="0">
                <a:latin typeface="Consolas" panose="020B0609020204030204" pitchFamily="49" charset="0"/>
                <a:cs typeface="Consolas" panose="020B0609020204030204" pitchFamily="49" charset="0"/>
              </a:rPr>
              <a:t>  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9" name="右矢印 8"/>
          <p:cNvSpPr/>
          <p:nvPr/>
        </p:nvSpPr>
        <p:spPr>
          <a:xfrm>
            <a:off x="5744654" y="5567759"/>
            <a:ext cx="978408" cy="447353"/>
          </a:xfrm>
          <a:prstGeom prst="rightArrow">
            <a:avLst/>
          </a:prstGeom>
          <a:solidFill>
            <a:srgbClr val="7F001D"/>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662"/>
          </a:p>
        </p:txBody>
      </p:sp>
      <p:sp>
        <p:nvSpPr>
          <p:cNvPr id="10" name="テキスト ボックス 9"/>
          <p:cNvSpPr txBox="1"/>
          <p:nvPr/>
        </p:nvSpPr>
        <p:spPr>
          <a:xfrm>
            <a:off x="5323104" y="4760181"/>
            <a:ext cx="1821509" cy="646331"/>
          </a:xfrm>
          <a:prstGeom prst="rect">
            <a:avLst/>
          </a:prstGeom>
          <a:noFill/>
        </p:spPr>
        <p:txBody>
          <a:bodyPr wrap="square" rtlCol="0">
            <a:spAutoFit/>
          </a:bodyPr>
          <a:lstStyle/>
          <a:p>
            <a:r>
              <a:rPr lang="ja-JP" altLang="en-US" dirty="0"/>
              <a:t>上記のルールを元に変更する</a:t>
            </a:r>
          </a:p>
        </p:txBody>
      </p:sp>
    </p:spTree>
    <p:custDataLst>
      <p:tags r:id="rId1"/>
    </p:custDataLst>
    <p:extLst>
      <p:ext uri="{BB962C8B-B14F-4D97-AF65-F5344CB8AC3E}">
        <p14:creationId xmlns:p14="http://schemas.microsoft.com/office/powerpoint/2010/main" val="146171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不要なメンバは隠す</a:t>
            </a:r>
          </a:p>
        </p:txBody>
      </p:sp>
      <p:sp>
        <p:nvSpPr>
          <p:cNvPr id="3" name="コンテンツ プレースホルダー 2"/>
          <p:cNvSpPr>
            <a:spLocks noGrp="1"/>
          </p:cNvSpPr>
          <p:nvPr>
            <p:ph idx="1"/>
          </p:nvPr>
        </p:nvSpPr>
        <p:spPr>
          <a:xfrm>
            <a:off x="838200" y="1825625"/>
            <a:ext cx="10515600" cy="2772539"/>
          </a:xfrm>
        </p:spPr>
        <p:txBody>
          <a:bodyPr>
            <a:normAutofit fontScale="55000" lnSpcReduction="20000"/>
          </a:bodyPr>
          <a:lstStyle/>
          <a:p>
            <a:pPr>
              <a:lnSpc>
                <a:spcPct val="120000"/>
              </a:lnSpc>
            </a:pPr>
            <a:r>
              <a:rPr lang="ja-JP" altLang="en-US" dirty="0"/>
              <a:t>外側から見えなくても良いメンバ（属性，操作）は隠す．</a:t>
            </a:r>
            <a:endParaRPr lang="en-US" altLang="ja-JP" dirty="0"/>
          </a:p>
          <a:p>
            <a:pPr>
              <a:lnSpc>
                <a:spcPct val="120000"/>
              </a:lnSpc>
            </a:pPr>
            <a:r>
              <a:rPr lang="ja-JP" altLang="en-US" dirty="0"/>
              <a:t>外部に公開するものを厳選する．</a:t>
            </a:r>
            <a:endParaRPr lang="en-US" altLang="ja-JP" dirty="0"/>
          </a:p>
          <a:p>
            <a:pPr lvl="1">
              <a:lnSpc>
                <a:spcPct val="120000"/>
              </a:lnSpc>
            </a:pPr>
            <a:r>
              <a:rPr lang="ja-JP" altLang="en-US" dirty="0"/>
              <a:t>ファイルポインタは外から変更してほしくない．</a:t>
            </a:r>
            <a:endParaRPr lang="en-US" altLang="ja-JP" dirty="0"/>
          </a:p>
          <a:p>
            <a:pPr lvl="2">
              <a:lnSpc>
                <a:spcPct val="120000"/>
              </a:lnSpc>
            </a:pPr>
            <a:r>
              <a:rPr lang="ja-JP" altLang="en-US" dirty="0"/>
              <a:t>ファイルポインタを非公開にする．</a:t>
            </a:r>
            <a:endParaRPr lang="en-US" altLang="ja-JP" dirty="0"/>
          </a:p>
          <a:p>
            <a:pPr lvl="1">
              <a:lnSpc>
                <a:spcPct val="120000"/>
              </a:lnSpc>
            </a:pPr>
            <a:r>
              <a:rPr kumimoji="1" lang="ja-JP" altLang="en-US"/>
              <a:t>ファイルの中身を読みたいから，</a:t>
            </a:r>
            <a:r>
              <a:rPr kumimoji="1" lang="en-US" altLang="ja-JP" dirty="0">
                <a:latin typeface="Consolas" panose="020B0609020204030204" pitchFamily="49" charset="0"/>
                <a:cs typeface="Consolas" panose="020B0609020204030204" pitchFamily="49" charset="0"/>
              </a:rPr>
              <a:t>open</a:t>
            </a:r>
            <a:r>
              <a:rPr kumimoji="1" lang="en-US" altLang="ja-JP" dirty="0"/>
              <a:t>/</a:t>
            </a:r>
            <a:r>
              <a:rPr kumimoji="1" lang="en-US" altLang="ja-JP" dirty="0">
                <a:latin typeface="Consolas" panose="020B0609020204030204" pitchFamily="49" charset="0"/>
                <a:cs typeface="Consolas" panose="020B0609020204030204" pitchFamily="49" charset="0"/>
              </a:rPr>
              <a:t>close</a:t>
            </a:r>
            <a:r>
              <a:rPr kumimoji="1" lang="en-US" altLang="ja-JP" dirty="0"/>
              <a:t>/</a:t>
            </a:r>
            <a:r>
              <a:rPr kumimoji="1" lang="en-US" altLang="ja-JP" dirty="0">
                <a:latin typeface="Consolas" panose="020B0609020204030204" pitchFamily="49" charset="0"/>
                <a:cs typeface="Consolas" panose="020B0609020204030204" pitchFamily="49" charset="0"/>
              </a:rPr>
              <a:t>get</a:t>
            </a:r>
            <a:r>
              <a:rPr kumimoji="1" lang="en-US" altLang="ja-JP" dirty="0"/>
              <a:t> </a:t>
            </a:r>
            <a:r>
              <a:rPr kumimoji="1" lang="ja-JP" altLang="en-US"/>
              <a:t>さえあれば良い．</a:t>
            </a:r>
            <a:endParaRPr kumimoji="1" lang="en-US" altLang="ja-JP" dirty="0"/>
          </a:p>
          <a:p>
            <a:pPr lvl="2">
              <a:lnSpc>
                <a:spcPct val="120000"/>
              </a:lnSpc>
            </a:pPr>
            <a:r>
              <a:rPr kumimoji="1" lang="ja-JP" altLang="en-US"/>
              <a:t>他のものを公開すると混乱の元になる．</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18</a:t>
            </a:fld>
            <a:endParaRPr kumimoji="1" lang="ja-JP" altLang="en-US"/>
          </a:p>
        </p:txBody>
      </p:sp>
      <p:sp>
        <p:nvSpPr>
          <p:cNvPr id="10" name="テキスト ボックス 9"/>
          <p:cNvSpPr txBox="1"/>
          <p:nvPr/>
        </p:nvSpPr>
        <p:spPr>
          <a:xfrm>
            <a:off x="7017356" y="4600094"/>
            <a:ext cx="4448654" cy="1569660"/>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r>
              <a:rPr lang="en-US" altLang="ja-JP" sz="1600" b="1" dirty="0">
                <a:solidFill>
                  <a:srgbClr val="FF0000"/>
                </a:solidFill>
                <a:latin typeface="Consolas" panose="020B0609020204030204" pitchFamily="49" charset="0"/>
                <a:cs typeface="Consolas" panose="020B0609020204030204" pitchFamily="49" charset="0"/>
              </a:rPr>
              <a:t>private</a:t>
            </a:r>
            <a:r>
              <a:rPr lang="en-US" altLang="ja-JP" sz="1600" dirty="0">
                <a:latin typeface="Consolas" panose="020B0609020204030204" pitchFamily="49" charset="0"/>
                <a:cs typeface="Consolas" panose="020B0609020204030204" pitchFamily="49" charset="0"/>
              </a:rPr>
              <a:t> FILE *</a:t>
            </a:r>
            <a:r>
              <a:rPr lang="en-US" altLang="ja-JP" sz="1600" dirty="0" err="1">
                <a:latin typeface="Consolas" panose="020B0609020204030204" pitchFamily="49" charset="0"/>
                <a:cs typeface="Consolas" panose="020B0609020204030204" pitchFamily="49" charset="0"/>
              </a:rPr>
              <a:t>fp</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r>
              <a:rPr lang="en-US" altLang="ja-JP" sz="1600" b="1" dirty="0">
                <a:solidFill>
                  <a:schemeClr val="accent6">
                    <a:lumMod val="75000"/>
                  </a:schemeClr>
                </a:solidFill>
                <a:latin typeface="Consolas" panose="020B0609020204030204" pitchFamily="49" charset="0"/>
                <a:cs typeface="Consolas" panose="020B0609020204030204" pitchFamily="49" charset="0"/>
              </a:rPr>
              <a:t>public</a:t>
            </a:r>
            <a:r>
              <a:rPr lang="en-US" altLang="ja-JP" sz="1600" dirty="0">
                <a:solidFill>
                  <a:schemeClr val="accent6">
                    <a:lumMod val="75000"/>
                  </a:schemeClr>
                </a:solidFill>
                <a:latin typeface="Consolas" panose="020B0609020204030204" pitchFamily="49" charset="0"/>
                <a:cs typeface="Consolas" panose="020B0609020204030204" pitchFamily="49" charset="0"/>
              </a:rPr>
              <a:t> </a:t>
            </a:r>
            <a:r>
              <a:rPr lang="en-US" altLang="ja-JP" sz="1600" dirty="0">
                <a:latin typeface="Consolas" panose="020B0609020204030204" pitchFamily="49" charset="0"/>
                <a:cs typeface="Consolas" panose="020B0609020204030204" pitchFamily="49" charset="0"/>
              </a:rPr>
              <a:t>void open(char *</a:t>
            </a:r>
            <a:r>
              <a:rPr lang="en-US" altLang="ja-JP" sz="1600" dirty="0" err="1">
                <a:latin typeface="Consolas" panose="020B0609020204030204" pitchFamily="49" charset="0"/>
                <a:cs typeface="Consolas" panose="020B0609020204030204" pitchFamily="49" charset="0"/>
              </a:rPr>
              <a:t>fileName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a:t>
            </a:r>
            <a:r>
              <a:rPr lang="en-US" altLang="ja-JP" sz="1600" b="1" dirty="0">
                <a:solidFill>
                  <a:schemeClr val="accent6">
                    <a:lumMod val="75000"/>
                  </a:schemeClr>
                </a:solidFill>
                <a:latin typeface="Consolas" panose="020B0609020204030204" pitchFamily="49" charset="0"/>
                <a:cs typeface="Consolas" panose="020B0609020204030204" pitchFamily="49" charset="0"/>
              </a:rPr>
              <a:t>public</a:t>
            </a:r>
            <a:r>
              <a:rPr lang="en-US" altLang="ja-JP" sz="1600" dirty="0">
                <a:solidFill>
                  <a:schemeClr val="accent6">
                    <a:lumMod val="75000"/>
                  </a:schemeClr>
                </a:solidFill>
                <a:latin typeface="Consolas" panose="020B0609020204030204" pitchFamily="49" charset="0"/>
                <a:cs typeface="Consolas" panose="020B0609020204030204" pitchFamily="49" charset="0"/>
              </a:rPr>
              <a:t> </a:t>
            </a:r>
            <a:r>
              <a:rPr lang="en-US" altLang="ja-JP" sz="1600" dirty="0">
                <a:latin typeface="Consolas" panose="020B0609020204030204" pitchFamily="49" charset="0"/>
                <a:cs typeface="Consolas" panose="020B0609020204030204" pitchFamily="49" charset="0"/>
              </a:rPr>
              <a:t>void close() {  }</a:t>
            </a:r>
          </a:p>
          <a:p>
            <a:r>
              <a:rPr lang="en-US" altLang="ja-JP" sz="1600" dirty="0">
                <a:latin typeface="Consolas" panose="020B0609020204030204" pitchFamily="49" charset="0"/>
                <a:cs typeface="Consolas" panose="020B0609020204030204" pitchFamily="49" charset="0"/>
              </a:rPr>
              <a:t>  </a:t>
            </a:r>
            <a:r>
              <a:rPr lang="en-US" altLang="ja-JP" sz="1600" b="1" dirty="0">
                <a:solidFill>
                  <a:schemeClr val="accent6">
                    <a:lumMod val="75000"/>
                  </a:schemeClr>
                </a:solidFill>
                <a:latin typeface="Consolas" panose="020B0609020204030204" pitchFamily="49" charset="0"/>
                <a:cs typeface="Consolas" panose="020B0609020204030204" pitchFamily="49" charset="0"/>
              </a:rPr>
              <a:t>public</a:t>
            </a:r>
            <a:r>
              <a:rPr lang="en-US" altLang="ja-JP" sz="1600" dirty="0">
                <a:solidFill>
                  <a:schemeClr val="accent6">
                    <a:lumMod val="75000"/>
                  </a:schemeClr>
                </a:solidFill>
                <a:latin typeface="Consolas" panose="020B0609020204030204" pitchFamily="49" charset="0"/>
                <a:cs typeface="Consolas" panose="020B0609020204030204" pitchFamily="49" charset="0"/>
              </a:rPr>
              <a:t> </a:t>
            </a:r>
            <a:r>
              <a:rPr lang="en-US" altLang="ja-JP" sz="1600" dirty="0">
                <a:latin typeface="Consolas" panose="020B0609020204030204" pitchFamily="49" charset="0"/>
                <a:cs typeface="Consolas" panose="020B0609020204030204" pitchFamily="49" charset="0"/>
              </a:rPr>
              <a:t>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11" name="右矢印 10"/>
          <p:cNvSpPr/>
          <p:nvPr/>
        </p:nvSpPr>
        <p:spPr>
          <a:xfrm>
            <a:off x="5248887" y="5384924"/>
            <a:ext cx="966041" cy="447353"/>
          </a:xfrm>
          <a:prstGeom prst="rightArrow">
            <a:avLst/>
          </a:prstGeom>
          <a:solidFill>
            <a:srgbClr val="7F001D"/>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sz="1662"/>
          </a:p>
        </p:txBody>
      </p:sp>
      <p:sp>
        <p:nvSpPr>
          <p:cNvPr id="12" name="テキスト ボックス 11"/>
          <p:cNvSpPr txBox="1"/>
          <p:nvPr/>
        </p:nvSpPr>
        <p:spPr>
          <a:xfrm>
            <a:off x="4821154" y="4598164"/>
            <a:ext cx="1821509" cy="646331"/>
          </a:xfrm>
          <a:prstGeom prst="rect">
            <a:avLst/>
          </a:prstGeom>
          <a:noFill/>
        </p:spPr>
        <p:txBody>
          <a:bodyPr wrap="square" rtlCol="0">
            <a:spAutoFit/>
          </a:bodyPr>
          <a:lstStyle/>
          <a:p>
            <a:r>
              <a:rPr lang="ja-JP" altLang="en-US" dirty="0"/>
              <a:t>上記のルールを元に変更する</a:t>
            </a:r>
          </a:p>
        </p:txBody>
      </p:sp>
      <p:sp>
        <p:nvSpPr>
          <p:cNvPr id="13" name="テキスト ボックス 12">
            <a:extLst>
              <a:ext uri="{FF2B5EF4-FFF2-40B4-BE49-F238E27FC236}">
                <a16:creationId xmlns:a16="http://schemas.microsoft.com/office/drawing/2014/main" id="{A12515E9-FC24-634A-821C-86435F721D62}"/>
              </a:ext>
            </a:extLst>
          </p:cNvPr>
          <p:cNvSpPr txBox="1"/>
          <p:nvPr/>
        </p:nvSpPr>
        <p:spPr>
          <a:xfrm>
            <a:off x="838200" y="4600094"/>
            <a:ext cx="3663182" cy="1569660"/>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FILE *</a:t>
            </a:r>
            <a:r>
              <a:rPr lang="en-US" altLang="ja-JP" sz="1600" dirty="0" err="1">
                <a:latin typeface="Consolas" panose="020B0609020204030204" pitchFamily="49" charset="0"/>
                <a:cs typeface="Consolas" panose="020B0609020204030204" pitchFamily="49" charset="0"/>
              </a:rPr>
              <a:t>fp</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void open(char *</a:t>
            </a:r>
            <a:r>
              <a:rPr lang="en-US" altLang="ja-JP" sz="1600" dirty="0" err="1">
                <a:latin typeface="Consolas" panose="020B0609020204030204" pitchFamily="49" charset="0"/>
                <a:cs typeface="Consolas" panose="020B0609020204030204" pitchFamily="49" charset="0"/>
              </a:rPr>
              <a:t>fileName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void close() {  }</a:t>
            </a:r>
          </a:p>
          <a:p>
            <a:r>
              <a:rPr lang="en-US" altLang="ja-JP" sz="1600" dirty="0">
                <a:latin typeface="Consolas" panose="020B0609020204030204" pitchFamily="49" charset="0"/>
                <a:cs typeface="Consolas" panose="020B0609020204030204" pitchFamily="49" charset="0"/>
              </a:rPr>
              <a:t>  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grpSp>
        <p:nvGrpSpPr>
          <p:cNvPr id="8" name="グループ化 7">
            <a:extLst>
              <a:ext uri="{FF2B5EF4-FFF2-40B4-BE49-F238E27FC236}">
                <a16:creationId xmlns:a16="http://schemas.microsoft.com/office/drawing/2014/main" id="{6EDD8922-F257-7F84-AB8C-9D34BB465ECD}"/>
              </a:ext>
            </a:extLst>
          </p:cNvPr>
          <p:cNvGrpSpPr>
            <a:grpSpLocks noChangeAspect="1"/>
          </p:cNvGrpSpPr>
          <p:nvPr/>
        </p:nvGrpSpPr>
        <p:grpSpPr>
          <a:xfrm rot="19800000">
            <a:off x="10229500" y="313245"/>
            <a:ext cx="1800000" cy="750000"/>
            <a:chOff x="4356847" y="-415906"/>
            <a:chExt cx="2160000" cy="900000"/>
          </a:xfrm>
        </p:grpSpPr>
        <p:sp>
          <p:nvSpPr>
            <p:cNvPr id="9" name="片側の 2 つの角を丸めた四角形 8">
              <a:extLst>
                <a:ext uri="{FF2B5EF4-FFF2-40B4-BE49-F238E27FC236}">
                  <a16:creationId xmlns:a16="http://schemas.microsoft.com/office/drawing/2014/main" id="{B5E9F543-2888-581D-50B3-D75877FB20C9}"/>
                </a:ext>
              </a:extLst>
            </p:cNvPr>
            <p:cNvSpPr>
              <a:spLocks/>
            </p:cNvSpPr>
            <p:nvPr/>
          </p:nvSpPr>
          <p:spPr>
            <a:xfrm rot="16200000">
              <a:off x="4446847" y="-505906"/>
              <a:ext cx="900000" cy="1080000"/>
            </a:xfrm>
            <a:prstGeom prst="round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片側の 2 つの角を丸めた四角形 13">
              <a:extLst>
                <a:ext uri="{FF2B5EF4-FFF2-40B4-BE49-F238E27FC236}">
                  <a16:creationId xmlns:a16="http://schemas.microsoft.com/office/drawing/2014/main" id="{9D19E09B-3894-082F-056C-3E54F814CFC5}"/>
                </a:ext>
              </a:extLst>
            </p:cNvPr>
            <p:cNvSpPr>
              <a:spLocks/>
            </p:cNvSpPr>
            <p:nvPr/>
          </p:nvSpPr>
          <p:spPr>
            <a:xfrm rot="5400000">
              <a:off x="5526847" y="-505906"/>
              <a:ext cx="900000" cy="1080000"/>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custDataLst>
      <p:tags r:id="rId1"/>
    </p:custDataLst>
    <p:extLst>
      <p:ext uri="{BB962C8B-B14F-4D97-AF65-F5344CB8AC3E}">
        <p14:creationId xmlns:p14="http://schemas.microsoft.com/office/powerpoint/2010/main" val="89986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latin typeface="+mn-ea"/>
                <a:ea typeface="+mn-ea"/>
              </a:rPr>
              <a:t>実体を作成する</a:t>
            </a:r>
          </a:p>
        </p:txBody>
      </p:sp>
      <p:sp>
        <p:nvSpPr>
          <p:cNvPr id="3" name="コンテンツ プレースホルダー 2"/>
          <p:cNvSpPr>
            <a:spLocks noGrp="1"/>
          </p:cNvSpPr>
          <p:nvPr>
            <p:ph idx="1"/>
          </p:nvPr>
        </p:nvSpPr>
        <p:spPr>
          <a:xfrm>
            <a:off x="838200" y="1825625"/>
            <a:ext cx="10515600" cy="2550577"/>
          </a:xfrm>
        </p:spPr>
        <p:txBody>
          <a:bodyPr>
            <a:normAutofit fontScale="70000" lnSpcReduction="20000"/>
          </a:bodyPr>
          <a:lstStyle/>
          <a:p>
            <a:pPr>
              <a:lnSpc>
                <a:spcPct val="110000"/>
              </a:lnSpc>
            </a:pPr>
            <a:r>
              <a:rPr lang="en-US" altLang="ja-JP" dirty="0" err="1">
                <a:latin typeface="Consolas" panose="020B0609020204030204" pitchFamily="49" charset="0"/>
                <a:cs typeface="Consolas" panose="020B0609020204030204" pitchFamily="49" charset="0"/>
              </a:rPr>
              <a:t>a.txt</a:t>
            </a:r>
            <a:r>
              <a:rPr lang="ja-JP" altLang="en-US" dirty="0"/>
              <a:t>と</a:t>
            </a:r>
            <a:r>
              <a:rPr lang="en-US" altLang="ja-JP" dirty="0" err="1">
                <a:latin typeface="Consolas" panose="020B0609020204030204" pitchFamily="49" charset="0"/>
                <a:cs typeface="Consolas" panose="020B0609020204030204" pitchFamily="49" charset="0"/>
              </a:rPr>
              <a:t>b.txt</a:t>
            </a:r>
            <a:r>
              <a:rPr lang="ja-JP" altLang="en-US" dirty="0"/>
              <a:t>を読む</a:t>
            </a:r>
            <a:r>
              <a:rPr lang="en-US" altLang="ja-JP" dirty="0" err="1">
                <a:latin typeface="Consolas" panose="020B0609020204030204" pitchFamily="49" charset="0"/>
                <a:cs typeface="Consolas" panose="020B0609020204030204" pitchFamily="49" charset="0"/>
              </a:rPr>
              <a:t>FileReader</a:t>
            </a:r>
            <a:r>
              <a:rPr lang="ja-JP" altLang="en-US" dirty="0"/>
              <a:t>を考える．</a:t>
            </a:r>
            <a:endParaRPr lang="en-US" altLang="ja-JP" dirty="0"/>
          </a:p>
          <a:p>
            <a:pPr>
              <a:lnSpc>
                <a:spcPct val="110000"/>
              </a:lnSpc>
            </a:pPr>
            <a:r>
              <a:rPr lang="ja-JP" altLang="en-US" dirty="0"/>
              <a:t>クラスからオブジェクトを作成する．</a:t>
            </a:r>
            <a:endParaRPr lang="en-US" altLang="ja-JP" dirty="0"/>
          </a:p>
          <a:p>
            <a:pPr lvl="1">
              <a:lnSpc>
                <a:spcPct val="110000"/>
              </a:lnSpc>
            </a:pPr>
            <a:r>
              <a:rPr lang="ja-JP" altLang="en-US" dirty="0"/>
              <a:t>一方のオブジェクトは</a:t>
            </a:r>
            <a:r>
              <a:rPr lang="en-US" altLang="ja-JP" dirty="0" err="1">
                <a:latin typeface="Consolas" panose="020B0609020204030204" pitchFamily="49" charset="0"/>
                <a:cs typeface="Consolas" panose="020B0609020204030204" pitchFamily="49" charset="0"/>
              </a:rPr>
              <a:t>a.txt</a:t>
            </a:r>
            <a:r>
              <a:rPr lang="ja-JP" altLang="en-US" dirty="0"/>
              <a:t>を読むインスタンス．</a:t>
            </a:r>
            <a:endParaRPr lang="en-US" altLang="ja-JP" dirty="0"/>
          </a:p>
          <a:p>
            <a:pPr lvl="1">
              <a:lnSpc>
                <a:spcPct val="110000"/>
              </a:lnSpc>
            </a:pPr>
            <a:r>
              <a:rPr lang="ja-JP" altLang="en-US" dirty="0"/>
              <a:t>もう一方のオブジェクトは</a:t>
            </a:r>
            <a:r>
              <a:rPr lang="en-US" altLang="ja-JP" dirty="0" err="1">
                <a:latin typeface="Consolas" panose="020B0609020204030204" pitchFamily="49" charset="0"/>
                <a:cs typeface="Consolas" panose="020B0609020204030204" pitchFamily="49" charset="0"/>
              </a:rPr>
              <a:t>b.txt</a:t>
            </a:r>
            <a:r>
              <a:rPr lang="ja-JP" altLang="en-US" dirty="0"/>
              <a:t>を読むインスタンスとなる．</a:t>
            </a:r>
            <a:endParaRPr lang="en-US" altLang="ja-JP" dirty="0"/>
          </a:p>
          <a:p>
            <a:pPr lvl="1">
              <a:lnSpc>
                <a:spcPct val="110000"/>
              </a:lnSpc>
            </a:pPr>
            <a:endParaRPr lang="en-US" altLang="ja-JP"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19</a:t>
            </a:fld>
            <a:endParaRPr kumimoji="1" lang="ja-JP" altLang="en-US"/>
          </a:p>
        </p:txBody>
      </p:sp>
      <p:sp>
        <p:nvSpPr>
          <p:cNvPr id="16" name="テキスト ボックス 15"/>
          <p:cNvSpPr txBox="1"/>
          <p:nvPr/>
        </p:nvSpPr>
        <p:spPr>
          <a:xfrm>
            <a:off x="5582844" y="5690224"/>
            <a:ext cx="1416871" cy="584775"/>
          </a:xfrm>
          <a:prstGeom prst="rect">
            <a:avLst/>
          </a:prstGeom>
          <a:noFill/>
        </p:spPr>
        <p:txBody>
          <a:bodyPr wrap="square" rtlCol="0">
            <a:spAutoFit/>
          </a:bodyPr>
          <a:lstStyle/>
          <a:p>
            <a:r>
              <a:rPr lang="ja-JP" altLang="en-US" sz="1600" dirty="0"/>
              <a:t>オブジェクトを作成する</a:t>
            </a:r>
          </a:p>
        </p:txBody>
      </p:sp>
      <p:sp>
        <p:nvSpPr>
          <p:cNvPr id="17" name="テキスト ボックス 16"/>
          <p:cNvSpPr txBox="1"/>
          <p:nvPr/>
        </p:nvSpPr>
        <p:spPr>
          <a:xfrm>
            <a:off x="5582844" y="4044580"/>
            <a:ext cx="1416870" cy="584775"/>
          </a:xfrm>
          <a:prstGeom prst="rect">
            <a:avLst/>
          </a:prstGeom>
          <a:noFill/>
        </p:spPr>
        <p:txBody>
          <a:bodyPr wrap="square" rtlCol="0">
            <a:spAutoFit/>
          </a:bodyPr>
          <a:lstStyle/>
          <a:p>
            <a:r>
              <a:rPr lang="ja-JP" altLang="en-US" sz="1600"/>
              <a:t>オブジェクトを作成する</a:t>
            </a:r>
            <a:endParaRPr lang="ja-JP" altLang="en-US" sz="1600" dirty="0"/>
          </a:p>
        </p:txBody>
      </p:sp>
      <p:sp>
        <p:nvSpPr>
          <p:cNvPr id="25" name="テキスト ボックス 24"/>
          <p:cNvSpPr txBox="1"/>
          <p:nvPr/>
        </p:nvSpPr>
        <p:spPr>
          <a:xfrm>
            <a:off x="838199" y="4331271"/>
            <a:ext cx="4448654" cy="1569660"/>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r>
              <a:rPr lang="en-US" altLang="ja-JP" sz="1600" b="1" dirty="0">
                <a:solidFill>
                  <a:srgbClr val="FF0000"/>
                </a:solidFill>
                <a:latin typeface="Consolas" panose="020B0609020204030204" pitchFamily="49" charset="0"/>
                <a:cs typeface="Consolas" panose="020B0609020204030204" pitchFamily="49" charset="0"/>
              </a:rPr>
              <a:t>private</a:t>
            </a:r>
            <a:r>
              <a:rPr lang="en-US" altLang="ja-JP" sz="1600" dirty="0">
                <a:latin typeface="Consolas" panose="020B0609020204030204" pitchFamily="49" charset="0"/>
                <a:cs typeface="Consolas" panose="020B0609020204030204" pitchFamily="49" charset="0"/>
              </a:rPr>
              <a:t> FILE *</a:t>
            </a:r>
            <a:r>
              <a:rPr lang="en-US" altLang="ja-JP" sz="1600" dirty="0" err="1">
                <a:latin typeface="Consolas" panose="020B0609020204030204" pitchFamily="49" charset="0"/>
                <a:cs typeface="Consolas" panose="020B0609020204030204" pitchFamily="49" charset="0"/>
              </a:rPr>
              <a:t>fp</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r>
              <a:rPr lang="en-US" altLang="ja-JP" sz="1600" b="1" dirty="0">
                <a:solidFill>
                  <a:schemeClr val="accent6">
                    <a:lumMod val="75000"/>
                  </a:schemeClr>
                </a:solidFill>
                <a:latin typeface="Consolas" panose="020B0609020204030204" pitchFamily="49" charset="0"/>
                <a:cs typeface="Consolas" panose="020B0609020204030204" pitchFamily="49" charset="0"/>
              </a:rPr>
              <a:t>public</a:t>
            </a:r>
            <a:r>
              <a:rPr lang="en-US" altLang="ja-JP" sz="1600" dirty="0">
                <a:solidFill>
                  <a:schemeClr val="accent6">
                    <a:lumMod val="75000"/>
                  </a:schemeClr>
                </a:solidFill>
                <a:latin typeface="Consolas" panose="020B0609020204030204" pitchFamily="49" charset="0"/>
                <a:cs typeface="Consolas" panose="020B0609020204030204" pitchFamily="49" charset="0"/>
              </a:rPr>
              <a:t> </a:t>
            </a:r>
            <a:r>
              <a:rPr lang="en-US" altLang="ja-JP" sz="1600" dirty="0">
                <a:latin typeface="Consolas" panose="020B0609020204030204" pitchFamily="49" charset="0"/>
                <a:cs typeface="Consolas" panose="020B0609020204030204" pitchFamily="49" charset="0"/>
              </a:rPr>
              <a:t>void open(char *</a:t>
            </a:r>
            <a:r>
              <a:rPr lang="en-US" altLang="ja-JP" sz="1600" dirty="0" err="1">
                <a:latin typeface="Consolas" panose="020B0609020204030204" pitchFamily="49" charset="0"/>
                <a:cs typeface="Consolas" panose="020B0609020204030204" pitchFamily="49" charset="0"/>
              </a:rPr>
              <a:t>fileName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a:t>
            </a:r>
            <a:r>
              <a:rPr lang="en-US" altLang="ja-JP" sz="1600" b="1" dirty="0">
                <a:solidFill>
                  <a:schemeClr val="accent6">
                    <a:lumMod val="75000"/>
                  </a:schemeClr>
                </a:solidFill>
                <a:latin typeface="Consolas" panose="020B0609020204030204" pitchFamily="49" charset="0"/>
                <a:cs typeface="Consolas" panose="020B0609020204030204" pitchFamily="49" charset="0"/>
              </a:rPr>
              <a:t>public</a:t>
            </a:r>
            <a:r>
              <a:rPr lang="en-US" altLang="ja-JP" sz="1600" dirty="0">
                <a:solidFill>
                  <a:schemeClr val="accent6">
                    <a:lumMod val="75000"/>
                  </a:schemeClr>
                </a:solidFill>
                <a:latin typeface="Consolas" panose="020B0609020204030204" pitchFamily="49" charset="0"/>
                <a:cs typeface="Consolas" panose="020B0609020204030204" pitchFamily="49" charset="0"/>
              </a:rPr>
              <a:t> </a:t>
            </a:r>
            <a:r>
              <a:rPr lang="en-US" altLang="ja-JP" sz="1600" dirty="0">
                <a:latin typeface="Consolas" panose="020B0609020204030204" pitchFamily="49" charset="0"/>
                <a:cs typeface="Consolas" panose="020B0609020204030204" pitchFamily="49" charset="0"/>
              </a:rPr>
              <a:t>void close() {  }</a:t>
            </a:r>
          </a:p>
          <a:p>
            <a:r>
              <a:rPr lang="en-US" altLang="ja-JP" sz="1600" dirty="0">
                <a:latin typeface="Consolas" panose="020B0609020204030204" pitchFamily="49" charset="0"/>
                <a:cs typeface="Consolas" panose="020B0609020204030204" pitchFamily="49" charset="0"/>
              </a:rPr>
              <a:t>  </a:t>
            </a:r>
            <a:r>
              <a:rPr lang="en-US" altLang="ja-JP" sz="1600" b="1" dirty="0">
                <a:solidFill>
                  <a:schemeClr val="accent6">
                    <a:lumMod val="75000"/>
                  </a:schemeClr>
                </a:solidFill>
                <a:latin typeface="Consolas" panose="020B0609020204030204" pitchFamily="49" charset="0"/>
                <a:cs typeface="Consolas" panose="020B0609020204030204" pitchFamily="49" charset="0"/>
              </a:rPr>
              <a:t>public</a:t>
            </a:r>
            <a:r>
              <a:rPr lang="en-US" altLang="ja-JP" sz="1600" dirty="0">
                <a:solidFill>
                  <a:schemeClr val="accent6">
                    <a:lumMod val="75000"/>
                  </a:schemeClr>
                </a:solidFill>
                <a:latin typeface="Consolas" panose="020B0609020204030204" pitchFamily="49" charset="0"/>
                <a:cs typeface="Consolas" panose="020B0609020204030204" pitchFamily="49" charset="0"/>
              </a:rPr>
              <a:t> </a:t>
            </a:r>
            <a:r>
              <a:rPr lang="en-US" altLang="ja-JP" sz="1600" dirty="0">
                <a:latin typeface="Consolas" panose="020B0609020204030204" pitchFamily="49" charset="0"/>
                <a:cs typeface="Consolas" panose="020B0609020204030204" pitchFamily="49" charset="0"/>
              </a:rPr>
              <a:t>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7" name="右矢印 6"/>
          <p:cNvSpPr/>
          <p:nvPr/>
        </p:nvSpPr>
        <p:spPr>
          <a:xfrm>
            <a:off x="5802075" y="4561731"/>
            <a:ext cx="978408" cy="484632"/>
          </a:xfrm>
          <a:prstGeom prst="rightArrow">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右矢印 18"/>
          <p:cNvSpPr/>
          <p:nvPr/>
        </p:nvSpPr>
        <p:spPr>
          <a:xfrm>
            <a:off x="5802075" y="5279226"/>
            <a:ext cx="978408" cy="484632"/>
          </a:xfrm>
          <a:prstGeom prst="rightArrow">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p:cNvSpPr txBox="1"/>
          <p:nvPr/>
        </p:nvSpPr>
        <p:spPr>
          <a:xfrm>
            <a:off x="7218945" y="4172605"/>
            <a:ext cx="3663182" cy="830997"/>
          </a:xfrm>
          <a:prstGeom prst="rect">
            <a:avLst/>
          </a:prstGeom>
          <a:solidFill>
            <a:srgbClr val="FFFFFF"/>
          </a:solidFill>
          <a:ln w="19050">
            <a:solidFill>
              <a:schemeClr val="tx1"/>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readerA</a:t>
            </a:r>
            <a:r>
              <a:rPr lang="en-US" altLang="ja-JP" sz="1600" dirty="0">
                <a:latin typeface="Consolas" panose="020B0609020204030204" pitchFamily="49" charset="0"/>
                <a:cs typeface="Consolas" panose="020B0609020204030204" pitchFamily="49" charset="0"/>
              </a:rPr>
              <a:t>;</a:t>
            </a:r>
          </a:p>
          <a:p>
            <a:r>
              <a:rPr lang="en-US" altLang="ja-JP" sz="1600" dirty="0" err="1">
                <a:latin typeface="Consolas" panose="020B0609020204030204" pitchFamily="49" charset="0"/>
                <a:cs typeface="Consolas" panose="020B0609020204030204" pitchFamily="49" charset="0"/>
              </a:rPr>
              <a:t>readerA</a:t>
            </a:r>
            <a:r>
              <a:rPr lang="en-US" altLang="ja-JP" sz="1600" dirty="0">
                <a:latin typeface="Consolas" panose="020B0609020204030204" pitchFamily="49" charset="0"/>
                <a:cs typeface="Consolas" panose="020B0609020204030204" pitchFamily="49" charset="0"/>
              </a:rPr>
              <a:t> = new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a:t>
            </a:r>
          </a:p>
          <a:p>
            <a:r>
              <a:rPr lang="en-US" altLang="ja-JP" sz="1600" dirty="0" err="1">
                <a:latin typeface="Consolas" panose="020B0609020204030204" pitchFamily="49" charset="0"/>
                <a:cs typeface="Consolas" panose="020B0609020204030204" pitchFamily="49" charset="0"/>
              </a:rPr>
              <a:t>readerA.open</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a.txt</a:t>
            </a:r>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21" name="テキスト ボックス 20"/>
          <p:cNvSpPr txBox="1"/>
          <p:nvPr/>
        </p:nvSpPr>
        <p:spPr>
          <a:xfrm>
            <a:off x="7218945" y="5332386"/>
            <a:ext cx="3663182" cy="830997"/>
          </a:xfrm>
          <a:prstGeom prst="rect">
            <a:avLst/>
          </a:prstGeom>
          <a:solidFill>
            <a:srgbClr val="FFFFFF"/>
          </a:solidFill>
          <a:ln w="19050">
            <a:solidFill>
              <a:schemeClr val="tx1"/>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readerB</a:t>
            </a:r>
            <a:r>
              <a:rPr lang="en-US" altLang="ja-JP" sz="1600" dirty="0">
                <a:latin typeface="Consolas" panose="020B0609020204030204" pitchFamily="49" charset="0"/>
                <a:cs typeface="Consolas" panose="020B0609020204030204" pitchFamily="49" charset="0"/>
              </a:rPr>
              <a:t>;</a:t>
            </a:r>
          </a:p>
          <a:p>
            <a:r>
              <a:rPr lang="en-US" altLang="ja-JP" sz="1600" dirty="0" err="1">
                <a:latin typeface="Consolas" panose="020B0609020204030204" pitchFamily="49" charset="0"/>
                <a:cs typeface="Consolas" panose="020B0609020204030204" pitchFamily="49" charset="0"/>
              </a:rPr>
              <a:t>readerB</a:t>
            </a:r>
            <a:r>
              <a:rPr lang="en-US" altLang="ja-JP" sz="1600" dirty="0">
                <a:latin typeface="Consolas" panose="020B0609020204030204" pitchFamily="49" charset="0"/>
                <a:cs typeface="Consolas" panose="020B0609020204030204" pitchFamily="49" charset="0"/>
              </a:rPr>
              <a:t> = new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a:t>
            </a:r>
          </a:p>
          <a:p>
            <a:r>
              <a:rPr lang="en-US" altLang="ja-JP" sz="1600" dirty="0" err="1">
                <a:latin typeface="Consolas" panose="020B0609020204030204" pitchFamily="49" charset="0"/>
                <a:cs typeface="Consolas" panose="020B0609020204030204" pitchFamily="49" charset="0"/>
              </a:rPr>
              <a:t>readerB.open</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b.txt</a:t>
            </a:r>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9" name="円/楕円 8"/>
          <p:cNvSpPr/>
          <p:nvPr/>
        </p:nvSpPr>
        <p:spPr>
          <a:xfrm>
            <a:off x="10201672" y="3972988"/>
            <a:ext cx="1152128" cy="360000"/>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err="1">
                <a:solidFill>
                  <a:schemeClr val="tx1"/>
                </a:solidFill>
                <a:latin typeface="Consolas" panose="020B0609020204030204" pitchFamily="49" charset="0"/>
                <a:cs typeface="Consolas" panose="020B0609020204030204" pitchFamily="49" charset="0"/>
              </a:rPr>
              <a:t>a.txt</a:t>
            </a:r>
            <a:endParaRPr lang="ja-JP" altLang="en-US" sz="1600" dirty="0">
              <a:solidFill>
                <a:schemeClr val="tx1"/>
              </a:solidFill>
              <a:latin typeface="Consolas" panose="020B0609020204030204" pitchFamily="49" charset="0"/>
              <a:cs typeface="Consolas" panose="020B0609020204030204" pitchFamily="49" charset="0"/>
            </a:endParaRPr>
          </a:p>
        </p:txBody>
      </p:sp>
      <p:sp>
        <p:nvSpPr>
          <p:cNvPr id="10" name="円/楕円 9"/>
          <p:cNvSpPr/>
          <p:nvPr/>
        </p:nvSpPr>
        <p:spPr>
          <a:xfrm>
            <a:off x="10201672" y="5152386"/>
            <a:ext cx="1152128" cy="3600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err="1">
                <a:solidFill>
                  <a:schemeClr val="tx1"/>
                </a:solidFill>
                <a:latin typeface="Consolas" panose="020B0609020204030204" pitchFamily="49" charset="0"/>
                <a:cs typeface="Consolas" panose="020B0609020204030204" pitchFamily="49" charset="0"/>
              </a:rPr>
              <a:t>b.txt</a:t>
            </a:r>
            <a:endParaRPr lang="ja-JP" altLang="en-US" sz="1600" dirty="0">
              <a:solidFill>
                <a:schemeClr val="tx1"/>
              </a:solidFill>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7208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 grpId="0" animBg="1"/>
      <p:bldP spid="19" grpId="0" animBg="1"/>
      <p:bldP spid="20" grpId="0" animBg="1"/>
      <p:bldP spid="21"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自己紹介</a:t>
            </a:r>
          </a:p>
        </p:txBody>
      </p:sp>
      <p:sp>
        <p:nvSpPr>
          <p:cNvPr id="3" name="コンテンツ プレースホルダー 2"/>
          <p:cNvSpPr>
            <a:spLocks noGrp="1"/>
          </p:cNvSpPr>
          <p:nvPr>
            <p:ph sz="half" idx="1"/>
          </p:nvPr>
        </p:nvSpPr>
        <p:spPr>
          <a:xfrm>
            <a:off x="838200" y="1825625"/>
            <a:ext cx="5663084" cy="4351338"/>
          </a:xfrm>
        </p:spPr>
        <p:txBody>
          <a:bodyPr>
            <a:normAutofit fontScale="55000" lnSpcReduction="20000"/>
          </a:bodyPr>
          <a:lstStyle/>
          <a:p>
            <a:pPr>
              <a:lnSpc>
                <a:spcPct val="120000"/>
              </a:lnSpc>
            </a:pPr>
            <a:r>
              <a:rPr lang="ja-JP" altLang="en-US" dirty="0"/>
              <a:t>玉田　春昭</a:t>
            </a:r>
            <a:endParaRPr lang="en-US" altLang="ja-JP" dirty="0"/>
          </a:p>
          <a:p>
            <a:pPr lvl="1">
              <a:lnSpc>
                <a:spcPct val="120000"/>
              </a:lnSpc>
            </a:pPr>
            <a:r>
              <a:rPr lang="ja-JP" altLang="en-US" dirty="0"/>
              <a:t>京都</a:t>
            </a:r>
            <a:r>
              <a:rPr lang="ja-JP" altLang="en-US"/>
              <a:t>産業大学</a:t>
            </a:r>
            <a:r>
              <a:rPr lang="en-US" altLang="ja-JP" dirty="0"/>
              <a:t> </a:t>
            </a:r>
            <a:r>
              <a:rPr lang="ja-JP" altLang="en-US"/>
              <a:t>情報理工学部</a:t>
            </a:r>
            <a:r>
              <a:rPr lang="en-US" altLang="ja-JP" dirty="0"/>
              <a:t> </a:t>
            </a:r>
            <a:r>
              <a:rPr lang="ja-JP" altLang="en-US"/>
              <a:t>教授</a:t>
            </a:r>
            <a:endParaRPr lang="en-US" altLang="ja-JP" dirty="0"/>
          </a:p>
          <a:p>
            <a:pPr lvl="1">
              <a:lnSpc>
                <a:spcPct val="120000"/>
              </a:lnSpc>
            </a:pPr>
            <a:r>
              <a:rPr lang="ja-JP" altLang="en-US" dirty="0"/>
              <a:t>博士（工学）</a:t>
            </a:r>
            <a:br>
              <a:rPr lang="en-US" altLang="ja-JP" dirty="0"/>
            </a:br>
            <a:r>
              <a:rPr lang="ja-JP" altLang="en-US" dirty="0"/>
              <a:t>（</a:t>
            </a:r>
            <a:r>
              <a:rPr lang="en-US" altLang="ja-JP" dirty="0"/>
              <a:t>NAIST 2006</a:t>
            </a:r>
            <a:r>
              <a:rPr lang="ja-JP" altLang="en-US" dirty="0"/>
              <a:t>）</a:t>
            </a:r>
            <a:endParaRPr lang="en-US" altLang="ja-JP" dirty="0"/>
          </a:p>
          <a:p>
            <a:pPr>
              <a:lnSpc>
                <a:spcPct val="120000"/>
              </a:lnSpc>
            </a:pPr>
            <a:r>
              <a:rPr lang="ja-JP" altLang="en-US" dirty="0"/>
              <a:t>専門分野</a:t>
            </a:r>
            <a:endParaRPr lang="en-US" altLang="ja-JP" dirty="0"/>
          </a:p>
          <a:p>
            <a:pPr lvl="1">
              <a:lnSpc>
                <a:spcPct val="120000"/>
              </a:lnSpc>
            </a:pPr>
            <a:r>
              <a:rPr lang="ja-JP" altLang="en-US" dirty="0"/>
              <a:t>ソフトウェア工学</a:t>
            </a:r>
            <a:endParaRPr lang="en-US" altLang="ja-JP" dirty="0"/>
          </a:p>
          <a:p>
            <a:pPr lvl="1">
              <a:lnSpc>
                <a:spcPct val="120000"/>
              </a:lnSpc>
            </a:pPr>
            <a:r>
              <a:rPr lang="ja-JP" altLang="en-US" dirty="0"/>
              <a:t>ソフトウェア保護</a:t>
            </a:r>
            <a:endParaRPr lang="en-US" altLang="ja-JP" dirty="0"/>
          </a:p>
        </p:txBody>
      </p:sp>
      <p:sp>
        <p:nvSpPr>
          <p:cNvPr id="4" name="コンテンツ プレースホルダー 3"/>
          <p:cNvSpPr>
            <a:spLocks noGrp="1"/>
          </p:cNvSpPr>
          <p:nvPr>
            <p:ph sz="half" idx="2"/>
          </p:nvPr>
        </p:nvSpPr>
        <p:spPr>
          <a:xfrm>
            <a:off x="6852976" y="1825625"/>
            <a:ext cx="4500824" cy="4351338"/>
          </a:xfrm>
        </p:spPr>
        <p:txBody>
          <a:bodyPr>
            <a:normAutofit fontScale="55000" lnSpcReduction="20000"/>
          </a:bodyPr>
          <a:lstStyle/>
          <a:p>
            <a:pPr>
              <a:lnSpc>
                <a:spcPct val="120000"/>
              </a:lnSpc>
            </a:pPr>
            <a:r>
              <a:rPr lang="ja-JP" altLang="en-US" dirty="0"/>
              <a:t>職歴</a:t>
            </a:r>
            <a:endParaRPr lang="en-US" altLang="ja-JP" dirty="0"/>
          </a:p>
          <a:p>
            <a:pPr lvl="1">
              <a:lnSpc>
                <a:spcPct val="120000"/>
              </a:lnSpc>
            </a:pPr>
            <a:r>
              <a:rPr lang="en-US" altLang="ja-JP" dirty="0"/>
              <a:t>SE</a:t>
            </a:r>
            <a:r>
              <a:rPr lang="ja-JP" altLang="en-US" dirty="0"/>
              <a:t>兼プログラマ</a:t>
            </a:r>
            <a:endParaRPr lang="en-US" altLang="ja-JP" dirty="0"/>
          </a:p>
          <a:p>
            <a:pPr lvl="1">
              <a:lnSpc>
                <a:spcPct val="120000"/>
              </a:lnSpc>
            </a:pPr>
            <a:r>
              <a:rPr lang="ja-JP" altLang="en-US" dirty="0"/>
              <a:t>（博士進学）</a:t>
            </a:r>
            <a:endParaRPr lang="en-US" altLang="ja-JP" dirty="0"/>
          </a:p>
          <a:p>
            <a:pPr lvl="1">
              <a:lnSpc>
                <a:spcPct val="120000"/>
              </a:lnSpc>
            </a:pPr>
            <a:r>
              <a:rPr lang="en-US" altLang="ja-JP" dirty="0"/>
              <a:t>NAIST</a:t>
            </a:r>
            <a:r>
              <a:rPr lang="ja-JP" altLang="en-US" dirty="0"/>
              <a:t>ポスドク</a:t>
            </a:r>
            <a:endParaRPr lang="en-US" altLang="ja-JP" dirty="0"/>
          </a:p>
          <a:p>
            <a:pPr lvl="1">
              <a:lnSpc>
                <a:spcPct val="120000"/>
              </a:lnSpc>
            </a:pPr>
            <a:r>
              <a:rPr lang="ja-JP" altLang="en-US" dirty="0"/>
              <a:t>現職</a:t>
            </a:r>
            <a:endParaRPr lang="en-US" altLang="ja-JP" dirty="0"/>
          </a:p>
          <a:p>
            <a:pPr>
              <a:lnSpc>
                <a:spcPct val="120000"/>
              </a:lnSpc>
            </a:pPr>
            <a:r>
              <a:rPr lang="ja-JP" altLang="en-US" dirty="0"/>
              <a:t>趣味</a:t>
            </a:r>
            <a:endParaRPr lang="en-US" altLang="ja-JP" dirty="0"/>
          </a:p>
          <a:p>
            <a:pPr lvl="1">
              <a:lnSpc>
                <a:spcPct val="120000"/>
              </a:lnSpc>
            </a:pPr>
            <a:r>
              <a:rPr lang="ja-JP" altLang="en-US" dirty="0"/>
              <a:t>プログラミング</a:t>
            </a:r>
            <a:endParaRPr lang="en-US" altLang="ja-JP" dirty="0"/>
          </a:p>
          <a:p>
            <a:pPr lvl="1">
              <a:lnSpc>
                <a:spcPct val="120000"/>
              </a:lnSpc>
            </a:pPr>
            <a:r>
              <a:rPr lang="ja-JP" altLang="en-US" dirty="0"/>
              <a:t>酒（ビール）</a:t>
            </a:r>
            <a:endParaRPr lang="en-US" altLang="ja-JP" dirty="0"/>
          </a:p>
          <a:p>
            <a:pPr lvl="1">
              <a:lnSpc>
                <a:spcPct val="120000"/>
              </a:lnSpc>
            </a:pPr>
            <a:r>
              <a:rPr lang="ja-JP" altLang="en-US" dirty="0"/>
              <a:t>散歩</a:t>
            </a:r>
            <a:endParaRPr lang="en-US" altLang="ja-JP" dirty="0"/>
          </a:p>
          <a:p>
            <a:pPr lvl="1">
              <a:lnSpc>
                <a:spcPct val="120000"/>
              </a:lnSpc>
            </a:pPr>
            <a:r>
              <a:rPr lang="ja-JP" altLang="en-US" dirty="0"/>
              <a:t>映画</a:t>
            </a:r>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8" name="スライド番号プレースホルダー 7"/>
          <p:cNvSpPr>
            <a:spLocks noGrp="1"/>
          </p:cNvSpPr>
          <p:nvPr>
            <p:ph type="sldNum" sz="quarter" idx="12"/>
          </p:nvPr>
        </p:nvSpPr>
        <p:spPr/>
        <p:txBody>
          <a:bodyPr/>
          <a:lstStyle/>
          <a:p>
            <a:fld id="{FEF866E7-4106-3C46-B1D1-018489EF9144}" type="slidenum">
              <a:rPr kumimoji="1" lang="ja-JP" altLang="en-US" smtClean="0"/>
              <a:t>2</a:t>
            </a:fld>
            <a:endParaRPr kumimoji="1" lang="ja-JP" altLang="en-US"/>
          </a:p>
        </p:txBody>
      </p:sp>
      <p:pic>
        <p:nvPicPr>
          <p:cNvPr id="10" name="グラフィックス 9">
            <a:extLst>
              <a:ext uri="{FF2B5EF4-FFF2-40B4-BE49-F238E27FC236}">
                <a16:creationId xmlns:a16="http://schemas.microsoft.com/office/drawing/2014/main" id="{70B97D4C-D453-5F6A-1D1A-A030669A2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830003"/>
            <a:ext cx="4471380" cy="1436653"/>
          </a:xfrm>
          <a:prstGeom prst="rect">
            <a:avLst/>
          </a:prstGeom>
        </p:spPr>
      </p:pic>
    </p:spTree>
    <p:extLst>
      <p:ext uri="{BB962C8B-B14F-4D97-AF65-F5344CB8AC3E}">
        <p14:creationId xmlns:p14="http://schemas.microsoft.com/office/powerpoint/2010/main" val="57589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利用する側のプログラム</a:t>
            </a:r>
            <a:endParaRPr lang="ja-JP" altLang="en-US" dirty="0"/>
          </a:p>
        </p:txBody>
      </p:sp>
      <p:sp>
        <p:nvSpPr>
          <p:cNvPr id="3" name="コンテンツ プレースホルダー 2"/>
          <p:cNvSpPr>
            <a:spLocks noGrp="1"/>
          </p:cNvSpPr>
          <p:nvPr>
            <p:ph idx="1"/>
          </p:nvPr>
        </p:nvSpPr>
        <p:spPr>
          <a:xfrm>
            <a:off x="838199" y="1825625"/>
            <a:ext cx="10777695" cy="1603375"/>
          </a:xfrm>
        </p:spPr>
        <p:txBody>
          <a:bodyPr>
            <a:normAutofit fontScale="70000" lnSpcReduction="20000"/>
          </a:bodyPr>
          <a:lstStyle/>
          <a:p>
            <a:pPr>
              <a:lnSpc>
                <a:spcPct val="120000"/>
              </a:lnSpc>
            </a:pPr>
            <a:r>
              <a:rPr lang="ja-JP" altLang="en-US" dirty="0"/>
              <a:t>メソッド呼び出し時に，オブジェクトを明示する．</a:t>
            </a:r>
            <a:endParaRPr lang="en-US" altLang="ja-JP" dirty="0"/>
          </a:p>
          <a:p>
            <a:pPr lvl="1">
              <a:lnSpc>
                <a:spcPct val="120000"/>
              </a:lnSpc>
            </a:pPr>
            <a:r>
              <a:rPr lang="ja-JP" altLang="en-US" dirty="0"/>
              <a:t>どのオブジェクトのメソッドを呼び出すかを区別するため．</a:t>
            </a:r>
          </a:p>
        </p:txBody>
      </p:sp>
      <p:sp>
        <p:nvSpPr>
          <p:cNvPr id="5" name="フッター プレースホルダー 4"/>
          <p:cNvSpPr>
            <a:spLocks noGrp="1"/>
          </p:cNvSpPr>
          <p:nvPr>
            <p:ph type="ftr" sz="quarter" idx="11"/>
          </p:nvPr>
        </p:nvSpPr>
        <p:spPr/>
        <p:txBody>
          <a:bodyPr/>
          <a:lstStyle/>
          <a:p>
            <a:r>
              <a:rPr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lang="ja-JP" altLang="en-US" smtClean="0"/>
              <a:pPr/>
              <a:t>20</a:t>
            </a:fld>
            <a:endParaRPr lang="ja-JP" altLang="en-US"/>
          </a:p>
        </p:txBody>
      </p:sp>
      <p:sp>
        <p:nvSpPr>
          <p:cNvPr id="7" name="テキスト ボックス 6"/>
          <p:cNvSpPr txBox="1"/>
          <p:nvPr/>
        </p:nvSpPr>
        <p:spPr>
          <a:xfrm>
            <a:off x="3422832" y="3094544"/>
            <a:ext cx="5346335" cy="3046988"/>
          </a:xfrm>
          <a:prstGeom prst="rect">
            <a:avLst/>
          </a:prstGeom>
          <a:solidFill>
            <a:srgbClr val="FFFFFF"/>
          </a:solidFill>
          <a:ln w="19050">
            <a:solidFill>
              <a:schemeClr val="tx1"/>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readerA</a:t>
            </a:r>
            <a:r>
              <a:rPr lang="en-US" altLang="ja-JP" sz="1600" dirty="0">
                <a:latin typeface="Consolas" panose="020B0609020204030204" pitchFamily="49" charset="0"/>
                <a:cs typeface="Consolas" panose="020B0609020204030204" pitchFamily="49" charset="0"/>
              </a:rPr>
              <a:t> = new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a:t>
            </a:r>
          </a:p>
          <a:p>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readerB</a:t>
            </a:r>
            <a:r>
              <a:rPr lang="en-US" altLang="ja-JP" sz="1600" dirty="0">
                <a:latin typeface="Consolas" panose="020B0609020204030204" pitchFamily="49" charset="0"/>
                <a:cs typeface="Consolas" panose="020B0609020204030204" pitchFamily="49" charset="0"/>
              </a:rPr>
              <a:t> = new </a:t>
            </a:r>
            <a:r>
              <a:rPr lang="en-US" altLang="ja-JP" sz="1600" dirty="0" err="1">
                <a:latin typeface="Consolas" panose="020B0609020204030204" pitchFamily="49" charset="0"/>
                <a:cs typeface="Consolas" panose="020B0609020204030204" pitchFamily="49" charset="0"/>
              </a:rPr>
              <a:t>TextFileReader</a:t>
            </a:r>
            <a:r>
              <a:rPr lang="en-US" altLang="ja-JP" sz="1600" dirty="0">
                <a:latin typeface="Consolas" panose="020B0609020204030204" pitchFamily="49" charset="0"/>
                <a:cs typeface="Consolas" panose="020B0609020204030204" pitchFamily="49" charset="0"/>
              </a:rPr>
              <a:t>();</a:t>
            </a:r>
          </a:p>
          <a:p>
            <a:endParaRPr lang="en-US" altLang="ja-JP" sz="1600" dirty="0">
              <a:latin typeface="Consolas" panose="020B0609020204030204" pitchFamily="49" charset="0"/>
              <a:cs typeface="Consolas" panose="020B0609020204030204" pitchFamily="49" charset="0"/>
            </a:endParaRPr>
          </a:p>
          <a:p>
            <a:r>
              <a:rPr lang="en-US" altLang="ja-JP" sz="1600" dirty="0" err="1">
                <a:solidFill>
                  <a:srgbClr val="008000"/>
                </a:solidFill>
                <a:latin typeface="Consolas" panose="020B0609020204030204" pitchFamily="49" charset="0"/>
                <a:cs typeface="Consolas" panose="020B0609020204030204" pitchFamily="49" charset="0"/>
              </a:rPr>
              <a:t>readerA.open</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a.txt</a:t>
            </a:r>
            <a:r>
              <a:rPr lang="en-US" altLang="ja-JP" sz="1600" dirty="0">
                <a:latin typeface="Consolas" panose="020B0609020204030204" pitchFamily="49" charset="0"/>
                <a:cs typeface="Consolas" panose="020B0609020204030204" pitchFamily="49" charset="0"/>
              </a:rPr>
              <a:t>");</a:t>
            </a:r>
          </a:p>
          <a:p>
            <a:r>
              <a:rPr lang="en-US" altLang="ja-JP" sz="1600" dirty="0" err="1">
                <a:solidFill>
                  <a:srgbClr val="000090"/>
                </a:solidFill>
                <a:latin typeface="Consolas" panose="020B0609020204030204" pitchFamily="49" charset="0"/>
                <a:cs typeface="Consolas" panose="020B0609020204030204" pitchFamily="49" charset="0"/>
              </a:rPr>
              <a:t>readerB.open</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b.txt</a:t>
            </a:r>
            <a:r>
              <a:rPr lang="en-US" altLang="ja-JP" sz="1600" dirty="0">
                <a:latin typeface="Consolas" panose="020B0609020204030204" pitchFamily="49" charset="0"/>
                <a:cs typeface="Consolas" panose="020B0609020204030204" pitchFamily="49" charset="0"/>
              </a:rPr>
              <a:t>");</a:t>
            </a:r>
          </a:p>
          <a:p>
            <a:endParaRPr lang="en-US" altLang="ja-JP" sz="1600" dirty="0">
              <a:latin typeface="Consolas" panose="020B0609020204030204" pitchFamily="49" charset="0"/>
              <a:cs typeface="Consolas" panose="020B0609020204030204" pitchFamily="49" charset="0"/>
            </a:endParaRPr>
          </a:p>
          <a:p>
            <a:r>
              <a:rPr lang="en-US" altLang="ja-JP" sz="1600" dirty="0">
                <a:latin typeface="Consolas" panose="020B0609020204030204" pitchFamily="49" charset="0"/>
                <a:cs typeface="Consolas" panose="020B0609020204030204" pitchFamily="49" charset="0"/>
              </a:rPr>
              <a:t>char a1 = </a:t>
            </a:r>
            <a:r>
              <a:rPr lang="en-US" altLang="ja-JP" sz="1600" dirty="0" err="1">
                <a:solidFill>
                  <a:srgbClr val="008000"/>
                </a:solidFill>
                <a:latin typeface="Consolas" panose="020B0609020204030204" pitchFamily="49" charset="0"/>
                <a:cs typeface="Consolas" panose="020B0609020204030204" pitchFamily="49" charset="0"/>
              </a:rPr>
              <a:t>readerA.getc</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char b1 = </a:t>
            </a:r>
            <a:r>
              <a:rPr lang="en-US" altLang="ja-JP" sz="1600" dirty="0" err="1">
                <a:solidFill>
                  <a:srgbClr val="000090"/>
                </a:solidFill>
                <a:latin typeface="Consolas" panose="020B0609020204030204" pitchFamily="49" charset="0"/>
                <a:cs typeface="Consolas" panose="020B0609020204030204" pitchFamily="49" charset="0"/>
              </a:rPr>
              <a:t>readerB.getc</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char a2 = </a:t>
            </a:r>
            <a:r>
              <a:rPr lang="en-US" altLang="ja-JP" sz="1600" dirty="0" err="1">
                <a:solidFill>
                  <a:srgbClr val="008000"/>
                </a:solidFill>
                <a:latin typeface="Consolas" panose="020B0609020204030204" pitchFamily="49" charset="0"/>
                <a:cs typeface="Consolas" panose="020B0609020204030204" pitchFamily="49" charset="0"/>
              </a:rPr>
              <a:t>readerA.getc</a:t>
            </a:r>
            <a:r>
              <a:rPr lang="en-US" altLang="ja-JP" sz="1600" dirty="0">
                <a:latin typeface="Consolas" panose="020B0609020204030204" pitchFamily="49" charset="0"/>
                <a:cs typeface="Consolas" panose="020B0609020204030204" pitchFamily="49" charset="0"/>
              </a:rPr>
              <a:t>();</a:t>
            </a:r>
          </a:p>
          <a:p>
            <a:endParaRPr lang="en-US" altLang="ja-JP" sz="1600" dirty="0">
              <a:latin typeface="Consolas" panose="020B0609020204030204" pitchFamily="49" charset="0"/>
              <a:cs typeface="Consolas" panose="020B0609020204030204" pitchFamily="49" charset="0"/>
            </a:endParaRPr>
          </a:p>
          <a:p>
            <a:r>
              <a:rPr lang="en-US" altLang="ja-JP" sz="1600" dirty="0" err="1">
                <a:solidFill>
                  <a:srgbClr val="008000"/>
                </a:solidFill>
                <a:latin typeface="Consolas" panose="020B0609020204030204" pitchFamily="49" charset="0"/>
                <a:cs typeface="Consolas" panose="020B0609020204030204" pitchFamily="49" charset="0"/>
              </a:rPr>
              <a:t>readerA.close</a:t>
            </a:r>
            <a:r>
              <a:rPr lang="en-US" altLang="ja-JP" sz="1600" dirty="0">
                <a:latin typeface="Consolas" panose="020B0609020204030204" pitchFamily="49" charset="0"/>
                <a:cs typeface="Consolas" panose="020B0609020204030204" pitchFamily="49" charset="0"/>
              </a:rPr>
              <a:t>();</a:t>
            </a:r>
          </a:p>
          <a:p>
            <a:r>
              <a:rPr lang="en-US" altLang="ja-JP" sz="1600" dirty="0" err="1">
                <a:solidFill>
                  <a:srgbClr val="000090"/>
                </a:solidFill>
                <a:latin typeface="Consolas" panose="020B0609020204030204" pitchFamily="49" charset="0"/>
                <a:cs typeface="Consolas" panose="020B0609020204030204" pitchFamily="49" charset="0"/>
              </a:rPr>
              <a:t>readerB.close</a:t>
            </a:r>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9166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dirty="0"/>
              <a:t>ネットワーク越しの</a:t>
            </a:r>
            <a:r>
              <a:rPr lang="en-US" altLang="ja-JP" dirty="0" err="1">
                <a:latin typeface="Consolas" panose="020B0609020204030204" pitchFamily="49" charset="0"/>
                <a:cs typeface="Consolas" panose="020B0609020204030204" pitchFamily="49" charset="0"/>
              </a:rPr>
              <a:t>TextReader</a:t>
            </a:r>
            <a:r>
              <a:rPr lang="ja-JP" altLang="en-US" dirty="0"/>
              <a:t>を考える．</a:t>
            </a:r>
          </a:p>
        </p:txBody>
      </p:sp>
      <p:sp>
        <p:nvSpPr>
          <p:cNvPr id="3" name="コンテンツ プレースホルダー 2"/>
          <p:cNvSpPr>
            <a:spLocks noGrp="1"/>
          </p:cNvSpPr>
          <p:nvPr>
            <p:ph idx="1"/>
          </p:nvPr>
        </p:nvSpPr>
        <p:spPr>
          <a:xfrm>
            <a:off x="838200" y="1825626"/>
            <a:ext cx="10515600" cy="3313533"/>
          </a:xfrm>
        </p:spPr>
        <p:txBody>
          <a:bodyPr>
            <a:normAutofit fontScale="85000" lnSpcReduction="10000"/>
          </a:bodyPr>
          <a:lstStyle/>
          <a:p>
            <a:pPr>
              <a:lnSpc>
                <a:spcPct val="110000"/>
              </a:lnSpc>
            </a:pPr>
            <a:r>
              <a:rPr kumimoji="1" lang="en-US" altLang="ja-JP" dirty="0" err="1">
                <a:latin typeface="Consolas" panose="020B0609020204030204" pitchFamily="49" charset="0"/>
                <a:cs typeface="Consolas" panose="020B0609020204030204" pitchFamily="49" charset="0"/>
              </a:rPr>
              <a:t>TextFileReader</a:t>
            </a:r>
            <a:r>
              <a:rPr kumimoji="1" lang="ja-JP" altLang="en-US" dirty="0"/>
              <a:t>と同じ名前のメソッドを持つ．</a:t>
            </a:r>
            <a:endParaRPr kumimoji="1" lang="en-US" altLang="ja-JP" dirty="0"/>
          </a:p>
          <a:p>
            <a:pPr lvl="1">
              <a:lnSpc>
                <a:spcPct val="110000"/>
              </a:lnSpc>
            </a:pPr>
            <a:r>
              <a:rPr lang="en-US" altLang="ja-JP" dirty="0">
                <a:latin typeface="Consolas" panose="020B0609020204030204" pitchFamily="49" charset="0"/>
                <a:cs typeface="Consolas" panose="020B0609020204030204" pitchFamily="49" charset="0"/>
              </a:rPr>
              <a:t>open</a:t>
            </a:r>
            <a:r>
              <a:rPr lang="ja-JP" altLang="en-US" dirty="0"/>
              <a:t>で接続開始，</a:t>
            </a:r>
            <a:r>
              <a:rPr lang="en-US" altLang="ja-JP" dirty="0">
                <a:latin typeface="Consolas" panose="020B0609020204030204" pitchFamily="49" charset="0"/>
                <a:cs typeface="Consolas" panose="020B0609020204030204" pitchFamily="49" charset="0"/>
              </a:rPr>
              <a:t>close</a:t>
            </a:r>
            <a:r>
              <a:rPr lang="ja-JP" altLang="en-US" dirty="0"/>
              <a:t>で接続終了，</a:t>
            </a:r>
            <a:r>
              <a:rPr lang="en-US" altLang="ja-JP" dirty="0" err="1">
                <a:latin typeface="Consolas" panose="020B0609020204030204" pitchFamily="49" charset="0"/>
                <a:cs typeface="Consolas" panose="020B0609020204030204" pitchFamily="49" charset="0"/>
              </a:rPr>
              <a:t>getc</a:t>
            </a:r>
            <a:r>
              <a:rPr lang="ja-JP" altLang="en-US" dirty="0"/>
              <a:t>で１文字読み込む．</a:t>
            </a:r>
            <a:endParaRPr lang="en-US" altLang="ja-JP" dirty="0"/>
          </a:p>
          <a:p>
            <a:pPr lvl="1">
              <a:lnSpc>
                <a:spcPct val="110000"/>
              </a:lnSpc>
            </a:pPr>
            <a:r>
              <a:rPr lang="ja-JP" altLang="en-US" dirty="0"/>
              <a:t>接続先を表す変数はクラス内で閉じているため，外部からは参照できなくて良い．</a:t>
            </a:r>
            <a:endParaRPr lang="en-US" altLang="ja-JP"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21</a:t>
            </a:fld>
            <a:endParaRPr kumimoji="1" lang="ja-JP" altLang="en-US"/>
          </a:p>
        </p:txBody>
      </p:sp>
      <p:sp>
        <p:nvSpPr>
          <p:cNvPr id="7" name="テキスト ボックス 6"/>
          <p:cNvSpPr txBox="1"/>
          <p:nvPr/>
        </p:nvSpPr>
        <p:spPr>
          <a:xfrm>
            <a:off x="7017356" y="4777950"/>
            <a:ext cx="4448654" cy="1323439"/>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NetworkReader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public void open(char *</a:t>
            </a:r>
            <a:r>
              <a:rPr lang="en-US" altLang="ja-JP" sz="1600" dirty="0" err="1">
                <a:latin typeface="Consolas" panose="020B0609020204030204" pitchFamily="49" charset="0"/>
                <a:cs typeface="Consolas" panose="020B0609020204030204" pitchFamily="49" charset="0"/>
              </a:rPr>
              <a:t>hostName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public void close() {  }</a:t>
            </a:r>
          </a:p>
          <a:p>
            <a:r>
              <a:rPr lang="en-US" altLang="ja-JP" sz="1600" dirty="0">
                <a:latin typeface="Consolas" panose="020B0609020204030204" pitchFamily="49" charset="0"/>
                <a:cs typeface="Consolas" panose="020B0609020204030204" pitchFamily="49" charset="0"/>
              </a:rPr>
              <a:t>  public 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7895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57598" cy="1325563"/>
          </a:xfrm>
        </p:spPr>
        <p:txBody>
          <a:bodyPr>
            <a:noAutofit/>
          </a:bodyPr>
          <a:lstStyle/>
          <a:p>
            <a:r>
              <a:rPr lang="en-US" altLang="ja-JP" sz="4800" dirty="0" err="1">
                <a:latin typeface="Consolas" panose="020B0609020204030204" pitchFamily="49" charset="0"/>
                <a:cs typeface="Consolas" panose="020B0609020204030204" pitchFamily="49" charset="0"/>
              </a:rPr>
              <a:t>TextFileReader</a:t>
            </a:r>
            <a:r>
              <a:rPr lang="ja-JP" altLang="en-US" sz="4800">
                <a:latin typeface="Courier New"/>
                <a:cs typeface="Courier New"/>
              </a:rPr>
              <a:t>と</a:t>
            </a:r>
            <a:r>
              <a:rPr lang="en-US" altLang="ja-JP" sz="4800" dirty="0" err="1">
                <a:latin typeface="Consolas" panose="020B0609020204030204" pitchFamily="49" charset="0"/>
                <a:cs typeface="Consolas" panose="020B0609020204030204" pitchFamily="49" charset="0"/>
              </a:rPr>
              <a:t>NetworkReader</a:t>
            </a:r>
            <a:br>
              <a:rPr lang="en-US" altLang="ja-JP" sz="4800" dirty="0">
                <a:latin typeface="Courier New"/>
                <a:cs typeface="Courier New"/>
              </a:rPr>
            </a:br>
            <a:r>
              <a:rPr lang="ja-JP" altLang="en-US" sz="4800" dirty="0"/>
              <a:t>の共通部分を抜き出す．</a:t>
            </a:r>
          </a:p>
        </p:txBody>
      </p:sp>
      <p:sp>
        <p:nvSpPr>
          <p:cNvPr id="3" name="コンテンツ プレースホルダー 2"/>
          <p:cNvSpPr>
            <a:spLocks noGrp="1"/>
          </p:cNvSpPr>
          <p:nvPr>
            <p:ph idx="1"/>
          </p:nvPr>
        </p:nvSpPr>
        <p:spPr>
          <a:xfrm>
            <a:off x="838200" y="1825625"/>
            <a:ext cx="11244498" cy="1929907"/>
          </a:xfrm>
        </p:spPr>
        <p:txBody>
          <a:bodyPr>
            <a:normAutofit fontScale="77500" lnSpcReduction="20000"/>
          </a:bodyPr>
          <a:lstStyle/>
          <a:p>
            <a:pPr>
              <a:lnSpc>
                <a:spcPct val="120000"/>
              </a:lnSpc>
            </a:pPr>
            <a:r>
              <a:rPr lang="ja-JP" altLang="en-US" dirty="0"/>
              <a:t>メソッドのシグネチャ（名前と引数の数と型）が同じ．</a:t>
            </a:r>
            <a:endParaRPr lang="en-US" altLang="ja-JP" dirty="0"/>
          </a:p>
          <a:p>
            <a:pPr lvl="1">
              <a:lnSpc>
                <a:spcPct val="120000"/>
              </a:lnSpc>
            </a:pPr>
            <a:r>
              <a:rPr kumimoji="1" lang="ja-JP" altLang="en-US" dirty="0"/>
              <a:t>共通の処理を抜き出して，</a:t>
            </a:r>
            <a:r>
              <a:rPr kumimoji="1" lang="en-US" altLang="ja-JP" dirty="0" err="1">
                <a:latin typeface="Consolas" panose="020B0609020204030204" pitchFamily="49" charset="0"/>
                <a:cs typeface="Consolas" panose="020B0609020204030204" pitchFamily="49" charset="0"/>
              </a:rPr>
              <a:t>TextReader</a:t>
            </a:r>
            <a:r>
              <a:rPr kumimoji="1" lang="ja-JP" altLang="en-US"/>
              <a:t>クラス（インターフェース）を</a:t>
            </a:r>
            <a:r>
              <a:rPr kumimoji="1" lang="ja-JP" altLang="en-US" dirty="0"/>
              <a:t>作成する．</a:t>
            </a:r>
            <a:endParaRPr kumimoji="1" lang="en-US" altLang="ja-JP" dirty="0"/>
          </a:p>
          <a:p>
            <a:pPr lvl="1">
              <a:lnSpc>
                <a:spcPct val="120000"/>
              </a:lnSpc>
            </a:pP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22</a:t>
            </a:fld>
            <a:endParaRPr kumimoji="1" lang="ja-JP" altLang="en-US"/>
          </a:p>
        </p:txBody>
      </p:sp>
      <p:grpSp>
        <p:nvGrpSpPr>
          <p:cNvPr id="15" name="図形グループ 14"/>
          <p:cNvGrpSpPr/>
          <p:nvPr/>
        </p:nvGrpSpPr>
        <p:grpSpPr>
          <a:xfrm>
            <a:off x="7017356" y="3177342"/>
            <a:ext cx="4448654" cy="3015812"/>
            <a:chOff x="5493356" y="3551240"/>
            <a:chExt cx="4448654" cy="3015812"/>
          </a:xfrm>
          <a:solidFill>
            <a:srgbClr val="FFFFFF"/>
          </a:solidFill>
        </p:grpSpPr>
        <p:sp>
          <p:nvSpPr>
            <p:cNvPr id="7" name="テキスト ボックス 6"/>
            <p:cNvSpPr txBox="1"/>
            <p:nvPr/>
          </p:nvSpPr>
          <p:spPr>
            <a:xfrm>
              <a:off x="5493356" y="3551240"/>
              <a:ext cx="4448654" cy="1323439"/>
            </a:xfrm>
            <a:prstGeom prst="rect">
              <a:avLst/>
            </a:prstGeom>
            <a:grp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class </a:t>
              </a:r>
              <a:r>
                <a:rPr lang="en-US" altLang="ja-JP" sz="1600" dirty="0" err="1">
                  <a:latin typeface="Consolas" panose="020B0609020204030204" pitchFamily="49" charset="0"/>
                  <a:cs typeface="Consolas" panose="020B0609020204030204" pitchFamily="49" charset="0"/>
                </a:rPr>
                <a:t>NetworkReader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public void open(char *</a:t>
              </a:r>
              <a:r>
                <a:rPr lang="en-US" altLang="ja-JP" sz="1600" dirty="0" err="1">
                  <a:latin typeface="Consolas" panose="020B0609020204030204" pitchFamily="49" charset="0"/>
                  <a:cs typeface="Consolas" panose="020B0609020204030204" pitchFamily="49" charset="0"/>
                </a:rPr>
                <a:t>hostName</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  public void close() {  }</a:t>
              </a:r>
            </a:p>
            <a:p>
              <a:r>
                <a:rPr lang="en-US" altLang="ja-JP" sz="1600" dirty="0">
                  <a:latin typeface="Consolas" panose="020B0609020204030204" pitchFamily="49" charset="0"/>
                  <a:cs typeface="Consolas" panose="020B0609020204030204" pitchFamily="49" charset="0"/>
                </a:rPr>
                <a:t>  public 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 {  }</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8" name="テキスト ボックス 7"/>
            <p:cNvSpPr txBox="1"/>
            <p:nvPr/>
          </p:nvSpPr>
          <p:spPr>
            <a:xfrm>
              <a:off x="5493356" y="4997392"/>
              <a:ext cx="4448654" cy="1569660"/>
            </a:xfrm>
            <a:prstGeom prst="rect">
              <a:avLst/>
            </a:prstGeom>
            <a:grpFill/>
            <a:ln w="19050">
              <a:solidFill>
                <a:schemeClr val="tx1"/>
              </a:solidFill>
            </a:ln>
          </p:spPr>
          <p:txBody>
            <a:bodyPr wrap="none" rtlCol="0">
              <a:spAutoFit/>
            </a:bodyPr>
            <a:lstStyle/>
            <a:p>
              <a:r>
                <a:rPr lang="en-US" altLang="ja-JP" sz="1600" dirty="0">
                  <a:solidFill>
                    <a:srgbClr val="000000"/>
                  </a:solidFill>
                  <a:latin typeface="Consolas" panose="020B0609020204030204" pitchFamily="49" charset="0"/>
                  <a:cs typeface="Consolas" panose="020B0609020204030204" pitchFamily="49" charset="0"/>
                </a:rPr>
                <a:t>class </a:t>
              </a:r>
              <a:r>
                <a:rPr lang="en-US" altLang="ja-JP" sz="1600" dirty="0" err="1">
                  <a:solidFill>
                    <a:srgbClr val="000000"/>
                  </a:solidFill>
                  <a:latin typeface="Consolas" panose="020B0609020204030204" pitchFamily="49" charset="0"/>
                  <a:cs typeface="Consolas" panose="020B0609020204030204" pitchFamily="49" charset="0"/>
                </a:rPr>
                <a:t>TextFileReader</a:t>
              </a:r>
              <a:r>
                <a:rPr lang="en-US" altLang="ja-JP" sz="1600" dirty="0">
                  <a:solidFill>
                    <a:srgbClr val="000000"/>
                  </a:solidFill>
                  <a:latin typeface="Consolas" panose="020B0609020204030204" pitchFamily="49" charset="0"/>
                  <a:cs typeface="Consolas" panose="020B0609020204030204" pitchFamily="49" charset="0"/>
                </a:rPr>
                <a:t> {</a:t>
              </a:r>
            </a:p>
            <a:p>
              <a:r>
                <a:rPr lang="en-US" altLang="ja-JP" sz="1600" dirty="0">
                  <a:solidFill>
                    <a:srgbClr val="000000"/>
                  </a:solidFill>
                  <a:latin typeface="Consolas" panose="020B0609020204030204" pitchFamily="49" charset="0"/>
                  <a:cs typeface="Consolas" panose="020B0609020204030204" pitchFamily="49" charset="0"/>
                </a:rPr>
                <a:t>  private FILE *</a:t>
              </a:r>
              <a:r>
                <a:rPr lang="en-US" altLang="ja-JP" sz="1600" dirty="0" err="1">
                  <a:solidFill>
                    <a:srgbClr val="000000"/>
                  </a:solidFill>
                  <a:latin typeface="Consolas" panose="020B0609020204030204" pitchFamily="49" charset="0"/>
                  <a:cs typeface="Consolas" panose="020B0609020204030204" pitchFamily="49" charset="0"/>
                </a:rPr>
                <a:t>fp</a:t>
              </a:r>
              <a:r>
                <a:rPr lang="en-US" altLang="ja-JP" sz="1600" dirty="0">
                  <a:solidFill>
                    <a:srgbClr val="000000"/>
                  </a:solidFill>
                  <a:latin typeface="Consolas" panose="020B0609020204030204" pitchFamily="49" charset="0"/>
                  <a:cs typeface="Consolas" panose="020B0609020204030204" pitchFamily="49" charset="0"/>
                </a:rPr>
                <a:t>;</a:t>
              </a:r>
            </a:p>
            <a:p>
              <a:r>
                <a:rPr lang="en-US" altLang="ja-JP" sz="1600" dirty="0">
                  <a:solidFill>
                    <a:srgbClr val="000000"/>
                  </a:solidFill>
                  <a:latin typeface="Consolas" panose="020B0609020204030204" pitchFamily="49" charset="0"/>
                  <a:cs typeface="Consolas" panose="020B0609020204030204" pitchFamily="49" charset="0"/>
                </a:rPr>
                <a:t>  public void open(char *</a:t>
              </a:r>
              <a:r>
                <a:rPr lang="en-US" altLang="ja-JP" sz="1600" dirty="0" err="1">
                  <a:solidFill>
                    <a:srgbClr val="000000"/>
                  </a:solidFill>
                  <a:latin typeface="Consolas" panose="020B0609020204030204" pitchFamily="49" charset="0"/>
                  <a:cs typeface="Consolas" panose="020B0609020204030204" pitchFamily="49" charset="0"/>
                </a:rPr>
                <a:t>fileName</a:t>
              </a:r>
              <a:r>
                <a:rPr lang="en-US" altLang="ja-JP" sz="1600" dirty="0">
                  <a:solidFill>
                    <a:srgbClr val="000000"/>
                  </a:solidFill>
                  <a:latin typeface="Consolas" panose="020B0609020204030204" pitchFamily="49" charset="0"/>
                  <a:cs typeface="Consolas" panose="020B0609020204030204" pitchFamily="49" charset="0"/>
                </a:rPr>
                <a:t>) { }</a:t>
              </a:r>
            </a:p>
            <a:p>
              <a:r>
                <a:rPr lang="en-US" altLang="ja-JP" sz="1600" dirty="0">
                  <a:solidFill>
                    <a:srgbClr val="000000"/>
                  </a:solidFill>
                  <a:latin typeface="Consolas" panose="020B0609020204030204" pitchFamily="49" charset="0"/>
                  <a:cs typeface="Consolas" panose="020B0609020204030204" pitchFamily="49" charset="0"/>
                </a:rPr>
                <a:t>  public void close() {  }</a:t>
              </a:r>
            </a:p>
            <a:p>
              <a:r>
                <a:rPr lang="en-US" altLang="ja-JP" sz="1600" dirty="0">
                  <a:solidFill>
                    <a:srgbClr val="000000"/>
                  </a:solidFill>
                  <a:latin typeface="Consolas" panose="020B0609020204030204" pitchFamily="49" charset="0"/>
                  <a:cs typeface="Consolas" panose="020B0609020204030204" pitchFamily="49" charset="0"/>
                </a:rPr>
                <a:t>  public int </a:t>
              </a:r>
              <a:r>
                <a:rPr lang="en-US" altLang="ja-JP" sz="1600" dirty="0" err="1">
                  <a:solidFill>
                    <a:srgbClr val="000000"/>
                  </a:solidFill>
                  <a:latin typeface="Consolas" panose="020B0609020204030204" pitchFamily="49" charset="0"/>
                  <a:cs typeface="Consolas" panose="020B0609020204030204" pitchFamily="49" charset="0"/>
                </a:rPr>
                <a:t>getc</a:t>
              </a:r>
              <a:r>
                <a:rPr lang="en-US" altLang="ja-JP" sz="1600" dirty="0">
                  <a:solidFill>
                    <a:srgbClr val="000000"/>
                  </a:solidFill>
                  <a:latin typeface="Consolas" panose="020B0609020204030204" pitchFamily="49" charset="0"/>
                  <a:cs typeface="Consolas" panose="020B0609020204030204" pitchFamily="49" charset="0"/>
                </a:rPr>
                <a:t>() {  }</a:t>
              </a:r>
            </a:p>
            <a:p>
              <a:r>
                <a:rPr lang="en-US" altLang="ja-JP" sz="1600" dirty="0">
                  <a:solidFill>
                    <a:srgbClr val="000000"/>
                  </a:solidFill>
                  <a:latin typeface="Consolas" panose="020B0609020204030204" pitchFamily="49" charset="0"/>
                  <a:cs typeface="Consolas" panose="020B0609020204030204" pitchFamily="49" charset="0"/>
                </a:rPr>
                <a:t>}</a:t>
              </a:r>
              <a:endParaRPr lang="ja-JP" altLang="en-US" sz="1600" dirty="0">
                <a:solidFill>
                  <a:srgbClr val="000000"/>
                </a:solidFill>
                <a:latin typeface="Consolas" panose="020B0609020204030204" pitchFamily="49" charset="0"/>
                <a:cs typeface="Consolas" panose="020B0609020204030204" pitchFamily="49" charset="0"/>
              </a:endParaRPr>
            </a:p>
          </p:txBody>
        </p:sp>
      </p:grpSp>
      <p:sp>
        <p:nvSpPr>
          <p:cNvPr id="10" name="テキスト ボックス 9"/>
          <p:cNvSpPr txBox="1"/>
          <p:nvPr/>
        </p:nvSpPr>
        <p:spPr>
          <a:xfrm>
            <a:off x="838200" y="4078525"/>
            <a:ext cx="3663182" cy="1323439"/>
          </a:xfrm>
          <a:prstGeom prst="rect">
            <a:avLst/>
          </a:prstGeom>
          <a:solidFill>
            <a:srgbClr val="FFFFFF"/>
          </a:solidFill>
          <a:ln w="19050">
            <a:solidFill>
              <a:schemeClr val="tx1"/>
            </a:solidFill>
          </a:ln>
        </p:spPr>
        <p:txBody>
          <a:bodyPr wrap="none" rtlCol="0">
            <a:spAutoFit/>
          </a:bodyPr>
          <a:lstStyle/>
          <a:p>
            <a:r>
              <a:rPr lang="en-US" altLang="ja-JP" sz="1600" dirty="0">
                <a:latin typeface="Consolas" panose="020B0609020204030204" pitchFamily="49" charset="0"/>
                <a:cs typeface="Consolas" panose="020B0609020204030204" pitchFamily="49" charset="0"/>
              </a:rPr>
              <a:t>interface </a:t>
            </a:r>
            <a:r>
              <a:rPr lang="en-US" altLang="ja-JP" sz="1600" dirty="0" err="1">
                <a:latin typeface="Consolas" panose="020B0609020204030204" pitchFamily="49" charset="0"/>
                <a:cs typeface="Consolas" panose="020B0609020204030204" pitchFamily="49" charset="0"/>
              </a:rPr>
              <a:t>TextReader</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public void open(char *name);</a:t>
            </a:r>
          </a:p>
          <a:p>
            <a:r>
              <a:rPr lang="en-US" altLang="ja-JP" sz="1600" dirty="0">
                <a:latin typeface="Consolas" panose="020B0609020204030204" pitchFamily="49" charset="0"/>
                <a:cs typeface="Consolas" panose="020B0609020204030204" pitchFamily="49" charset="0"/>
              </a:rPr>
              <a:t>  public void close();</a:t>
            </a:r>
          </a:p>
          <a:p>
            <a:r>
              <a:rPr lang="en-US" altLang="ja-JP" sz="1600" dirty="0">
                <a:latin typeface="Consolas" panose="020B0609020204030204" pitchFamily="49" charset="0"/>
                <a:cs typeface="Consolas" panose="020B0609020204030204" pitchFamily="49" charset="0"/>
              </a:rPr>
              <a:t>  public int </a:t>
            </a:r>
            <a:r>
              <a:rPr lang="en-US" altLang="ja-JP" sz="1600" dirty="0" err="1">
                <a:latin typeface="Consolas" panose="020B0609020204030204" pitchFamily="49" charset="0"/>
                <a:cs typeface="Consolas" panose="020B0609020204030204" pitchFamily="49" charset="0"/>
              </a:rPr>
              <a:t>getc</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
        <p:nvSpPr>
          <p:cNvPr id="11" name="二等辺三角形 10"/>
          <p:cNvSpPr/>
          <p:nvPr/>
        </p:nvSpPr>
        <p:spPr>
          <a:xfrm rot="16200000">
            <a:off x="4511791" y="4757670"/>
            <a:ext cx="167059" cy="132938"/>
          </a:xfrm>
          <a:prstGeom prst="triangle">
            <a:avLst/>
          </a:prstGeom>
          <a:solidFill>
            <a:srgbClr val="FFFFFF"/>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662"/>
          </a:p>
        </p:txBody>
      </p:sp>
      <p:cxnSp>
        <p:nvCxnSpPr>
          <p:cNvPr id="13" name="カギ線コネクタ 12"/>
          <p:cNvCxnSpPr>
            <a:stCxn id="11" idx="3"/>
            <a:endCxn id="7" idx="1"/>
          </p:cNvCxnSpPr>
          <p:nvPr/>
        </p:nvCxnSpPr>
        <p:spPr>
          <a:xfrm flipV="1">
            <a:off x="4661790" y="3839062"/>
            <a:ext cx="2355566" cy="985077"/>
          </a:xfrm>
          <a:prstGeom prst="bentConnector3">
            <a:avLst>
              <a:gd name="adj1" fmla="val 50000"/>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カギ線コネクタ 13"/>
          <p:cNvCxnSpPr>
            <a:stCxn id="11" idx="3"/>
            <a:endCxn id="8" idx="1"/>
          </p:cNvCxnSpPr>
          <p:nvPr/>
        </p:nvCxnSpPr>
        <p:spPr>
          <a:xfrm>
            <a:off x="4661790" y="4824139"/>
            <a:ext cx="2355566" cy="584185"/>
          </a:xfrm>
          <a:prstGeom prst="bentConnector3">
            <a:avLst>
              <a:gd name="adj1" fmla="val 50000"/>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9" name="グラフィックス 8">
            <a:extLst>
              <a:ext uri="{FF2B5EF4-FFF2-40B4-BE49-F238E27FC236}">
                <a16:creationId xmlns:a16="http://schemas.microsoft.com/office/drawing/2014/main" id="{4ED393AD-C31A-E690-C3FE-1768D6180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2698" y="439625"/>
            <a:ext cx="1800000" cy="1414259"/>
          </a:xfrm>
          <a:prstGeom prst="rect">
            <a:avLst/>
          </a:prstGeom>
        </p:spPr>
      </p:pic>
    </p:spTree>
    <p:custDataLst>
      <p:tags r:id="rId1"/>
    </p:custDataLst>
    <p:extLst>
      <p:ext uri="{BB962C8B-B14F-4D97-AF65-F5344CB8AC3E}">
        <p14:creationId xmlns:p14="http://schemas.microsoft.com/office/powerpoint/2010/main" val="194622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1500"/>
                            </p:stCondLst>
                            <p:childTnLst>
                              <p:par>
                                <p:cTn id="20" presetID="9"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dirty="0" err="1">
                <a:latin typeface="Consolas" panose="020B0609020204030204" pitchFamily="49" charset="0"/>
                <a:cs typeface="Consolas" panose="020B0609020204030204" pitchFamily="49" charset="0"/>
              </a:rPr>
              <a:t>TextReader</a:t>
            </a:r>
            <a:r>
              <a:rPr lang="ja-JP" altLang="en-US" dirty="0"/>
              <a:t>を使って</a:t>
            </a:r>
            <a:br>
              <a:rPr lang="en-US" altLang="ja-JP" dirty="0"/>
            </a:br>
            <a:r>
              <a:rPr lang="ja-JP" altLang="en-US" dirty="0"/>
              <a:t>プログラミングする．</a:t>
            </a:r>
          </a:p>
        </p:txBody>
      </p:sp>
      <p:sp>
        <p:nvSpPr>
          <p:cNvPr id="3" name="コンテンツ プレースホルダー 2"/>
          <p:cNvSpPr>
            <a:spLocks noGrp="1"/>
          </p:cNvSpPr>
          <p:nvPr>
            <p:ph idx="1"/>
          </p:nvPr>
        </p:nvSpPr>
        <p:spPr>
          <a:xfrm>
            <a:off x="838200" y="1825625"/>
            <a:ext cx="10515600" cy="2145113"/>
          </a:xfrm>
        </p:spPr>
        <p:txBody>
          <a:bodyPr>
            <a:normAutofit fontScale="62500" lnSpcReduction="20000"/>
          </a:bodyPr>
          <a:lstStyle/>
          <a:p>
            <a:pPr>
              <a:lnSpc>
                <a:spcPct val="120000"/>
              </a:lnSpc>
            </a:pPr>
            <a:r>
              <a:rPr lang="en-US" altLang="ja-JP" dirty="0" err="1">
                <a:latin typeface="Consolas" panose="020B0609020204030204" pitchFamily="49" charset="0"/>
                <a:cs typeface="Consolas" panose="020B0609020204030204" pitchFamily="49" charset="0"/>
              </a:rPr>
              <a:t>NetworkReader</a:t>
            </a:r>
            <a:r>
              <a:rPr lang="ja-JP" altLang="en-US" dirty="0"/>
              <a:t>，</a:t>
            </a:r>
            <a:r>
              <a:rPr lang="en-US" altLang="ja-JP" dirty="0" err="1">
                <a:latin typeface="Consolas" panose="020B0609020204030204" pitchFamily="49" charset="0"/>
                <a:cs typeface="Consolas" panose="020B0609020204030204" pitchFamily="49" charset="0"/>
              </a:rPr>
              <a:t>TextFileReader</a:t>
            </a:r>
            <a:r>
              <a:rPr lang="ja-JP" altLang="en-US" dirty="0"/>
              <a:t>両方が</a:t>
            </a:r>
            <a:r>
              <a:rPr lang="en-US" altLang="ja-JP" dirty="0" err="1">
                <a:latin typeface="Consolas" panose="020B0609020204030204" pitchFamily="49" charset="0"/>
                <a:cs typeface="Consolas" panose="020B0609020204030204" pitchFamily="49" charset="0"/>
              </a:rPr>
              <a:t>TextReader</a:t>
            </a:r>
            <a:r>
              <a:rPr lang="ja-JP" altLang="en-US" dirty="0"/>
              <a:t>として扱えれば，以下のプログラムは，どちらでも受け入れ可能．</a:t>
            </a:r>
            <a:endParaRPr lang="en-US" altLang="ja-JP" dirty="0"/>
          </a:p>
          <a:p>
            <a:pPr lvl="1">
              <a:lnSpc>
                <a:spcPct val="120000"/>
              </a:lnSpc>
            </a:pPr>
            <a:r>
              <a:rPr kumimoji="1" lang="ja-JP" altLang="en-US" dirty="0"/>
              <a:t>同じように扱える別のクラスが増えても，以下のプログラムは変更しなくて良い．</a:t>
            </a:r>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23</a:t>
            </a:fld>
            <a:endParaRPr kumimoji="1" lang="ja-JP" altLang="en-US"/>
          </a:p>
        </p:txBody>
      </p:sp>
      <p:sp>
        <p:nvSpPr>
          <p:cNvPr id="7" name="テキスト ボックス 6"/>
          <p:cNvSpPr txBox="1"/>
          <p:nvPr/>
        </p:nvSpPr>
        <p:spPr>
          <a:xfrm>
            <a:off x="772035" y="3499070"/>
            <a:ext cx="3999813" cy="2800767"/>
          </a:xfrm>
          <a:prstGeom prst="rect">
            <a:avLst/>
          </a:prstGeom>
          <a:solidFill>
            <a:srgbClr val="FFFFFF"/>
          </a:solidFill>
          <a:ln w="19050">
            <a:solidFill>
              <a:schemeClr val="tx1"/>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int</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countBytes</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TextReader</a:t>
            </a:r>
            <a:r>
              <a:rPr lang="en-US" altLang="ja-JP" sz="1600" dirty="0">
                <a:latin typeface="Consolas" panose="020B0609020204030204" pitchFamily="49" charset="0"/>
                <a:cs typeface="Consolas" panose="020B0609020204030204" pitchFamily="49" charset="0"/>
              </a:rPr>
              <a:t> reader){</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int</a:t>
            </a:r>
            <a:r>
              <a:rPr lang="en-US" altLang="ja-JP" sz="1600" dirty="0">
                <a:latin typeface="Consolas" panose="020B0609020204030204" pitchFamily="49" charset="0"/>
                <a:cs typeface="Consolas" panose="020B0609020204030204" pitchFamily="49" charset="0"/>
              </a:rPr>
              <a:t> count = 0;</a:t>
            </a:r>
          </a:p>
          <a:p>
            <a:r>
              <a:rPr lang="en-US" altLang="ja-JP" sz="1600" dirty="0">
                <a:latin typeface="Consolas" panose="020B0609020204030204" pitchFamily="49" charset="0"/>
                <a:cs typeface="Consolas" panose="020B0609020204030204" pitchFamily="49" charset="0"/>
              </a:rPr>
              <a:t>  while(true){</a:t>
            </a:r>
          </a:p>
          <a:p>
            <a:r>
              <a:rPr lang="en-US" altLang="ja-JP" sz="1600" dirty="0">
                <a:latin typeface="Consolas" panose="020B0609020204030204" pitchFamily="49" charset="0"/>
                <a:cs typeface="Consolas" panose="020B0609020204030204" pitchFamily="49" charset="0"/>
              </a:rPr>
              <a:t>    char c = </a:t>
            </a:r>
            <a:r>
              <a:rPr lang="en-US" altLang="ja-JP" sz="1600" dirty="0" err="1">
                <a:latin typeface="Consolas" panose="020B0609020204030204" pitchFamily="49" charset="0"/>
                <a:cs typeface="Consolas" panose="020B0609020204030204" pitchFamily="49" charset="0"/>
              </a:rPr>
              <a:t>reader.getc</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if(c == -1){</a:t>
            </a:r>
          </a:p>
          <a:p>
            <a:r>
              <a:rPr lang="en-US" altLang="ja-JP" sz="1600" dirty="0">
                <a:latin typeface="Consolas" panose="020B0609020204030204" pitchFamily="49" charset="0"/>
                <a:cs typeface="Consolas" panose="020B0609020204030204" pitchFamily="49" charset="0"/>
              </a:rPr>
              <a:t>      break;</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count = count + 1;</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return count;</a:t>
            </a:r>
          </a:p>
          <a:p>
            <a:r>
              <a:rPr lang="en-US" altLang="ja-JP" sz="1600" dirty="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grpSp>
        <p:nvGrpSpPr>
          <p:cNvPr id="17" name="図形グループ 16"/>
          <p:cNvGrpSpPr/>
          <p:nvPr/>
        </p:nvGrpSpPr>
        <p:grpSpPr>
          <a:xfrm>
            <a:off x="6995273" y="5009389"/>
            <a:ext cx="3627816" cy="1208860"/>
            <a:chOff x="4860033" y="4358377"/>
            <a:chExt cx="3627817" cy="1309598"/>
          </a:xfrm>
        </p:grpSpPr>
        <p:sp>
          <p:nvSpPr>
            <p:cNvPr id="8" name="テキスト ボックス 7"/>
            <p:cNvSpPr txBox="1"/>
            <p:nvPr/>
          </p:nvSpPr>
          <p:spPr>
            <a:xfrm>
              <a:off x="5981285" y="4358377"/>
              <a:ext cx="1306768" cy="366767"/>
            </a:xfrm>
            <a:prstGeom prst="rect">
              <a:avLst/>
            </a:prstGeom>
            <a:solidFill>
              <a:srgbClr val="FFFFFF"/>
            </a:solidFill>
            <a:ln w="19050">
              <a:solidFill>
                <a:srgbClr val="000000"/>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TextReader</a:t>
              </a:r>
              <a:endParaRPr lang="ja-JP" altLang="en-US" sz="1600" dirty="0">
                <a:latin typeface="Consolas" panose="020B0609020204030204" pitchFamily="49" charset="0"/>
                <a:cs typeface="Consolas" panose="020B0609020204030204" pitchFamily="49" charset="0"/>
              </a:endParaRPr>
            </a:p>
          </p:txBody>
        </p:sp>
        <p:sp>
          <p:nvSpPr>
            <p:cNvPr id="9" name="テキスト ボックス 8"/>
            <p:cNvSpPr txBox="1"/>
            <p:nvPr/>
          </p:nvSpPr>
          <p:spPr>
            <a:xfrm>
              <a:off x="6732241" y="5301208"/>
              <a:ext cx="1755609" cy="366767"/>
            </a:xfrm>
            <a:prstGeom prst="rect">
              <a:avLst/>
            </a:prstGeom>
            <a:solidFill>
              <a:srgbClr val="FFFFFF"/>
            </a:solidFill>
            <a:ln w="19050">
              <a:solidFill>
                <a:srgbClr val="000000"/>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TextFileReader</a:t>
              </a:r>
              <a:endParaRPr lang="ja-JP" altLang="en-US" sz="1600" dirty="0">
                <a:latin typeface="Consolas" panose="020B0609020204030204" pitchFamily="49" charset="0"/>
                <a:cs typeface="Consolas" panose="020B0609020204030204" pitchFamily="49" charset="0"/>
              </a:endParaRPr>
            </a:p>
          </p:txBody>
        </p:sp>
        <p:sp>
          <p:nvSpPr>
            <p:cNvPr id="10" name="テキスト ボックス 9"/>
            <p:cNvSpPr txBox="1"/>
            <p:nvPr/>
          </p:nvSpPr>
          <p:spPr>
            <a:xfrm>
              <a:off x="4860033" y="5301208"/>
              <a:ext cx="1643399" cy="366767"/>
            </a:xfrm>
            <a:prstGeom prst="rect">
              <a:avLst/>
            </a:prstGeom>
            <a:solidFill>
              <a:srgbClr val="FFFFFF"/>
            </a:solidFill>
            <a:ln w="19050">
              <a:solidFill>
                <a:srgbClr val="000000"/>
              </a:solidFill>
            </a:ln>
          </p:spPr>
          <p:txBody>
            <a:bodyPr wrap="none" rtlCol="0">
              <a:spAutoFit/>
            </a:bodyPr>
            <a:lstStyle/>
            <a:p>
              <a:r>
                <a:rPr lang="en-US" altLang="ja-JP" sz="1600" dirty="0" err="1">
                  <a:latin typeface="Consolas" panose="020B0609020204030204" pitchFamily="49" charset="0"/>
                  <a:cs typeface="Consolas" panose="020B0609020204030204" pitchFamily="49" charset="0"/>
                </a:rPr>
                <a:t>NetworkReader</a:t>
              </a:r>
              <a:endParaRPr lang="ja-JP" altLang="en-US" sz="1600" dirty="0">
                <a:latin typeface="Consolas" panose="020B0609020204030204" pitchFamily="49" charset="0"/>
                <a:cs typeface="Consolas" panose="020B0609020204030204" pitchFamily="49" charset="0"/>
              </a:endParaRPr>
            </a:p>
          </p:txBody>
        </p:sp>
        <p:sp>
          <p:nvSpPr>
            <p:cNvPr id="11" name="二等辺三角形 10"/>
            <p:cNvSpPr/>
            <p:nvPr/>
          </p:nvSpPr>
          <p:spPr>
            <a:xfrm>
              <a:off x="6607244" y="4725144"/>
              <a:ext cx="167059" cy="144016"/>
            </a:xfrm>
            <a:prstGeom prst="triangle">
              <a:avLst/>
            </a:prstGeom>
            <a:solidFill>
              <a:srgbClr val="FFFFFF"/>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600">
                <a:latin typeface="Consolas" panose="020B0609020204030204" pitchFamily="49" charset="0"/>
                <a:cs typeface="Consolas" panose="020B0609020204030204" pitchFamily="49" charset="0"/>
              </a:endParaRPr>
            </a:p>
          </p:txBody>
        </p:sp>
        <p:cxnSp>
          <p:nvCxnSpPr>
            <p:cNvPr id="13" name="カギ線コネクタ 12"/>
            <p:cNvCxnSpPr>
              <a:stCxn id="11" idx="3"/>
              <a:endCxn id="10" idx="0"/>
            </p:cNvCxnSpPr>
            <p:nvPr/>
          </p:nvCxnSpPr>
          <p:spPr>
            <a:xfrm rot="5400000">
              <a:off x="5970230" y="4580664"/>
              <a:ext cx="432048" cy="1009041"/>
            </a:xfrm>
            <a:prstGeom prst="bentConnector3">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カギ線コネクタ 13"/>
            <p:cNvCxnSpPr>
              <a:stCxn id="11" idx="3"/>
              <a:endCxn id="9" idx="0"/>
            </p:cNvCxnSpPr>
            <p:nvPr/>
          </p:nvCxnSpPr>
          <p:spPr>
            <a:xfrm rot="16200000" flipH="1">
              <a:off x="6934385" y="4625548"/>
              <a:ext cx="432048" cy="919271"/>
            </a:xfrm>
            <a:prstGeom prst="bentConnector3">
              <a:avLst>
                <a:gd name="adj1" fmla="val 50000"/>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8" name="メモ 17"/>
          <p:cNvSpPr/>
          <p:nvPr/>
        </p:nvSpPr>
        <p:spPr>
          <a:xfrm flipH="1">
            <a:off x="5663953" y="4930903"/>
            <a:ext cx="1368152" cy="465282"/>
          </a:xfrm>
          <a:prstGeom prst="foldedCorner">
            <a:avLst>
              <a:gd name="adj" fmla="val 29251"/>
            </a:avLst>
          </a:prstGeom>
          <a:solidFill>
            <a:srgbClr val="7F001D"/>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600" dirty="0">
                <a:solidFill>
                  <a:srgbClr val="FFFFFF"/>
                </a:solidFill>
              </a:rPr>
              <a:t>呼び出す側</a:t>
            </a:r>
          </a:p>
        </p:txBody>
      </p:sp>
      <p:sp>
        <p:nvSpPr>
          <p:cNvPr id="19" name="左カーブ矢印 18"/>
          <p:cNvSpPr/>
          <p:nvPr/>
        </p:nvSpPr>
        <p:spPr>
          <a:xfrm>
            <a:off x="7176121" y="4930904"/>
            <a:ext cx="720080" cy="531751"/>
          </a:xfrm>
          <a:prstGeom prst="curvedLeftArrow">
            <a:avLst/>
          </a:prstGeom>
          <a:solidFill>
            <a:schemeClr val="bg1">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sz="1662">
              <a:solidFill>
                <a:schemeClr val="tx1"/>
              </a:solidFill>
            </a:endParaRPr>
          </a:p>
        </p:txBody>
      </p:sp>
      <p:sp>
        <p:nvSpPr>
          <p:cNvPr id="20" name="角丸四角形吹き出し 19"/>
          <p:cNvSpPr/>
          <p:nvPr/>
        </p:nvSpPr>
        <p:spPr>
          <a:xfrm>
            <a:off x="7159168" y="3444026"/>
            <a:ext cx="3049704" cy="1196733"/>
          </a:xfrm>
          <a:prstGeom prst="wedgeRoundRectCallout">
            <a:avLst>
              <a:gd name="adj1" fmla="val -33472"/>
              <a:gd name="adj2" fmla="val 80187"/>
              <a:gd name="adj3" fmla="val 16667"/>
            </a:avLst>
          </a:prstGeom>
          <a:solidFill>
            <a:schemeClr val="bg1">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r>
              <a:rPr lang="ja-JP" altLang="en-US" sz="1600" dirty="0"/>
              <a:t>継承関係にあるサブクラスはスーパークラスとして扱える．スーパークラスと同じ方法でメソッドを呼び出せる．</a:t>
            </a:r>
          </a:p>
        </p:txBody>
      </p:sp>
      <p:pic>
        <p:nvPicPr>
          <p:cNvPr id="12" name="グラフィックス 11">
            <a:extLst>
              <a:ext uri="{FF2B5EF4-FFF2-40B4-BE49-F238E27FC236}">
                <a16:creationId xmlns:a16="http://schemas.microsoft.com/office/drawing/2014/main" id="{EB8ED08A-E5D8-D1CA-0EA1-65E16B6AE4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3800" y="124558"/>
            <a:ext cx="1800000" cy="1800000"/>
          </a:xfrm>
          <a:prstGeom prst="rect">
            <a:avLst/>
          </a:prstGeom>
        </p:spPr>
      </p:pic>
    </p:spTree>
    <p:custDataLst>
      <p:tags r:id="rId1"/>
    </p:custDataLst>
    <p:extLst>
      <p:ext uri="{BB962C8B-B14F-4D97-AF65-F5344CB8AC3E}">
        <p14:creationId xmlns:p14="http://schemas.microsoft.com/office/powerpoint/2010/main" val="364737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a:t>参考</a:t>
            </a:r>
            <a:endParaRPr kumimoji="1" lang="ja-JP" altLang="en-US" dirty="0"/>
          </a:p>
        </p:txBody>
      </p:sp>
      <p:sp>
        <p:nvSpPr>
          <p:cNvPr id="3" name="コンテンツ プレースホルダー 2"/>
          <p:cNvSpPr>
            <a:spLocks noGrp="1"/>
          </p:cNvSpPr>
          <p:nvPr>
            <p:ph idx="1"/>
          </p:nvPr>
        </p:nvSpPr>
        <p:spPr/>
        <p:txBody>
          <a:bodyPr numCol="2">
            <a:normAutofit fontScale="55000" lnSpcReduction="20000"/>
          </a:bodyPr>
          <a:lstStyle/>
          <a:p>
            <a:pPr>
              <a:lnSpc>
                <a:spcPct val="120000"/>
              </a:lnSpc>
            </a:pPr>
            <a:r>
              <a:rPr kumimoji="1" lang="ja-JP" altLang="en-US" dirty="0"/>
              <a:t>オブジェクト指向でなぜつくるのか</a:t>
            </a:r>
            <a:endParaRPr kumimoji="1" lang="en-US" altLang="ja-JP" dirty="0"/>
          </a:p>
          <a:p>
            <a:pPr lvl="1">
              <a:lnSpc>
                <a:spcPct val="120000"/>
              </a:lnSpc>
            </a:pPr>
            <a:r>
              <a:rPr lang="ja-JP" altLang="en-US" dirty="0"/>
              <a:t>平澤</a:t>
            </a:r>
            <a:r>
              <a:rPr lang="en-US" altLang="ja-JP" dirty="0"/>
              <a:t> </a:t>
            </a:r>
            <a:r>
              <a:rPr lang="ja-JP" altLang="en-US" dirty="0"/>
              <a:t>章，</a:t>
            </a:r>
            <a:r>
              <a:rPr lang="ja-JP" altLang="mr-IN" dirty="0"/>
              <a:t>日経</a:t>
            </a:r>
            <a:r>
              <a:rPr lang="mr-IN" altLang="ja-JP" dirty="0"/>
              <a:t>BP</a:t>
            </a:r>
            <a:r>
              <a:rPr lang="ja-JP" altLang="mr-IN" dirty="0"/>
              <a:t>社</a:t>
            </a:r>
            <a:r>
              <a:rPr lang="ja-JP" altLang="en-US" dirty="0"/>
              <a:t>，</a:t>
            </a:r>
            <a:r>
              <a:rPr lang="ja-JP" altLang="mr-IN" dirty="0"/>
              <a:t>第</a:t>
            </a:r>
            <a:r>
              <a:rPr lang="mr-IN" altLang="ja-JP" dirty="0"/>
              <a:t>2</a:t>
            </a:r>
            <a:r>
              <a:rPr lang="ja-JP" altLang="mr-IN" dirty="0"/>
              <a:t>版 </a:t>
            </a:r>
            <a:r>
              <a:rPr lang="mr-IN" altLang="ja-JP" dirty="0"/>
              <a:t>(2011/4/7)</a:t>
            </a:r>
            <a:endParaRPr lang="en-US" altLang="ja-JP" dirty="0"/>
          </a:p>
          <a:p>
            <a:pPr lvl="1">
              <a:lnSpc>
                <a:spcPct val="120000"/>
              </a:lnSpc>
            </a:pPr>
            <a:r>
              <a:rPr lang="en-US" altLang="ja-JP" dirty="0"/>
              <a:t>ISBN</a:t>
            </a:r>
            <a:r>
              <a:rPr lang="cs-CZ" altLang="ja-JP" dirty="0"/>
              <a:t>978-4822284657</a:t>
            </a:r>
          </a:p>
          <a:p>
            <a:pPr>
              <a:lnSpc>
                <a:spcPct val="120000"/>
              </a:lnSpc>
            </a:pPr>
            <a:r>
              <a:rPr lang="ja-JP" altLang="en-US"/>
              <a:t>リーダブルコード</a:t>
            </a:r>
            <a:endParaRPr lang="en-US" altLang="ja-JP" dirty="0"/>
          </a:p>
          <a:p>
            <a:pPr lvl="1">
              <a:lnSpc>
                <a:spcPct val="120000"/>
              </a:lnSpc>
            </a:pPr>
            <a:r>
              <a:rPr lang="en-US" altLang="ja-JP" dirty="0"/>
              <a:t>Dustin Boswell </a:t>
            </a:r>
            <a:r>
              <a:rPr lang="ja-JP" altLang="en-US" dirty="0"/>
              <a:t>著，角</a:t>
            </a:r>
            <a:r>
              <a:rPr lang="en-US" altLang="ja-JP" dirty="0"/>
              <a:t> </a:t>
            </a:r>
            <a:r>
              <a:rPr lang="ja-JP" altLang="en-US" dirty="0"/>
              <a:t>征</a:t>
            </a:r>
            <a:r>
              <a:rPr lang="ja-JP" altLang="en-US"/>
              <a:t>典</a:t>
            </a:r>
            <a:r>
              <a:rPr lang="en-US" altLang="ja-JP" dirty="0"/>
              <a:t> </a:t>
            </a:r>
            <a:r>
              <a:rPr lang="ja-JP" altLang="en-US"/>
              <a:t>訳，オライリージャパン</a:t>
            </a:r>
            <a:r>
              <a:rPr lang="en-US" altLang="ja-JP" dirty="0"/>
              <a:t> (2012/6/23)</a:t>
            </a:r>
          </a:p>
          <a:p>
            <a:pPr lvl="1">
              <a:lnSpc>
                <a:spcPct val="120000"/>
              </a:lnSpc>
            </a:pPr>
            <a:r>
              <a:rPr lang="en-US" altLang="ja-JP" dirty="0"/>
              <a:t>ISBN</a:t>
            </a:r>
            <a:r>
              <a:rPr lang="fi-FI" altLang="ja-JP" dirty="0"/>
              <a:t>978-4873115658</a:t>
            </a:r>
          </a:p>
          <a:p>
            <a:pPr>
              <a:lnSpc>
                <a:spcPct val="120000"/>
              </a:lnSpc>
            </a:pPr>
            <a:r>
              <a:rPr lang="ja-JP" altLang="en-US"/>
              <a:t>オブジェクト指向と</a:t>
            </a:r>
            <a:r>
              <a:rPr lang="en-US" altLang="ja-JP" dirty="0"/>
              <a:t>10</a:t>
            </a:r>
            <a:r>
              <a:rPr lang="ja-JP" altLang="en-US"/>
              <a:t>年戦ってわかったこと</a:t>
            </a:r>
            <a:endParaRPr lang="en-US" altLang="ja-JP" dirty="0"/>
          </a:p>
          <a:p>
            <a:pPr lvl="1">
              <a:lnSpc>
                <a:spcPct val="120000"/>
              </a:lnSpc>
            </a:pPr>
            <a:r>
              <a:rPr lang="en-US" altLang="ja-JP" dirty="0">
                <a:hlinkClick r:id="rId2"/>
              </a:rPr>
              <a:t>https://qiita.com/tutinoco/items/6952b01e5fc38914ec4e</a:t>
            </a:r>
            <a:endParaRPr lang="en-US" altLang="ja-JP" dirty="0"/>
          </a:p>
          <a:p>
            <a:pPr>
              <a:lnSpc>
                <a:spcPct val="120000"/>
              </a:lnSpc>
            </a:pPr>
            <a:r>
              <a:rPr lang="ja-JP" altLang="en-US"/>
              <a:t>オブジェクト指向は単なる</a:t>
            </a:r>
            <a:r>
              <a:rPr lang="en-US" altLang="ja-JP" dirty="0"/>
              <a:t>【</a:t>
            </a:r>
            <a:r>
              <a:rPr lang="ja-JP" altLang="en-US"/>
              <a:t>整理術</a:t>
            </a:r>
            <a:r>
              <a:rPr lang="en-US" altLang="ja-JP" dirty="0"/>
              <a:t>】</a:t>
            </a:r>
            <a:r>
              <a:rPr lang="ja-JP" altLang="en-US"/>
              <a:t>だよ</a:t>
            </a:r>
            <a:endParaRPr lang="en-US" altLang="ja-JP" dirty="0"/>
          </a:p>
          <a:p>
            <a:pPr lvl="1">
              <a:lnSpc>
                <a:spcPct val="120000"/>
              </a:lnSpc>
            </a:pPr>
            <a:r>
              <a:rPr lang="en-US" altLang="ja-JP" dirty="0">
                <a:hlinkClick r:id="rId3"/>
              </a:rPr>
              <a:t>https://qiita.com/br_branch/items/2aa9859d4da41991bbb7</a:t>
            </a:r>
            <a:endParaRPr lang="en-US" altLang="ja-JP" dirty="0"/>
          </a:p>
          <a:p>
            <a:pPr>
              <a:lnSpc>
                <a:spcPct val="120000"/>
              </a:lnSpc>
            </a:pPr>
            <a:r>
              <a:rPr lang="ja-JP" altLang="en-US"/>
              <a:t>君の継承の使い方は間違っている</a:t>
            </a:r>
            <a:endParaRPr lang="en-US" altLang="ja-JP" dirty="0"/>
          </a:p>
          <a:p>
            <a:pPr lvl="1">
              <a:lnSpc>
                <a:spcPct val="120000"/>
              </a:lnSpc>
            </a:pPr>
            <a:r>
              <a:rPr lang="en-US" altLang="ja-JP" dirty="0">
                <a:hlinkClick r:id="rId4"/>
              </a:rPr>
              <a:t>https://qiita.com/tonluqclml/items/c0110098722763caa556</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24</a:t>
            </a:fld>
            <a:endParaRPr lang="en-US" dirty="0"/>
          </a:p>
        </p:txBody>
      </p:sp>
      <p:pic>
        <p:nvPicPr>
          <p:cNvPr id="7" name="図 6"/>
          <p:cNvPicPr>
            <a:picLocks noChangeAspect="1"/>
          </p:cNvPicPr>
          <p:nvPr/>
        </p:nvPicPr>
        <p:blipFill>
          <a:blip r:embed="rId5"/>
          <a:stretch>
            <a:fillRect/>
          </a:stretch>
        </p:blipFill>
        <p:spPr>
          <a:xfrm>
            <a:off x="8610600" y="90087"/>
            <a:ext cx="1190046" cy="1668070"/>
          </a:xfrm>
          <a:prstGeom prst="rect">
            <a:avLst/>
          </a:prstGeom>
        </p:spPr>
      </p:pic>
      <p:pic>
        <p:nvPicPr>
          <p:cNvPr id="8" name="図 7"/>
          <p:cNvPicPr>
            <a:picLocks noChangeAspect="1"/>
          </p:cNvPicPr>
          <p:nvPr/>
        </p:nvPicPr>
        <p:blipFill>
          <a:blip r:embed="rId6"/>
          <a:stretch>
            <a:fillRect/>
          </a:stretch>
        </p:blipFill>
        <p:spPr>
          <a:xfrm>
            <a:off x="10170440" y="90087"/>
            <a:ext cx="1183360" cy="1668070"/>
          </a:xfrm>
          <a:prstGeom prst="rect">
            <a:avLst/>
          </a:prstGeom>
        </p:spPr>
      </p:pic>
    </p:spTree>
    <p:extLst>
      <p:ext uri="{BB962C8B-B14F-4D97-AF65-F5344CB8AC3E}">
        <p14:creationId xmlns:p14="http://schemas.microsoft.com/office/powerpoint/2010/main" val="41895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本日の内容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オブジェクト指向を復習する．</a:t>
            </a:r>
            <a:endParaRPr kumimoji="1" lang="en-US" altLang="ja-JP" dirty="0"/>
          </a:p>
          <a:p>
            <a:r>
              <a:rPr kumimoji="1" lang="ja-JP" altLang="en-US" dirty="0"/>
              <a:t>オブジェクト指向設計１</a:t>
            </a:r>
            <a:endParaRPr kumimoji="1" lang="en-US" altLang="ja-JP" dirty="0"/>
          </a:p>
          <a:p>
            <a:pPr lvl="1"/>
            <a:r>
              <a:rPr lang="en-US" altLang="ja-JP" dirty="0"/>
              <a:t>UML</a:t>
            </a:r>
            <a:r>
              <a:rPr lang="ja-JP" altLang="en-US" dirty="0"/>
              <a:t>とは</a:t>
            </a:r>
            <a:endParaRPr kumimoji="1" lang="en-US" altLang="ja-JP" dirty="0"/>
          </a:p>
          <a:p>
            <a:pPr lvl="1"/>
            <a:r>
              <a:rPr kumimoji="1" lang="ja-JP" altLang="en-US" dirty="0"/>
              <a:t>ユースケースモデル</a:t>
            </a:r>
            <a:endParaRPr kumimoji="1" lang="en-US" altLang="ja-JP" dirty="0"/>
          </a:p>
          <a:p>
            <a:endParaRPr kumimoji="1" lang="ja-JP" altLang="en-US" dirty="0"/>
          </a:p>
        </p:txBody>
      </p:sp>
      <p:sp>
        <p:nvSpPr>
          <p:cNvPr id="9" name="フッター プレースホルダー 8"/>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25</a:t>
            </a:fld>
            <a:endParaRPr lang="en-US" dirty="0"/>
          </a:p>
        </p:txBody>
      </p:sp>
      <p:sp>
        <p:nvSpPr>
          <p:cNvPr id="6" name="正方形/長方形 5">
            <a:extLst>
              <a:ext uri="{FF2B5EF4-FFF2-40B4-BE49-F238E27FC236}">
                <a16:creationId xmlns:a16="http://schemas.microsoft.com/office/drawing/2014/main" id="{93EB903B-748E-F2B3-EEEB-9FD60DE449AA}"/>
              </a:ext>
            </a:extLst>
          </p:cNvPr>
          <p:cNvSpPr/>
          <p:nvPr/>
        </p:nvSpPr>
        <p:spPr>
          <a:xfrm>
            <a:off x="291548" y="3765176"/>
            <a:ext cx="9356035" cy="202602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C807DCF-14E0-B8D7-C2BE-51C44B29E7DA}"/>
              </a:ext>
            </a:extLst>
          </p:cNvPr>
          <p:cNvSpPr/>
          <p:nvPr/>
        </p:nvSpPr>
        <p:spPr>
          <a:xfrm>
            <a:off x="291548" y="1690688"/>
            <a:ext cx="9356035" cy="78357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250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角丸四角形吹き出し 150">
            <a:extLst>
              <a:ext uri="{FF2B5EF4-FFF2-40B4-BE49-F238E27FC236}">
                <a16:creationId xmlns:a16="http://schemas.microsoft.com/office/drawing/2014/main" id="{9156A9AE-DCEE-C570-BB70-348819DC0010}"/>
              </a:ext>
            </a:extLst>
          </p:cNvPr>
          <p:cNvSpPr/>
          <p:nvPr/>
        </p:nvSpPr>
        <p:spPr>
          <a:xfrm>
            <a:off x="6166972" y="2636912"/>
            <a:ext cx="3748631" cy="793256"/>
          </a:xfrm>
          <a:prstGeom prst="wedgeRoundRectCallout">
            <a:avLst>
              <a:gd name="adj1" fmla="val -66085"/>
              <a:gd name="adj2" fmla="val 33359"/>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テキスト ボックス 151">
            <a:extLst>
              <a:ext uri="{FF2B5EF4-FFF2-40B4-BE49-F238E27FC236}">
                <a16:creationId xmlns:a16="http://schemas.microsoft.com/office/drawing/2014/main" id="{128A630F-FEEE-6860-020C-15A6BD48D909}"/>
              </a:ext>
            </a:extLst>
          </p:cNvPr>
          <p:cNvSpPr txBox="1"/>
          <p:nvPr/>
        </p:nvSpPr>
        <p:spPr>
          <a:xfrm>
            <a:off x="6168008" y="2723567"/>
            <a:ext cx="3862690" cy="646331"/>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ドメインクラス抽出</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（現実世界に存在するモノに着目）</a:t>
            </a:r>
            <a:endParaRPr kumimoji="1" lang="ja-JP" altLang="en-US">
              <a:latin typeface="Meiryo" panose="020B0604030504040204" pitchFamily="34" charset="-128"/>
              <a:ea typeface="Meiryo" panose="020B0604030504040204" pitchFamily="34" charset="-128"/>
            </a:endParaRPr>
          </a:p>
        </p:txBody>
      </p:sp>
      <p:sp>
        <p:nvSpPr>
          <p:cNvPr id="116" name="正方形/長方形 115">
            <a:extLst>
              <a:ext uri="{FF2B5EF4-FFF2-40B4-BE49-F238E27FC236}">
                <a16:creationId xmlns:a16="http://schemas.microsoft.com/office/drawing/2014/main" id="{E06B42B3-3805-8107-5AFE-115766028A13}"/>
              </a:ext>
            </a:extLst>
          </p:cNvPr>
          <p:cNvSpPr>
            <a:spLocks noChangeAspect="1"/>
          </p:cNvSpPr>
          <p:nvPr/>
        </p:nvSpPr>
        <p:spPr>
          <a:xfrm>
            <a:off x="6666904" y="4678931"/>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吹き出し 143">
            <a:extLst>
              <a:ext uri="{FF2B5EF4-FFF2-40B4-BE49-F238E27FC236}">
                <a16:creationId xmlns:a16="http://schemas.microsoft.com/office/drawing/2014/main" id="{9E95E30A-E7A9-376F-4E37-6CBDC0C5FE7E}"/>
              </a:ext>
            </a:extLst>
          </p:cNvPr>
          <p:cNvSpPr/>
          <p:nvPr/>
        </p:nvSpPr>
        <p:spPr>
          <a:xfrm>
            <a:off x="6166972" y="1792116"/>
            <a:ext cx="3748631" cy="793256"/>
          </a:xfrm>
          <a:prstGeom prst="wedgeRoundRectCallout">
            <a:avLst>
              <a:gd name="adj1" fmla="val -88231"/>
              <a:gd name="adj2" fmla="val 3357"/>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BDFCC917-2388-8A9E-E5F5-C08A0D18DEE5}"/>
              </a:ext>
            </a:extLst>
          </p:cNvPr>
          <p:cNvSpPr>
            <a:spLocks noChangeAspect="1"/>
          </p:cNvSpPr>
          <p:nvPr/>
        </p:nvSpPr>
        <p:spPr>
          <a:xfrm>
            <a:off x="5608003" y="5769280"/>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A2F7964E-41AD-5D1D-F613-5997D13F73E1}"/>
              </a:ext>
            </a:extLst>
          </p:cNvPr>
          <p:cNvSpPr>
            <a:spLocks noChangeAspect="1"/>
          </p:cNvSpPr>
          <p:nvPr/>
        </p:nvSpPr>
        <p:spPr>
          <a:xfrm>
            <a:off x="5608258" y="3900153"/>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266E994-E593-8AF1-2846-DDB37AF59E9D}"/>
              </a:ext>
            </a:extLst>
          </p:cNvPr>
          <p:cNvSpPr>
            <a:spLocks noChangeAspect="1"/>
          </p:cNvSpPr>
          <p:nvPr/>
        </p:nvSpPr>
        <p:spPr>
          <a:xfrm>
            <a:off x="5323285" y="4013189"/>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4DFA4477-F09A-E781-68E6-35575F4F0026}"/>
              </a:ext>
            </a:extLst>
          </p:cNvPr>
          <p:cNvSpPr>
            <a:spLocks noChangeAspect="1"/>
          </p:cNvSpPr>
          <p:nvPr/>
        </p:nvSpPr>
        <p:spPr>
          <a:xfrm>
            <a:off x="5711349" y="5058202"/>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38B6E60D-571F-A333-76F6-53F744AD277D}"/>
              </a:ext>
            </a:extLst>
          </p:cNvPr>
          <p:cNvSpPr>
            <a:spLocks noChangeAspect="1"/>
          </p:cNvSpPr>
          <p:nvPr/>
        </p:nvSpPr>
        <p:spPr>
          <a:xfrm>
            <a:off x="8680580" y="3926749"/>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DC13EBB5-A611-147E-F5F7-37030DA405BF}"/>
              </a:ext>
            </a:extLst>
          </p:cNvPr>
          <p:cNvSpPr>
            <a:spLocks noChangeAspect="1"/>
          </p:cNvSpPr>
          <p:nvPr/>
        </p:nvSpPr>
        <p:spPr>
          <a:xfrm>
            <a:off x="8682502" y="5730243"/>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FA24151D-B93F-0D8B-72DB-D3AF937A14DC}"/>
              </a:ext>
            </a:extLst>
          </p:cNvPr>
          <p:cNvSpPr>
            <a:spLocks noChangeAspect="1"/>
          </p:cNvSpPr>
          <p:nvPr/>
        </p:nvSpPr>
        <p:spPr>
          <a:xfrm>
            <a:off x="5207428" y="2915189"/>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964BCCE1-3FB4-8D00-8B8F-2A5A29770CC9}"/>
              </a:ext>
            </a:extLst>
          </p:cNvPr>
          <p:cNvSpPr>
            <a:spLocks noChangeAspect="1"/>
          </p:cNvSpPr>
          <p:nvPr/>
        </p:nvSpPr>
        <p:spPr>
          <a:xfrm>
            <a:off x="5207428" y="3268567"/>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6F52BD7B-2965-DB4C-706B-D297526B6F0B}"/>
              </a:ext>
            </a:extLst>
          </p:cNvPr>
          <p:cNvSpPr>
            <a:spLocks noChangeAspect="1"/>
          </p:cNvSpPr>
          <p:nvPr/>
        </p:nvSpPr>
        <p:spPr>
          <a:xfrm>
            <a:off x="5412341" y="2929781"/>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AC93B092-9E70-96E8-5939-B04189C5CEF5}"/>
              </a:ext>
            </a:extLst>
          </p:cNvPr>
          <p:cNvSpPr>
            <a:spLocks noChangeAspect="1"/>
          </p:cNvSpPr>
          <p:nvPr/>
        </p:nvSpPr>
        <p:spPr>
          <a:xfrm>
            <a:off x="2783632" y="2924944"/>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291FF6AB-0E96-5891-C584-C1BC57299B4A}"/>
              </a:ext>
            </a:extLst>
          </p:cNvPr>
          <p:cNvSpPr/>
          <p:nvPr/>
        </p:nvSpPr>
        <p:spPr>
          <a:xfrm>
            <a:off x="2874341" y="2930728"/>
            <a:ext cx="2628000" cy="118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F9434F9-8FF9-D84E-8339-7E0F8776F898}"/>
              </a:ext>
            </a:extLst>
          </p:cNvPr>
          <p:cNvSpPr>
            <a:spLocks noGrp="1"/>
          </p:cNvSpPr>
          <p:nvPr>
            <p:ph type="title"/>
          </p:nvPr>
        </p:nvSpPr>
        <p:spPr/>
        <p:txBody>
          <a:bodyPr>
            <a:normAutofit fontScale="90000"/>
          </a:bodyPr>
          <a:lstStyle/>
          <a:p>
            <a:r>
              <a:rPr kumimoji="1" lang="ja-JP" altLang="en-US" sz="6000"/>
              <a:t>オブジェクト指向による</a:t>
            </a:r>
            <a:br>
              <a:rPr kumimoji="1" lang="en-US" altLang="ja-JP" sz="6000" dirty="0"/>
            </a:br>
            <a:r>
              <a:rPr kumimoji="1" lang="ja-JP" altLang="en-US" sz="6000"/>
              <a:t>分析と設計の流れ</a:t>
            </a:r>
          </a:p>
        </p:txBody>
      </p:sp>
      <p:sp>
        <p:nvSpPr>
          <p:cNvPr id="5" name="フッター プレースホルダー 4">
            <a:extLst>
              <a:ext uri="{FF2B5EF4-FFF2-40B4-BE49-F238E27FC236}">
                <a16:creationId xmlns:a16="http://schemas.microsoft.com/office/drawing/2014/main" id="{A1C58C2E-5369-F08C-00FC-B83CCAEB9BED}"/>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6082303E-FAF0-506E-80FE-401CCF1D9857}"/>
              </a:ext>
            </a:extLst>
          </p:cNvPr>
          <p:cNvSpPr>
            <a:spLocks noGrp="1"/>
          </p:cNvSpPr>
          <p:nvPr>
            <p:ph type="sldNum" sz="quarter" idx="12"/>
          </p:nvPr>
        </p:nvSpPr>
        <p:spPr/>
        <p:txBody>
          <a:bodyPr/>
          <a:lstStyle/>
          <a:p>
            <a:fld id="{D2D8002D-B5B0-4BAC-B1F6-782DDCCE6D9C}" type="slidenum">
              <a:rPr lang="ja-JP" altLang="en-US" smtClean="0"/>
              <a:pPr/>
              <a:t>26</a:t>
            </a:fld>
            <a:endParaRPr lang="ja-JP" altLang="en-US" sz="1800"/>
          </a:p>
        </p:txBody>
      </p:sp>
      <p:sp>
        <p:nvSpPr>
          <p:cNvPr id="7" name="テキスト ボックス 6">
            <a:extLst>
              <a:ext uri="{FF2B5EF4-FFF2-40B4-BE49-F238E27FC236}">
                <a16:creationId xmlns:a16="http://schemas.microsoft.com/office/drawing/2014/main" id="{AFEBC5ED-F7EF-B494-0D8F-8E0C4D5FE58E}"/>
              </a:ext>
            </a:extLst>
          </p:cNvPr>
          <p:cNvSpPr txBox="1"/>
          <p:nvPr/>
        </p:nvSpPr>
        <p:spPr>
          <a:xfrm>
            <a:off x="685078" y="1825625"/>
            <a:ext cx="1107996" cy="369332"/>
          </a:xfrm>
          <a:prstGeom prst="rect">
            <a:avLst/>
          </a:prstGeom>
          <a:noFill/>
        </p:spPr>
        <p:txBody>
          <a:bodyPr wrap="none" rtlCol="0">
            <a:spAutoFit/>
          </a:bodyPr>
          <a:lstStyle/>
          <a:p>
            <a:pPr algn="ctr"/>
            <a:r>
              <a:rPr kumimoji="1" lang="ja-JP" altLang="en-US">
                <a:latin typeface="Meiryo" panose="020B0604030504040204" pitchFamily="34" charset="-128"/>
                <a:ea typeface="Meiryo" panose="020B0604030504040204" pitchFamily="34" charset="-128"/>
              </a:rPr>
              <a:t>現実世界</a:t>
            </a:r>
          </a:p>
        </p:txBody>
      </p:sp>
      <p:sp>
        <p:nvSpPr>
          <p:cNvPr id="8" name="テキスト ボックス 7">
            <a:extLst>
              <a:ext uri="{FF2B5EF4-FFF2-40B4-BE49-F238E27FC236}">
                <a16:creationId xmlns:a16="http://schemas.microsoft.com/office/drawing/2014/main" id="{6AA3A167-8748-4827-305E-16CBBE31C99E}"/>
              </a:ext>
            </a:extLst>
          </p:cNvPr>
          <p:cNvSpPr txBox="1"/>
          <p:nvPr/>
        </p:nvSpPr>
        <p:spPr>
          <a:xfrm>
            <a:off x="-7416" y="5807631"/>
            <a:ext cx="2492991" cy="646331"/>
          </a:xfrm>
          <a:prstGeom prst="rect">
            <a:avLst/>
          </a:prstGeom>
          <a:noFill/>
        </p:spPr>
        <p:txBody>
          <a:bodyPr wrap="none" rtlCol="0">
            <a:spAutoFit/>
          </a:bodyPr>
          <a:lstStyle/>
          <a:p>
            <a:pPr algn="ctr"/>
            <a:r>
              <a:rPr kumimoji="1" lang="ja-JP" altLang="en-US">
                <a:latin typeface="Meiryo" panose="020B0604030504040204" pitchFamily="34" charset="-128"/>
                <a:ea typeface="Meiryo" panose="020B0604030504040204" pitchFamily="34" charset="-128"/>
              </a:rPr>
              <a:t>オブジェクト指向</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プログラミングの世界</a:t>
            </a:r>
            <a:endParaRPr kumimoji="1" lang="ja-JP" altLang="en-US">
              <a:latin typeface="Meiryo" panose="020B0604030504040204" pitchFamily="34" charset="-128"/>
              <a:ea typeface="Meiryo" panose="020B0604030504040204" pitchFamily="34" charset="-128"/>
            </a:endParaRPr>
          </a:p>
        </p:txBody>
      </p:sp>
      <p:sp>
        <p:nvSpPr>
          <p:cNvPr id="9" name="上下矢印 8">
            <a:extLst>
              <a:ext uri="{FF2B5EF4-FFF2-40B4-BE49-F238E27FC236}">
                <a16:creationId xmlns:a16="http://schemas.microsoft.com/office/drawing/2014/main" id="{1163A75A-3743-D5BF-490D-62BC2D2D7F99}"/>
              </a:ext>
            </a:extLst>
          </p:cNvPr>
          <p:cNvSpPr/>
          <p:nvPr/>
        </p:nvSpPr>
        <p:spPr>
          <a:xfrm>
            <a:off x="1005227" y="2135599"/>
            <a:ext cx="484632" cy="3672031"/>
          </a:xfrm>
          <a:prstGeom prst="up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738BEF0-E451-AB88-7CBC-EAB51B6152B3}"/>
              </a:ext>
            </a:extLst>
          </p:cNvPr>
          <p:cNvSpPr txBox="1"/>
          <p:nvPr/>
        </p:nvSpPr>
        <p:spPr>
          <a:xfrm>
            <a:off x="1655804" y="2622026"/>
            <a:ext cx="1107996" cy="369332"/>
          </a:xfrm>
          <a:prstGeom prst="rect">
            <a:avLst/>
          </a:prstGeom>
          <a:noFill/>
        </p:spPr>
        <p:txBody>
          <a:bodyPr wrap="none" rtlCol="0">
            <a:spAutoFit/>
          </a:bodyPr>
          <a:lstStyle/>
          <a:p>
            <a:pPr algn="ctr"/>
            <a:r>
              <a:rPr kumimoji="1" lang="ja-JP" altLang="en-US">
                <a:latin typeface="Meiryo" panose="020B0604030504040204" pitchFamily="34" charset="-128"/>
                <a:ea typeface="Meiryo" panose="020B0604030504040204" pitchFamily="34" charset="-128"/>
              </a:rPr>
              <a:t>要求獲得</a:t>
            </a:r>
          </a:p>
        </p:txBody>
      </p:sp>
      <p:sp>
        <p:nvSpPr>
          <p:cNvPr id="11" name="テキスト ボックス 10">
            <a:extLst>
              <a:ext uri="{FF2B5EF4-FFF2-40B4-BE49-F238E27FC236}">
                <a16:creationId xmlns:a16="http://schemas.microsoft.com/office/drawing/2014/main" id="{2131934F-F9C5-2EA9-3BDB-B76EAFF706E2}"/>
              </a:ext>
            </a:extLst>
          </p:cNvPr>
          <p:cNvSpPr txBox="1"/>
          <p:nvPr/>
        </p:nvSpPr>
        <p:spPr>
          <a:xfrm>
            <a:off x="1655804" y="3418427"/>
            <a:ext cx="646331" cy="369332"/>
          </a:xfrm>
          <a:prstGeom prst="rect">
            <a:avLst/>
          </a:prstGeom>
          <a:noFill/>
        </p:spPr>
        <p:txBody>
          <a:bodyPr wrap="none" rtlCol="0">
            <a:spAutoFit/>
          </a:bodyPr>
          <a:lstStyle/>
          <a:p>
            <a:pPr algn="ctr"/>
            <a:r>
              <a:rPr kumimoji="1" lang="ja-JP" altLang="en-US">
                <a:latin typeface="Meiryo" panose="020B0604030504040204" pitchFamily="34" charset="-128"/>
                <a:ea typeface="Meiryo" panose="020B0604030504040204" pitchFamily="34" charset="-128"/>
              </a:rPr>
              <a:t>分析</a:t>
            </a:r>
          </a:p>
        </p:txBody>
      </p:sp>
      <p:sp>
        <p:nvSpPr>
          <p:cNvPr id="12" name="テキスト ボックス 11">
            <a:extLst>
              <a:ext uri="{FF2B5EF4-FFF2-40B4-BE49-F238E27FC236}">
                <a16:creationId xmlns:a16="http://schemas.microsoft.com/office/drawing/2014/main" id="{9279ECE5-4297-2D59-FCA6-8C4A175D6953}"/>
              </a:ext>
            </a:extLst>
          </p:cNvPr>
          <p:cNvSpPr txBox="1"/>
          <p:nvPr/>
        </p:nvSpPr>
        <p:spPr>
          <a:xfrm>
            <a:off x="1655804" y="4214828"/>
            <a:ext cx="646331" cy="369332"/>
          </a:xfrm>
          <a:prstGeom prst="rect">
            <a:avLst/>
          </a:prstGeom>
          <a:noFill/>
        </p:spPr>
        <p:txBody>
          <a:bodyPr wrap="none" rtlCol="0">
            <a:spAutoFit/>
          </a:bodyPr>
          <a:lstStyle/>
          <a:p>
            <a:pPr algn="ctr"/>
            <a:r>
              <a:rPr kumimoji="1" lang="ja-JP" altLang="en-US">
                <a:latin typeface="Meiryo" panose="020B0604030504040204" pitchFamily="34" charset="-128"/>
                <a:ea typeface="Meiryo" panose="020B0604030504040204" pitchFamily="34" charset="-128"/>
              </a:rPr>
              <a:t>設計</a:t>
            </a:r>
          </a:p>
        </p:txBody>
      </p:sp>
      <p:sp>
        <p:nvSpPr>
          <p:cNvPr id="13" name="テキスト ボックス 12">
            <a:extLst>
              <a:ext uri="{FF2B5EF4-FFF2-40B4-BE49-F238E27FC236}">
                <a16:creationId xmlns:a16="http://schemas.microsoft.com/office/drawing/2014/main" id="{79AD18CB-5F1A-0375-E2D8-3D525C95E3F3}"/>
              </a:ext>
            </a:extLst>
          </p:cNvPr>
          <p:cNvSpPr txBox="1"/>
          <p:nvPr/>
        </p:nvSpPr>
        <p:spPr>
          <a:xfrm>
            <a:off x="1655804" y="5011229"/>
            <a:ext cx="646331" cy="369332"/>
          </a:xfrm>
          <a:prstGeom prst="rect">
            <a:avLst/>
          </a:prstGeom>
          <a:noFill/>
        </p:spPr>
        <p:txBody>
          <a:bodyPr wrap="none" rtlCol="0">
            <a:spAutoFit/>
          </a:bodyPr>
          <a:lstStyle/>
          <a:p>
            <a:pPr algn="ctr"/>
            <a:r>
              <a:rPr kumimoji="1" lang="ja-JP" altLang="en-US">
                <a:latin typeface="Meiryo" panose="020B0604030504040204" pitchFamily="34" charset="-128"/>
                <a:ea typeface="Meiryo" panose="020B0604030504040204" pitchFamily="34" charset="-128"/>
              </a:rPr>
              <a:t>実装</a:t>
            </a:r>
          </a:p>
        </p:txBody>
      </p:sp>
      <p:grpSp>
        <p:nvGrpSpPr>
          <p:cNvPr id="51" name="グループ化 50">
            <a:extLst>
              <a:ext uri="{FF2B5EF4-FFF2-40B4-BE49-F238E27FC236}">
                <a16:creationId xmlns:a16="http://schemas.microsoft.com/office/drawing/2014/main" id="{F79040DC-01BE-2257-DE2C-65522440B3AC}"/>
              </a:ext>
            </a:extLst>
          </p:cNvPr>
          <p:cNvGrpSpPr/>
          <p:nvPr/>
        </p:nvGrpSpPr>
        <p:grpSpPr>
          <a:xfrm>
            <a:off x="2880253" y="1910139"/>
            <a:ext cx="1758088" cy="720000"/>
            <a:chOff x="3256992" y="1910139"/>
            <a:chExt cx="1758088" cy="720000"/>
          </a:xfrm>
          <a:solidFill>
            <a:srgbClr val="FFFFFF"/>
          </a:solidFill>
        </p:grpSpPr>
        <p:grpSp>
          <p:nvGrpSpPr>
            <p:cNvPr id="21" name="グループ化 20">
              <a:extLst>
                <a:ext uri="{FF2B5EF4-FFF2-40B4-BE49-F238E27FC236}">
                  <a16:creationId xmlns:a16="http://schemas.microsoft.com/office/drawing/2014/main" id="{3077DC94-07D2-53B1-D5F8-186C8B9F5801}"/>
                </a:ext>
              </a:extLst>
            </p:cNvPr>
            <p:cNvGrpSpPr/>
            <p:nvPr/>
          </p:nvGrpSpPr>
          <p:grpSpPr>
            <a:xfrm>
              <a:off x="3256992" y="1982127"/>
              <a:ext cx="360000" cy="576024"/>
              <a:chOff x="10416480" y="476696"/>
              <a:chExt cx="360000" cy="576024"/>
            </a:xfrm>
            <a:grpFill/>
          </p:grpSpPr>
          <p:sp>
            <p:nvSpPr>
              <p:cNvPr id="14" name="円/楕円 13">
                <a:extLst>
                  <a:ext uri="{FF2B5EF4-FFF2-40B4-BE49-F238E27FC236}">
                    <a16:creationId xmlns:a16="http://schemas.microsoft.com/office/drawing/2014/main" id="{457EDB25-A4D8-674A-EE75-A28E23D68FAF}"/>
                  </a:ext>
                </a:extLst>
              </p:cNvPr>
              <p:cNvSpPr>
                <a:spLocks noChangeAspect="1"/>
              </p:cNvSpPr>
              <p:nvPr/>
            </p:nvSpPr>
            <p:spPr>
              <a:xfrm>
                <a:off x="10488512" y="476696"/>
                <a:ext cx="216000" cy="21600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64218997-D519-F77B-7165-3EE0F83A6504}"/>
                  </a:ext>
                </a:extLst>
              </p:cNvPr>
              <p:cNvCxnSpPr>
                <a:cxnSpLocks/>
                <a:stCxn id="14" idx="4"/>
              </p:cNvCxnSpPr>
              <p:nvPr/>
            </p:nvCxnSpPr>
            <p:spPr>
              <a:xfrm>
                <a:off x="10596512" y="692696"/>
                <a:ext cx="0" cy="2160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BA6E84C-1D40-3D13-C448-1C1BD6CB289F}"/>
                  </a:ext>
                </a:extLst>
              </p:cNvPr>
              <p:cNvCxnSpPr>
                <a:cxnSpLocks/>
              </p:cNvCxnSpPr>
              <p:nvPr/>
            </p:nvCxnSpPr>
            <p:spPr>
              <a:xfrm rot="16200000">
                <a:off x="10596480" y="584704"/>
                <a:ext cx="0" cy="3600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9A6260A-5798-C88F-3929-AE32D58DB059}"/>
                  </a:ext>
                </a:extLst>
              </p:cNvPr>
              <p:cNvCxnSpPr>
                <a:cxnSpLocks noChangeAspect="1"/>
              </p:cNvCxnSpPr>
              <p:nvPr/>
            </p:nvCxnSpPr>
            <p:spPr>
              <a:xfrm rot="16200000">
                <a:off x="10452480" y="908720"/>
                <a:ext cx="144000" cy="1440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0A55EB-EEEC-2E66-032F-5D6001F87624}"/>
                  </a:ext>
                </a:extLst>
              </p:cNvPr>
              <p:cNvCxnSpPr>
                <a:cxnSpLocks noChangeAspect="1"/>
              </p:cNvCxnSpPr>
              <p:nvPr/>
            </p:nvCxnSpPr>
            <p:spPr>
              <a:xfrm rot="5400000" flipH="1">
                <a:off x="10596480" y="908720"/>
                <a:ext cx="144000" cy="1440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E340F34C-0988-D596-C9A1-C3A95F716059}"/>
                </a:ext>
              </a:extLst>
            </p:cNvPr>
            <p:cNvGrpSpPr/>
            <p:nvPr/>
          </p:nvGrpSpPr>
          <p:grpSpPr>
            <a:xfrm>
              <a:off x="4115080" y="1910139"/>
              <a:ext cx="900000" cy="720000"/>
              <a:chOff x="3761432" y="1782202"/>
              <a:chExt cx="900000" cy="720000"/>
            </a:xfrm>
            <a:grpFill/>
          </p:grpSpPr>
          <p:sp>
            <p:nvSpPr>
              <p:cNvPr id="22" name="正方形/長方形 21">
                <a:extLst>
                  <a:ext uri="{FF2B5EF4-FFF2-40B4-BE49-F238E27FC236}">
                    <a16:creationId xmlns:a16="http://schemas.microsoft.com/office/drawing/2014/main" id="{470E5650-76EF-B301-539C-497FCC31DE74}"/>
                  </a:ext>
                </a:extLst>
              </p:cNvPr>
              <p:cNvSpPr/>
              <p:nvPr/>
            </p:nvSpPr>
            <p:spPr>
              <a:xfrm>
                <a:off x="3761432" y="1782202"/>
                <a:ext cx="90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6BFDB15E-41F1-0CE7-5545-4B9DCC62BC1C}"/>
                  </a:ext>
                </a:extLst>
              </p:cNvPr>
              <p:cNvSpPr>
                <a:spLocks/>
              </p:cNvSpPr>
              <p:nvPr/>
            </p:nvSpPr>
            <p:spPr>
              <a:xfrm>
                <a:off x="3797432" y="1962202"/>
                <a:ext cx="828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4719B53-075D-254B-B783-FDE452295BF4}"/>
                  </a:ext>
                </a:extLst>
              </p:cNvPr>
              <p:cNvSpPr txBox="1"/>
              <p:nvPr/>
            </p:nvSpPr>
            <p:spPr>
              <a:xfrm>
                <a:off x="3888266" y="1911370"/>
                <a:ext cx="646331" cy="461665"/>
              </a:xfrm>
              <a:prstGeom prst="rect">
                <a:avLst/>
              </a:prstGeom>
              <a:noFill/>
            </p:spPr>
            <p:txBody>
              <a:bodyPr wrap="none" rtlCol="0">
                <a:spAutoFit/>
              </a:bodyPr>
              <a:lstStyle/>
              <a:p>
                <a:r>
                  <a:rPr kumimoji="1" lang="ja-JP" altLang="en-US" sz="1200"/>
                  <a:t>ユース</a:t>
                </a:r>
                <a:endParaRPr kumimoji="1" lang="en-US" altLang="ja-JP" sz="1200" dirty="0"/>
              </a:p>
              <a:p>
                <a:r>
                  <a:rPr kumimoji="1" lang="ja-JP" altLang="en-US" sz="1200"/>
                  <a:t>ケース</a:t>
                </a:r>
              </a:p>
            </p:txBody>
          </p:sp>
        </p:grpSp>
        <p:cxnSp>
          <p:nvCxnSpPr>
            <p:cNvPr id="27" name="直線コネクタ 26">
              <a:extLst>
                <a:ext uri="{FF2B5EF4-FFF2-40B4-BE49-F238E27FC236}">
                  <a16:creationId xmlns:a16="http://schemas.microsoft.com/office/drawing/2014/main" id="{30EBC3AD-6785-B994-5605-40BECB1B7F27}"/>
                </a:ext>
              </a:extLst>
            </p:cNvPr>
            <p:cNvCxnSpPr>
              <a:endCxn id="23" idx="2"/>
            </p:cNvCxnSpPr>
            <p:nvPr/>
          </p:nvCxnSpPr>
          <p:spPr>
            <a:xfrm>
              <a:off x="3662487" y="2270139"/>
              <a:ext cx="488593"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418F5FF2-B1D6-F111-330F-4365344AC9A6}"/>
              </a:ext>
            </a:extLst>
          </p:cNvPr>
          <p:cNvGrpSpPr/>
          <p:nvPr/>
        </p:nvGrpSpPr>
        <p:grpSpPr>
          <a:xfrm>
            <a:off x="2983712" y="3011156"/>
            <a:ext cx="2409259" cy="1027145"/>
            <a:chOff x="3434348" y="3187683"/>
            <a:chExt cx="2409259" cy="1027145"/>
          </a:xfrm>
          <a:noFill/>
        </p:grpSpPr>
        <p:grpSp>
          <p:nvGrpSpPr>
            <p:cNvPr id="32" name="グループ化 31">
              <a:extLst>
                <a:ext uri="{FF2B5EF4-FFF2-40B4-BE49-F238E27FC236}">
                  <a16:creationId xmlns:a16="http://schemas.microsoft.com/office/drawing/2014/main" id="{81BD27D3-F41B-9D88-C31A-5E9F6884FE15}"/>
                </a:ext>
              </a:extLst>
            </p:cNvPr>
            <p:cNvGrpSpPr/>
            <p:nvPr/>
          </p:nvGrpSpPr>
          <p:grpSpPr>
            <a:xfrm>
              <a:off x="3435019" y="3189181"/>
              <a:ext cx="972000" cy="359998"/>
              <a:chOff x="3450873" y="3295856"/>
              <a:chExt cx="902811" cy="359998"/>
            </a:xfrm>
            <a:grpFill/>
          </p:grpSpPr>
          <p:sp>
            <p:nvSpPr>
              <p:cNvPr id="30" name="正方形/長方形 29">
                <a:extLst>
                  <a:ext uri="{FF2B5EF4-FFF2-40B4-BE49-F238E27FC236}">
                    <a16:creationId xmlns:a16="http://schemas.microsoft.com/office/drawing/2014/main" id="{9414BFD6-F084-C211-D033-428531DCCE85}"/>
                  </a:ext>
                </a:extLst>
              </p:cNvPr>
              <p:cNvSpPr/>
              <p:nvPr/>
            </p:nvSpPr>
            <p:spPr>
              <a:xfrm>
                <a:off x="3452279" y="3295861"/>
                <a:ext cx="900000"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8B06772-C592-923D-B7A3-A0ABC4A93747}"/>
                  </a:ext>
                </a:extLst>
              </p:cNvPr>
              <p:cNvSpPr txBox="1"/>
              <p:nvPr/>
            </p:nvSpPr>
            <p:spPr>
              <a:xfrm>
                <a:off x="3450873" y="3295856"/>
                <a:ext cx="902811" cy="215444"/>
              </a:xfrm>
              <a:prstGeom prst="rect">
                <a:avLst/>
              </a:prstGeom>
              <a:grpFill/>
            </p:spPr>
            <p:txBody>
              <a:bodyPr wrap="none" rtlCol="0">
                <a:spAutoFit/>
              </a:bodyPr>
              <a:lstStyle/>
              <a:p>
                <a:r>
                  <a:rPr kumimoji="1" lang="ja-JP" altLang="en-US" sz="800"/>
                  <a:t>ドメインクラス</a:t>
                </a:r>
                <a:r>
                  <a:rPr kumimoji="1" lang="en-US" altLang="ja-JP" sz="800" dirty="0"/>
                  <a:t>A</a:t>
                </a:r>
                <a:endParaRPr kumimoji="1" lang="ja-JP" altLang="en-US" sz="800"/>
              </a:p>
            </p:txBody>
          </p:sp>
          <p:sp>
            <p:nvSpPr>
              <p:cNvPr id="31" name="正方形/長方形 30">
                <a:extLst>
                  <a:ext uri="{FF2B5EF4-FFF2-40B4-BE49-F238E27FC236}">
                    <a16:creationId xmlns:a16="http://schemas.microsoft.com/office/drawing/2014/main" id="{4C64CA87-94BC-FE9F-3A70-13DDEB6F9149}"/>
                  </a:ext>
                </a:extLst>
              </p:cNvPr>
              <p:cNvSpPr/>
              <p:nvPr/>
            </p:nvSpPr>
            <p:spPr>
              <a:xfrm>
                <a:off x="3452280" y="3517267"/>
                <a:ext cx="900000"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165A0941-2AD3-CB25-833B-B15CD2A84C68}"/>
                </a:ext>
              </a:extLst>
            </p:cNvPr>
            <p:cNvGrpSpPr/>
            <p:nvPr/>
          </p:nvGrpSpPr>
          <p:grpSpPr>
            <a:xfrm>
              <a:off x="4871865" y="3187683"/>
              <a:ext cx="971742" cy="359998"/>
              <a:chOff x="3503760" y="3295856"/>
              <a:chExt cx="902570" cy="359998"/>
            </a:xfrm>
            <a:grpFill/>
          </p:grpSpPr>
          <p:sp>
            <p:nvSpPr>
              <p:cNvPr id="34" name="正方形/長方形 33">
                <a:extLst>
                  <a:ext uri="{FF2B5EF4-FFF2-40B4-BE49-F238E27FC236}">
                    <a16:creationId xmlns:a16="http://schemas.microsoft.com/office/drawing/2014/main" id="{F42D6536-6747-D345-F2A4-6ABB2D8A3E03}"/>
                  </a:ext>
                </a:extLst>
              </p:cNvPr>
              <p:cNvSpPr/>
              <p:nvPr/>
            </p:nvSpPr>
            <p:spPr>
              <a:xfrm>
                <a:off x="3505047" y="3295861"/>
                <a:ext cx="900000"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12D5E687-A41E-848B-CEAE-4F6B1BD280B8}"/>
                  </a:ext>
                </a:extLst>
              </p:cNvPr>
              <p:cNvSpPr txBox="1"/>
              <p:nvPr/>
            </p:nvSpPr>
            <p:spPr>
              <a:xfrm>
                <a:off x="3503760" y="3295856"/>
                <a:ext cx="902570" cy="215444"/>
              </a:xfrm>
              <a:prstGeom prst="rect">
                <a:avLst/>
              </a:prstGeom>
              <a:grpFill/>
            </p:spPr>
            <p:txBody>
              <a:bodyPr wrap="none" rtlCol="0">
                <a:spAutoFit/>
              </a:bodyPr>
              <a:lstStyle/>
              <a:p>
                <a:pPr algn="ctr"/>
                <a:r>
                  <a:rPr kumimoji="1" lang="ja-JP" altLang="en-US" sz="800"/>
                  <a:t>ドメインクラス</a:t>
                </a:r>
                <a:r>
                  <a:rPr kumimoji="1" lang="en-US" altLang="ja-JP" sz="800" dirty="0"/>
                  <a:t>B</a:t>
                </a:r>
                <a:endParaRPr kumimoji="1" lang="ja-JP" altLang="en-US" sz="800"/>
              </a:p>
            </p:txBody>
          </p:sp>
          <p:sp>
            <p:nvSpPr>
              <p:cNvPr id="36" name="正方形/長方形 35">
                <a:extLst>
                  <a:ext uri="{FF2B5EF4-FFF2-40B4-BE49-F238E27FC236}">
                    <a16:creationId xmlns:a16="http://schemas.microsoft.com/office/drawing/2014/main" id="{A1E18131-8492-1E02-EE3D-B7806B9BCAE8}"/>
                  </a:ext>
                </a:extLst>
              </p:cNvPr>
              <p:cNvSpPr/>
              <p:nvPr/>
            </p:nvSpPr>
            <p:spPr>
              <a:xfrm>
                <a:off x="3505046" y="3517267"/>
                <a:ext cx="900000"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B70C0BB0-33A5-10DB-0ACB-89487EA1D1D9}"/>
                </a:ext>
              </a:extLst>
            </p:cNvPr>
            <p:cNvGrpSpPr/>
            <p:nvPr/>
          </p:nvGrpSpPr>
          <p:grpSpPr>
            <a:xfrm>
              <a:off x="3434348" y="3854830"/>
              <a:ext cx="973343" cy="359998"/>
              <a:chOff x="3455783" y="3295856"/>
              <a:chExt cx="904059" cy="359998"/>
            </a:xfrm>
            <a:grpFill/>
          </p:grpSpPr>
          <p:sp>
            <p:nvSpPr>
              <p:cNvPr id="38" name="正方形/長方形 37">
                <a:extLst>
                  <a:ext uri="{FF2B5EF4-FFF2-40B4-BE49-F238E27FC236}">
                    <a16:creationId xmlns:a16="http://schemas.microsoft.com/office/drawing/2014/main" id="{D9DD621E-6C1F-86A0-4AE5-837824EC7192}"/>
                  </a:ext>
                </a:extLst>
              </p:cNvPr>
              <p:cNvSpPr/>
              <p:nvPr/>
            </p:nvSpPr>
            <p:spPr>
              <a:xfrm>
                <a:off x="3457188" y="3295861"/>
                <a:ext cx="900000"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319DC4C-9A94-E26A-375C-C9385EA76A42}"/>
                  </a:ext>
                </a:extLst>
              </p:cNvPr>
              <p:cNvSpPr txBox="1"/>
              <p:nvPr/>
            </p:nvSpPr>
            <p:spPr>
              <a:xfrm>
                <a:off x="3455783" y="3295856"/>
                <a:ext cx="904059" cy="215444"/>
              </a:xfrm>
              <a:prstGeom prst="rect">
                <a:avLst/>
              </a:prstGeom>
              <a:grpFill/>
            </p:spPr>
            <p:txBody>
              <a:bodyPr wrap="none" rtlCol="0">
                <a:spAutoFit/>
              </a:bodyPr>
              <a:lstStyle/>
              <a:p>
                <a:r>
                  <a:rPr kumimoji="1" lang="ja-JP" altLang="en-US" sz="800"/>
                  <a:t>ドメインクラス</a:t>
                </a:r>
                <a:r>
                  <a:rPr lang="en-US" altLang="ja-JP" sz="800" dirty="0"/>
                  <a:t>C</a:t>
                </a:r>
                <a:endParaRPr kumimoji="1" lang="ja-JP" altLang="en-US" sz="800"/>
              </a:p>
            </p:txBody>
          </p:sp>
          <p:sp>
            <p:nvSpPr>
              <p:cNvPr id="40" name="正方形/長方形 39">
                <a:extLst>
                  <a:ext uri="{FF2B5EF4-FFF2-40B4-BE49-F238E27FC236}">
                    <a16:creationId xmlns:a16="http://schemas.microsoft.com/office/drawing/2014/main" id="{B55CE63D-B6C5-E742-5D43-943DD4257E7C}"/>
                  </a:ext>
                </a:extLst>
              </p:cNvPr>
              <p:cNvSpPr/>
              <p:nvPr/>
            </p:nvSpPr>
            <p:spPr>
              <a:xfrm>
                <a:off x="3457188" y="3517267"/>
                <a:ext cx="900000"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241782D0-5BC6-E352-9A73-E65FA1410587}"/>
                </a:ext>
              </a:extLst>
            </p:cNvPr>
            <p:cNvCxnSpPr>
              <a:cxnSpLocks/>
              <a:stCxn id="30" idx="3"/>
              <a:endCxn id="34" idx="1"/>
            </p:cNvCxnSpPr>
            <p:nvPr/>
          </p:nvCxnSpPr>
          <p:spPr>
            <a:xfrm flipV="1">
              <a:off x="4405507" y="3367685"/>
              <a:ext cx="467744" cy="1498"/>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三角形 45">
              <a:extLst>
                <a:ext uri="{FF2B5EF4-FFF2-40B4-BE49-F238E27FC236}">
                  <a16:creationId xmlns:a16="http://schemas.microsoft.com/office/drawing/2014/main" id="{D2D53401-EE51-0F57-F8D4-BE928DE07A1D}"/>
                </a:ext>
              </a:extLst>
            </p:cNvPr>
            <p:cNvSpPr>
              <a:spLocks noChangeAspect="1"/>
            </p:cNvSpPr>
            <p:nvPr/>
          </p:nvSpPr>
          <p:spPr>
            <a:xfrm>
              <a:off x="3879259" y="3554744"/>
              <a:ext cx="83520" cy="72000"/>
            </a:xfrm>
            <a:prstGeom prst="triangl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98E54DA9-706F-8663-49D8-8501ABD44961}"/>
                </a:ext>
              </a:extLst>
            </p:cNvPr>
            <p:cNvCxnSpPr>
              <a:cxnSpLocks/>
            </p:cNvCxnSpPr>
            <p:nvPr/>
          </p:nvCxnSpPr>
          <p:spPr>
            <a:xfrm flipV="1">
              <a:off x="3921019" y="3626744"/>
              <a:ext cx="671" cy="22809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直線コネクタ 54">
            <a:extLst>
              <a:ext uri="{FF2B5EF4-FFF2-40B4-BE49-F238E27FC236}">
                <a16:creationId xmlns:a16="http://schemas.microsoft.com/office/drawing/2014/main" id="{948625C5-C8A5-D478-F309-7337EF4D7CA9}"/>
              </a:ext>
            </a:extLst>
          </p:cNvPr>
          <p:cNvCxnSpPr>
            <a:stCxn id="52" idx="0"/>
            <a:endCxn id="23" idx="2"/>
          </p:cNvCxnSpPr>
          <p:nvPr/>
        </p:nvCxnSpPr>
        <p:spPr>
          <a:xfrm flipV="1">
            <a:off x="2873632" y="2270139"/>
            <a:ext cx="900709" cy="6548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BAD56E1-CF86-C4C9-95B5-93C7A2184191}"/>
              </a:ext>
            </a:extLst>
          </p:cNvPr>
          <p:cNvCxnSpPr>
            <a:cxnSpLocks/>
            <a:stCxn id="53" idx="0"/>
            <a:endCxn id="23" idx="6"/>
          </p:cNvCxnSpPr>
          <p:nvPr/>
        </p:nvCxnSpPr>
        <p:spPr>
          <a:xfrm flipH="1" flipV="1">
            <a:off x="4602341" y="2270139"/>
            <a:ext cx="900000" cy="659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13AB0B25-8E0F-ADE9-9BAC-D3DC82B42E08}"/>
              </a:ext>
            </a:extLst>
          </p:cNvPr>
          <p:cNvGrpSpPr/>
          <p:nvPr/>
        </p:nvGrpSpPr>
        <p:grpSpPr>
          <a:xfrm>
            <a:off x="5611712" y="3982310"/>
            <a:ext cx="4303891" cy="1875240"/>
            <a:chOff x="5968573" y="2708920"/>
            <a:chExt cx="4303891" cy="1875240"/>
          </a:xfrm>
          <a:solidFill>
            <a:srgbClr val="FFFFFF"/>
          </a:solidFill>
        </p:grpSpPr>
        <p:sp>
          <p:nvSpPr>
            <p:cNvPr id="60" name="正方形/長方形 59">
              <a:extLst>
                <a:ext uri="{FF2B5EF4-FFF2-40B4-BE49-F238E27FC236}">
                  <a16:creationId xmlns:a16="http://schemas.microsoft.com/office/drawing/2014/main" id="{BF5C2972-9A7F-7D48-2FF2-6CA26B886351}"/>
                </a:ext>
              </a:extLst>
            </p:cNvPr>
            <p:cNvSpPr/>
            <p:nvPr/>
          </p:nvSpPr>
          <p:spPr>
            <a:xfrm>
              <a:off x="5968573" y="2708920"/>
              <a:ext cx="4303891" cy="18752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7" name="グループ化 96">
              <a:extLst>
                <a:ext uri="{FF2B5EF4-FFF2-40B4-BE49-F238E27FC236}">
                  <a16:creationId xmlns:a16="http://schemas.microsoft.com/office/drawing/2014/main" id="{F700952C-0638-9D84-F858-D9B35CB5156C}"/>
                </a:ext>
              </a:extLst>
            </p:cNvPr>
            <p:cNvGrpSpPr/>
            <p:nvPr/>
          </p:nvGrpSpPr>
          <p:grpSpPr>
            <a:xfrm>
              <a:off x="6109298" y="2798999"/>
              <a:ext cx="4022441" cy="1686187"/>
              <a:chOff x="6130295" y="2798999"/>
              <a:chExt cx="4022441" cy="1686187"/>
            </a:xfrm>
            <a:grpFill/>
          </p:grpSpPr>
          <p:grpSp>
            <p:nvGrpSpPr>
              <p:cNvPr id="61" name="グループ化 60">
                <a:extLst>
                  <a:ext uri="{FF2B5EF4-FFF2-40B4-BE49-F238E27FC236}">
                    <a16:creationId xmlns:a16="http://schemas.microsoft.com/office/drawing/2014/main" id="{A1BB3EC9-89E9-45E6-452E-AB4CC5D89236}"/>
                  </a:ext>
                </a:extLst>
              </p:cNvPr>
              <p:cNvGrpSpPr/>
              <p:nvPr/>
            </p:nvGrpSpPr>
            <p:grpSpPr>
              <a:xfrm>
                <a:off x="7729051" y="3458041"/>
                <a:ext cx="2409259" cy="1027145"/>
                <a:chOff x="3434348" y="3187683"/>
                <a:chExt cx="2409259" cy="1027145"/>
              </a:xfrm>
              <a:grpFill/>
            </p:grpSpPr>
            <p:grpSp>
              <p:nvGrpSpPr>
                <p:cNvPr id="62" name="グループ化 61">
                  <a:extLst>
                    <a:ext uri="{FF2B5EF4-FFF2-40B4-BE49-F238E27FC236}">
                      <a16:creationId xmlns:a16="http://schemas.microsoft.com/office/drawing/2014/main" id="{CC2F5E30-8712-CA08-B78C-F7B8CA0B96D9}"/>
                    </a:ext>
                  </a:extLst>
                </p:cNvPr>
                <p:cNvGrpSpPr/>
                <p:nvPr/>
              </p:nvGrpSpPr>
              <p:grpSpPr>
                <a:xfrm>
                  <a:off x="3435019" y="3189181"/>
                  <a:ext cx="972000" cy="359998"/>
                  <a:chOff x="3450873" y="3295856"/>
                  <a:chExt cx="902811" cy="359998"/>
                </a:xfrm>
                <a:grpFill/>
              </p:grpSpPr>
              <p:sp>
                <p:nvSpPr>
                  <p:cNvPr id="74" name="正方形/長方形 73">
                    <a:extLst>
                      <a:ext uri="{FF2B5EF4-FFF2-40B4-BE49-F238E27FC236}">
                        <a16:creationId xmlns:a16="http://schemas.microsoft.com/office/drawing/2014/main" id="{6CD3EF95-439A-1108-2322-F1D38788C31E}"/>
                      </a:ext>
                    </a:extLst>
                  </p:cNvPr>
                  <p:cNvSpPr/>
                  <p:nvPr/>
                </p:nvSpPr>
                <p:spPr>
                  <a:xfrm>
                    <a:off x="3452279" y="3295861"/>
                    <a:ext cx="900000"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ボックス 74">
                    <a:extLst>
                      <a:ext uri="{FF2B5EF4-FFF2-40B4-BE49-F238E27FC236}">
                        <a16:creationId xmlns:a16="http://schemas.microsoft.com/office/drawing/2014/main" id="{74A422B6-E0EC-73C5-0A85-96FD217CB0B8}"/>
                      </a:ext>
                    </a:extLst>
                  </p:cNvPr>
                  <p:cNvSpPr txBox="1"/>
                  <p:nvPr/>
                </p:nvSpPr>
                <p:spPr>
                  <a:xfrm>
                    <a:off x="3450873" y="3295856"/>
                    <a:ext cx="902811" cy="215444"/>
                  </a:xfrm>
                  <a:prstGeom prst="rect">
                    <a:avLst/>
                  </a:prstGeom>
                  <a:noFill/>
                </p:spPr>
                <p:txBody>
                  <a:bodyPr wrap="none" rtlCol="0">
                    <a:spAutoFit/>
                  </a:bodyPr>
                  <a:lstStyle/>
                  <a:p>
                    <a:r>
                      <a:rPr kumimoji="1" lang="ja-JP" altLang="en-US" sz="800"/>
                      <a:t>ドメインクラス</a:t>
                    </a:r>
                    <a:r>
                      <a:rPr kumimoji="1" lang="en-US" altLang="ja-JP" sz="800" dirty="0"/>
                      <a:t>A</a:t>
                    </a:r>
                    <a:endParaRPr kumimoji="1" lang="ja-JP" altLang="en-US" sz="800"/>
                  </a:p>
                </p:txBody>
              </p:sp>
              <p:sp>
                <p:nvSpPr>
                  <p:cNvPr id="76" name="正方形/長方形 75">
                    <a:extLst>
                      <a:ext uri="{FF2B5EF4-FFF2-40B4-BE49-F238E27FC236}">
                        <a16:creationId xmlns:a16="http://schemas.microsoft.com/office/drawing/2014/main" id="{E04A25F4-9596-2908-AFAB-295333C1A2B5}"/>
                      </a:ext>
                    </a:extLst>
                  </p:cNvPr>
                  <p:cNvSpPr/>
                  <p:nvPr/>
                </p:nvSpPr>
                <p:spPr>
                  <a:xfrm>
                    <a:off x="3452280" y="3517267"/>
                    <a:ext cx="900000"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59F91BF5-B6FC-03DF-FA5C-0389D4B045E3}"/>
                    </a:ext>
                  </a:extLst>
                </p:cNvPr>
                <p:cNvGrpSpPr/>
                <p:nvPr/>
              </p:nvGrpSpPr>
              <p:grpSpPr>
                <a:xfrm>
                  <a:off x="4871865" y="3187683"/>
                  <a:ext cx="971742" cy="359998"/>
                  <a:chOff x="3503760" y="3295856"/>
                  <a:chExt cx="902570" cy="359998"/>
                </a:xfrm>
                <a:grpFill/>
              </p:grpSpPr>
              <p:sp>
                <p:nvSpPr>
                  <p:cNvPr id="71" name="正方形/長方形 70">
                    <a:extLst>
                      <a:ext uri="{FF2B5EF4-FFF2-40B4-BE49-F238E27FC236}">
                        <a16:creationId xmlns:a16="http://schemas.microsoft.com/office/drawing/2014/main" id="{D6B67E3B-1F46-57D9-952F-6394B31CFD7E}"/>
                      </a:ext>
                    </a:extLst>
                  </p:cNvPr>
                  <p:cNvSpPr/>
                  <p:nvPr/>
                </p:nvSpPr>
                <p:spPr>
                  <a:xfrm>
                    <a:off x="3505047" y="3295861"/>
                    <a:ext cx="900000"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73A4FC21-636C-281C-E667-D73B706B1BCE}"/>
                      </a:ext>
                    </a:extLst>
                  </p:cNvPr>
                  <p:cNvSpPr txBox="1"/>
                  <p:nvPr/>
                </p:nvSpPr>
                <p:spPr>
                  <a:xfrm>
                    <a:off x="3503760" y="3295856"/>
                    <a:ext cx="902570" cy="215444"/>
                  </a:xfrm>
                  <a:prstGeom prst="rect">
                    <a:avLst/>
                  </a:prstGeom>
                  <a:noFill/>
                </p:spPr>
                <p:txBody>
                  <a:bodyPr wrap="none" rtlCol="0">
                    <a:spAutoFit/>
                  </a:bodyPr>
                  <a:lstStyle/>
                  <a:p>
                    <a:pPr algn="ctr"/>
                    <a:r>
                      <a:rPr kumimoji="1" lang="ja-JP" altLang="en-US" sz="800"/>
                      <a:t>ドメインクラス</a:t>
                    </a:r>
                    <a:r>
                      <a:rPr kumimoji="1" lang="en-US" altLang="ja-JP" sz="800" dirty="0"/>
                      <a:t>B</a:t>
                    </a:r>
                    <a:endParaRPr kumimoji="1" lang="ja-JP" altLang="en-US" sz="800"/>
                  </a:p>
                </p:txBody>
              </p:sp>
              <p:sp>
                <p:nvSpPr>
                  <p:cNvPr id="73" name="正方形/長方形 72">
                    <a:extLst>
                      <a:ext uri="{FF2B5EF4-FFF2-40B4-BE49-F238E27FC236}">
                        <a16:creationId xmlns:a16="http://schemas.microsoft.com/office/drawing/2014/main" id="{BF91C685-5F7B-4E76-29A5-AFB519475036}"/>
                      </a:ext>
                    </a:extLst>
                  </p:cNvPr>
                  <p:cNvSpPr/>
                  <p:nvPr/>
                </p:nvSpPr>
                <p:spPr>
                  <a:xfrm>
                    <a:off x="3505046" y="3517267"/>
                    <a:ext cx="900000"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FBC42EA2-BB42-BCF1-A679-046A9AB2EC7E}"/>
                    </a:ext>
                  </a:extLst>
                </p:cNvPr>
                <p:cNvGrpSpPr/>
                <p:nvPr/>
              </p:nvGrpSpPr>
              <p:grpSpPr>
                <a:xfrm>
                  <a:off x="3434348" y="3854830"/>
                  <a:ext cx="973343" cy="359998"/>
                  <a:chOff x="3455783" y="3295856"/>
                  <a:chExt cx="904059" cy="359998"/>
                </a:xfrm>
                <a:grpFill/>
              </p:grpSpPr>
              <p:sp>
                <p:nvSpPr>
                  <p:cNvPr id="68" name="正方形/長方形 67">
                    <a:extLst>
                      <a:ext uri="{FF2B5EF4-FFF2-40B4-BE49-F238E27FC236}">
                        <a16:creationId xmlns:a16="http://schemas.microsoft.com/office/drawing/2014/main" id="{C88C0F99-88A0-0D60-08EC-C9AC294D3DC7}"/>
                      </a:ext>
                    </a:extLst>
                  </p:cNvPr>
                  <p:cNvSpPr/>
                  <p:nvPr/>
                </p:nvSpPr>
                <p:spPr>
                  <a:xfrm>
                    <a:off x="3457188" y="3295861"/>
                    <a:ext cx="900000"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6389AE47-20F0-E16E-3777-288182F3A904}"/>
                      </a:ext>
                    </a:extLst>
                  </p:cNvPr>
                  <p:cNvSpPr txBox="1"/>
                  <p:nvPr/>
                </p:nvSpPr>
                <p:spPr>
                  <a:xfrm>
                    <a:off x="3455783" y="3295856"/>
                    <a:ext cx="904059" cy="215444"/>
                  </a:xfrm>
                  <a:prstGeom prst="rect">
                    <a:avLst/>
                  </a:prstGeom>
                  <a:noFill/>
                </p:spPr>
                <p:txBody>
                  <a:bodyPr wrap="none" rtlCol="0">
                    <a:spAutoFit/>
                  </a:bodyPr>
                  <a:lstStyle/>
                  <a:p>
                    <a:r>
                      <a:rPr kumimoji="1" lang="ja-JP" altLang="en-US" sz="800"/>
                      <a:t>ドメインクラス</a:t>
                    </a:r>
                    <a:r>
                      <a:rPr lang="en-US" altLang="ja-JP" sz="800" dirty="0"/>
                      <a:t>C</a:t>
                    </a:r>
                    <a:endParaRPr kumimoji="1" lang="ja-JP" altLang="en-US" sz="800"/>
                  </a:p>
                </p:txBody>
              </p:sp>
              <p:sp>
                <p:nvSpPr>
                  <p:cNvPr id="70" name="正方形/長方形 69">
                    <a:extLst>
                      <a:ext uri="{FF2B5EF4-FFF2-40B4-BE49-F238E27FC236}">
                        <a16:creationId xmlns:a16="http://schemas.microsoft.com/office/drawing/2014/main" id="{50F61042-7D2D-976A-2892-958EE0A198E7}"/>
                      </a:ext>
                    </a:extLst>
                  </p:cNvPr>
                  <p:cNvSpPr/>
                  <p:nvPr/>
                </p:nvSpPr>
                <p:spPr>
                  <a:xfrm>
                    <a:off x="3457188" y="3517267"/>
                    <a:ext cx="900000"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矢印コネクタ 64">
                  <a:extLst>
                    <a:ext uri="{FF2B5EF4-FFF2-40B4-BE49-F238E27FC236}">
                      <a16:creationId xmlns:a16="http://schemas.microsoft.com/office/drawing/2014/main" id="{515F6584-5E82-09A4-0200-AA709CAB0904}"/>
                    </a:ext>
                  </a:extLst>
                </p:cNvPr>
                <p:cNvCxnSpPr>
                  <a:cxnSpLocks/>
                  <a:stCxn id="74" idx="3"/>
                  <a:endCxn id="71" idx="1"/>
                </p:cNvCxnSpPr>
                <p:nvPr/>
              </p:nvCxnSpPr>
              <p:spPr>
                <a:xfrm flipV="1">
                  <a:off x="4405507" y="3367685"/>
                  <a:ext cx="467744" cy="1498"/>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三角形 65">
                  <a:extLst>
                    <a:ext uri="{FF2B5EF4-FFF2-40B4-BE49-F238E27FC236}">
                      <a16:creationId xmlns:a16="http://schemas.microsoft.com/office/drawing/2014/main" id="{E2FA869B-93E0-39E7-CE13-DA8E681943E4}"/>
                    </a:ext>
                  </a:extLst>
                </p:cNvPr>
                <p:cNvSpPr>
                  <a:spLocks noChangeAspect="1"/>
                </p:cNvSpPr>
                <p:nvPr/>
              </p:nvSpPr>
              <p:spPr>
                <a:xfrm>
                  <a:off x="3879259" y="3554744"/>
                  <a:ext cx="83520" cy="72000"/>
                </a:xfrm>
                <a:prstGeom prst="triangl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1F1873C8-B70A-CC5C-259A-E0324D0118F4}"/>
                    </a:ext>
                  </a:extLst>
                </p:cNvPr>
                <p:cNvCxnSpPr>
                  <a:cxnSpLocks/>
                </p:cNvCxnSpPr>
                <p:nvPr/>
              </p:nvCxnSpPr>
              <p:spPr>
                <a:xfrm flipV="1">
                  <a:off x="3921019" y="3626744"/>
                  <a:ext cx="671" cy="22809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グループ化 82">
                <a:extLst>
                  <a:ext uri="{FF2B5EF4-FFF2-40B4-BE49-F238E27FC236}">
                    <a16:creationId xmlns:a16="http://schemas.microsoft.com/office/drawing/2014/main" id="{AAADA2BC-79B2-7614-1971-D45A84C4004B}"/>
                  </a:ext>
                </a:extLst>
              </p:cNvPr>
              <p:cNvGrpSpPr/>
              <p:nvPr/>
            </p:nvGrpSpPr>
            <p:grpSpPr>
              <a:xfrm>
                <a:off x="9152141" y="2798999"/>
                <a:ext cx="1000595" cy="359998"/>
                <a:chOff x="9152144" y="2733947"/>
                <a:chExt cx="1000595" cy="359998"/>
              </a:xfrm>
              <a:grpFill/>
            </p:grpSpPr>
            <p:sp>
              <p:nvSpPr>
                <p:cNvPr id="77" name="正方形/長方形 76">
                  <a:extLst>
                    <a:ext uri="{FF2B5EF4-FFF2-40B4-BE49-F238E27FC236}">
                      <a16:creationId xmlns:a16="http://schemas.microsoft.com/office/drawing/2014/main" id="{03D25727-2D5A-B599-4BF2-2189885A4A3B}"/>
                    </a:ext>
                  </a:extLst>
                </p:cNvPr>
                <p:cNvSpPr/>
                <p:nvPr/>
              </p:nvSpPr>
              <p:spPr>
                <a:xfrm>
                  <a:off x="9167954" y="2733952"/>
                  <a:ext cx="968975"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29A74D4A-2F6E-F12A-C7F4-0D9C73305EA2}"/>
                    </a:ext>
                  </a:extLst>
                </p:cNvPr>
                <p:cNvSpPr txBox="1"/>
                <p:nvPr/>
              </p:nvSpPr>
              <p:spPr>
                <a:xfrm>
                  <a:off x="9152144" y="2733947"/>
                  <a:ext cx="1000595" cy="215444"/>
                </a:xfrm>
                <a:prstGeom prst="rect">
                  <a:avLst/>
                </a:prstGeom>
                <a:noFill/>
              </p:spPr>
              <p:txBody>
                <a:bodyPr wrap="none" rtlCol="0">
                  <a:spAutoFit/>
                </a:bodyPr>
                <a:lstStyle/>
                <a:p>
                  <a:pPr algn="ctr"/>
                  <a:r>
                    <a:rPr kumimoji="1" lang="ja-JP" altLang="en-US" sz="800"/>
                    <a:t>設計クラス</a:t>
                  </a:r>
                  <a:r>
                    <a:rPr kumimoji="1" lang="en-US" altLang="ja-JP" sz="800" dirty="0"/>
                    <a:t> </a:t>
                  </a:r>
                  <a:r>
                    <a:rPr lang="en-US" altLang="ja-JP" sz="800" dirty="0"/>
                    <a:t>Cloud</a:t>
                  </a:r>
                  <a:endParaRPr kumimoji="1" lang="ja-JP" altLang="en-US" sz="800"/>
                </a:p>
              </p:txBody>
            </p:sp>
            <p:sp>
              <p:nvSpPr>
                <p:cNvPr id="79" name="正方形/長方形 78">
                  <a:extLst>
                    <a:ext uri="{FF2B5EF4-FFF2-40B4-BE49-F238E27FC236}">
                      <a16:creationId xmlns:a16="http://schemas.microsoft.com/office/drawing/2014/main" id="{D904ABE3-867A-A883-643D-B643C3718344}"/>
                    </a:ext>
                  </a:extLst>
                </p:cNvPr>
                <p:cNvSpPr/>
                <p:nvPr/>
              </p:nvSpPr>
              <p:spPr>
                <a:xfrm>
                  <a:off x="9167953" y="2955358"/>
                  <a:ext cx="968975"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a:extLst>
                  <a:ext uri="{FF2B5EF4-FFF2-40B4-BE49-F238E27FC236}">
                    <a16:creationId xmlns:a16="http://schemas.microsoft.com/office/drawing/2014/main" id="{A494EE4A-605B-F81B-42AA-90C01AE841EF}"/>
                  </a:ext>
                </a:extLst>
              </p:cNvPr>
              <p:cNvSpPr/>
              <p:nvPr/>
            </p:nvSpPr>
            <p:spPr>
              <a:xfrm>
                <a:off x="9167954" y="4114946"/>
                <a:ext cx="968975"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8643A4EC-2A83-CC0C-20CD-8B14D9E4FA1A}"/>
                  </a:ext>
                </a:extLst>
              </p:cNvPr>
              <p:cNvSpPr txBox="1"/>
              <p:nvPr/>
            </p:nvSpPr>
            <p:spPr>
              <a:xfrm>
                <a:off x="9213058" y="4114941"/>
                <a:ext cx="878767" cy="215444"/>
              </a:xfrm>
              <a:prstGeom prst="rect">
                <a:avLst/>
              </a:prstGeom>
              <a:noFill/>
            </p:spPr>
            <p:txBody>
              <a:bodyPr wrap="none" rtlCol="0">
                <a:spAutoFit/>
              </a:bodyPr>
              <a:lstStyle/>
              <a:p>
                <a:pPr algn="ctr"/>
                <a:r>
                  <a:rPr kumimoji="1" lang="ja-JP" altLang="en-US" sz="800"/>
                  <a:t>設計クラス</a:t>
                </a:r>
                <a:r>
                  <a:rPr kumimoji="1" lang="en-US" altLang="ja-JP" sz="800" dirty="0"/>
                  <a:t> IoT</a:t>
                </a:r>
                <a:endParaRPr kumimoji="1" lang="ja-JP" altLang="en-US" sz="800"/>
              </a:p>
            </p:txBody>
          </p:sp>
          <p:sp>
            <p:nvSpPr>
              <p:cNvPr id="82" name="正方形/長方形 81">
                <a:extLst>
                  <a:ext uri="{FF2B5EF4-FFF2-40B4-BE49-F238E27FC236}">
                    <a16:creationId xmlns:a16="http://schemas.microsoft.com/office/drawing/2014/main" id="{AE049B37-06CA-D659-7CF7-D562D3208206}"/>
                  </a:ext>
                </a:extLst>
              </p:cNvPr>
              <p:cNvSpPr/>
              <p:nvPr/>
            </p:nvSpPr>
            <p:spPr>
              <a:xfrm>
                <a:off x="9167953" y="4336352"/>
                <a:ext cx="968975"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D02FDEE1-F30F-3C33-46F1-F9B3775F3FCF}"/>
                  </a:ext>
                </a:extLst>
              </p:cNvPr>
              <p:cNvGrpSpPr/>
              <p:nvPr/>
            </p:nvGrpSpPr>
            <p:grpSpPr>
              <a:xfrm>
                <a:off x="6130295" y="3465104"/>
                <a:ext cx="968976" cy="359998"/>
                <a:chOff x="9320353" y="3610441"/>
                <a:chExt cx="968976" cy="359998"/>
              </a:xfrm>
              <a:grpFill/>
            </p:grpSpPr>
            <p:sp>
              <p:nvSpPr>
                <p:cNvPr id="84" name="正方形/長方形 83">
                  <a:extLst>
                    <a:ext uri="{FF2B5EF4-FFF2-40B4-BE49-F238E27FC236}">
                      <a16:creationId xmlns:a16="http://schemas.microsoft.com/office/drawing/2014/main" id="{2D6B06DE-031E-4DE4-D06B-889CDA1F4AB2}"/>
                    </a:ext>
                  </a:extLst>
                </p:cNvPr>
                <p:cNvSpPr/>
                <p:nvPr/>
              </p:nvSpPr>
              <p:spPr>
                <a:xfrm>
                  <a:off x="9320354" y="3610446"/>
                  <a:ext cx="968975" cy="35999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67FE46E8-0502-A842-F3A6-68B5E7BD642D}"/>
                    </a:ext>
                  </a:extLst>
                </p:cNvPr>
                <p:cNvSpPr txBox="1"/>
                <p:nvPr/>
              </p:nvSpPr>
              <p:spPr>
                <a:xfrm>
                  <a:off x="9388702" y="3610441"/>
                  <a:ext cx="832280" cy="215444"/>
                </a:xfrm>
                <a:prstGeom prst="rect">
                  <a:avLst/>
                </a:prstGeom>
                <a:noFill/>
              </p:spPr>
              <p:txBody>
                <a:bodyPr wrap="none" rtlCol="0">
                  <a:spAutoFit/>
                </a:bodyPr>
                <a:lstStyle/>
                <a:p>
                  <a:pPr algn="ctr"/>
                  <a:r>
                    <a:rPr kumimoji="1" lang="ja-JP" altLang="en-US" sz="800"/>
                    <a:t>設計クラス</a:t>
                  </a:r>
                  <a:r>
                    <a:rPr kumimoji="1" lang="en-US" altLang="ja-JP" sz="800" dirty="0"/>
                    <a:t> UI</a:t>
                  </a:r>
                  <a:endParaRPr kumimoji="1" lang="ja-JP" altLang="en-US" sz="800"/>
                </a:p>
              </p:txBody>
            </p:sp>
            <p:sp>
              <p:nvSpPr>
                <p:cNvPr id="86" name="正方形/長方形 85">
                  <a:extLst>
                    <a:ext uri="{FF2B5EF4-FFF2-40B4-BE49-F238E27FC236}">
                      <a16:creationId xmlns:a16="http://schemas.microsoft.com/office/drawing/2014/main" id="{9186A0DF-003A-B7EB-216C-4309C5BFA43C}"/>
                    </a:ext>
                  </a:extLst>
                </p:cNvPr>
                <p:cNvSpPr/>
                <p:nvPr/>
              </p:nvSpPr>
              <p:spPr>
                <a:xfrm>
                  <a:off x="9320353" y="3831852"/>
                  <a:ext cx="968975" cy="7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8" name="直線矢印コネクタ 87">
                <a:extLst>
                  <a:ext uri="{FF2B5EF4-FFF2-40B4-BE49-F238E27FC236}">
                    <a16:creationId xmlns:a16="http://schemas.microsoft.com/office/drawing/2014/main" id="{D56150CC-AE6E-A672-235C-27D5C07E46DA}"/>
                  </a:ext>
                </a:extLst>
              </p:cNvPr>
              <p:cNvCxnSpPr>
                <a:cxnSpLocks/>
                <a:stCxn id="84" idx="3"/>
                <a:endCxn id="74" idx="1"/>
              </p:cNvCxnSpPr>
              <p:nvPr/>
            </p:nvCxnSpPr>
            <p:spPr>
              <a:xfrm flipV="1">
                <a:off x="7099271" y="3639541"/>
                <a:ext cx="631965" cy="5565"/>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10FC6996-6FA2-8E95-550F-AF4BE53C228D}"/>
                  </a:ext>
                </a:extLst>
              </p:cNvPr>
              <p:cNvCxnSpPr>
                <a:cxnSpLocks/>
                <a:stCxn id="72" idx="0"/>
                <a:endCxn id="77" idx="2"/>
              </p:cNvCxnSpPr>
              <p:nvPr/>
            </p:nvCxnSpPr>
            <p:spPr>
              <a:xfrm flipV="1">
                <a:off x="9652439" y="3158997"/>
                <a:ext cx="0" cy="299044"/>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2A2DE5F7-EC62-5995-BF46-DA56E84139AB}"/>
                  </a:ext>
                </a:extLst>
              </p:cNvPr>
              <p:cNvCxnSpPr>
                <a:cxnSpLocks/>
                <a:stCxn id="71" idx="2"/>
                <a:endCxn id="81" idx="0"/>
              </p:cNvCxnSpPr>
              <p:nvPr/>
            </p:nvCxnSpPr>
            <p:spPr>
              <a:xfrm>
                <a:off x="9652442" y="3818039"/>
                <a:ext cx="0" cy="296902"/>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99" name="正方形/長方形 98">
            <a:extLst>
              <a:ext uri="{FF2B5EF4-FFF2-40B4-BE49-F238E27FC236}">
                <a16:creationId xmlns:a16="http://schemas.microsoft.com/office/drawing/2014/main" id="{A80A3DAA-F54B-74CB-346E-090693A7EA09}"/>
              </a:ext>
            </a:extLst>
          </p:cNvPr>
          <p:cNvSpPr/>
          <p:nvPr/>
        </p:nvSpPr>
        <p:spPr>
          <a:xfrm>
            <a:off x="8680581" y="4018496"/>
            <a:ext cx="1188000" cy="1800000"/>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a:extLst>
              <a:ext uri="{FF2B5EF4-FFF2-40B4-BE49-F238E27FC236}">
                <a16:creationId xmlns:a16="http://schemas.microsoft.com/office/drawing/2014/main" id="{6917F282-0BD5-DBDE-AC6A-93496A150B74}"/>
              </a:ext>
            </a:extLst>
          </p:cNvPr>
          <p:cNvCxnSpPr>
            <a:cxnSpLocks/>
            <a:stCxn id="100" idx="1"/>
            <a:endCxn id="103" idx="3"/>
          </p:cNvCxnSpPr>
          <p:nvPr/>
        </p:nvCxnSpPr>
        <p:spPr>
          <a:xfrm flipH="1" flipV="1">
            <a:off x="5387428" y="3005189"/>
            <a:ext cx="3293152" cy="1011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9D8E253-2311-DEF2-A1B0-079DCF398AA9}"/>
              </a:ext>
            </a:extLst>
          </p:cNvPr>
          <p:cNvCxnSpPr>
            <a:cxnSpLocks/>
            <a:stCxn id="101" idx="1"/>
            <a:endCxn id="104" idx="3"/>
          </p:cNvCxnSpPr>
          <p:nvPr/>
        </p:nvCxnSpPr>
        <p:spPr>
          <a:xfrm flipH="1" flipV="1">
            <a:off x="5387428" y="3358567"/>
            <a:ext cx="3295074" cy="24616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1" name="正方形/長方形 110">
            <a:extLst>
              <a:ext uri="{FF2B5EF4-FFF2-40B4-BE49-F238E27FC236}">
                <a16:creationId xmlns:a16="http://schemas.microsoft.com/office/drawing/2014/main" id="{A035A99C-44C6-6656-C83F-F475962A9F02}"/>
              </a:ext>
            </a:extLst>
          </p:cNvPr>
          <p:cNvSpPr/>
          <p:nvPr/>
        </p:nvSpPr>
        <p:spPr>
          <a:xfrm>
            <a:off x="5713865" y="4684496"/>
            <a:ext cx="1044000" cy="468000"/>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2" name="直線コネクタ 111">
            <a:extLst>
              <a:ext uri="{FF2B5EF4-FFF2-40B4-BE49-F238E27FC236}">
                <a16:creationId xmlns:a16="http://schemas.microsoft.com/office/drawing/2014/main" id="{3B09C24D-22AA-2DD0-12B5-573F28168B22}"/>
              </a:ext>
            </a:extLst>
          </p:cNvPr>
          <p:cNvCxnSpPr>
            <a:cxnSpLocks/>
            <a:stCxn id="115" idx="1"/>
            <a:endCxn id="114" idx="3"/>
          </p:cNvCxnSpPr>
          <p:nvPr/>
        </p:nvCxnSpPr>
        <p:spPr>
          <a:xfrm flipH="1" flipV="1">
            <a:off x="5503285" y="4103189"/>
            <a:ext cx="208064" cy="10450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FC37F9F-2885-65BB-016A-4716FDD1827B}"/>
              </a:ext>
            </a:extLst>
          </p:cNvPr>
          <p:cNvCxnSpPr>
            <a:cxnSpLocks/>
            <a:stCxn id="116" idx="0"/>
            <a:endCxn id="114" idx="3"/>
          </p:cNvCxnSpPr>
          <p:nvPr/>
        </p:nvCxnSpPr>
        <p:spPr>
          <a:xfrm flipH="1" flipV="1">
            <a:off x="5503285" y="4103189"/>
            <a:ext cx="1253619" cy="5757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34" name="グループ化 133">
            <a:extLst>
              <a:ext uri="{FF2B5EF4-FFF2-40B4-BE49-F238E27FC236}">
                <a16:creationId xmlns:a16="http://schemas.microsoft.com/office/drawing/2014/main" id="{975E5158-A4C0-9A79-F8A1-7FD95A69A7B0}"/>
              </a:ext>
            </a:extLst>
          </p:cNvPr>
          <p:cNvGrpSpPr/>
          <p:nvPr/>
        </p:nvGrpSpPr>
        <p:grpSpPr>
          <a:xfrm>
            <a:off x="2832265" y="4726362"/>
            <a:ext cx="883746" cy="883912"/>
            <a:chOff x="2832265" y="4568933"/>
            <a:chExt cx="883746" cy="883912"/>
          </a:xfrm>
          <a:solidFill>
            <a:srgbClr val="FFFFFF"/>
          </a:solidFill>
        </p:grpSpPr>
        <p:grpSp>
          <p:nvGrpSpPr>
            <p:cNvPr id="124" name="グループ化 123">
              <a:extLst>
                <a:ext uri="{FF2B5EF4-FFF2-40B4-BE49-F238E27FC236}">
                  <a16:creationId xmlns:a16="http://schemas.microsoft.com/office/drawing/2014/main" id="{9900F8F3-09E3-ADC2-5F67-B852DCF3E56E}"/>
                </a:ext>
              </a:extLst>
            </p:cNvPr>
            <p:cNvGrpSpPr/>
            <p:nvPr/>
          </p:nvGrpSpPr>
          <p:grpSpPr>
            <a:xfrm>
              <a:off x="2996011" y="4568933"/>
              <a:ext cx="720000" cy="722863"/>
              <a:chOff x="2872379" y="4710390"/>
              <a:chExt cx="720000" cy="722863"/>
            </a:xfrm>
            <a:grpFill/>
          </p:grpSpPr>
          <p:sp>
            <p:nvSpPr>
              <p:cNvPr id="122" name="1 つの角を切り取った四角形 121">
                <a:extLst>
                  <a:ext uri="{FF2B5EF4-FFF2-40B4-BE49-F238E27FC236}">
                    <a16:creationId xmlns:a16="http://schemas.microsoft.com/office/drawing/2014/main" id="{AF814C07-B493-0D96-2EC2-9EB72CE6FD09}"/>
                  </a:ext>
                </a:extLst>
              </p:cNvPr>
              <p:cNvSpPr/>
              <p:nvPr/>
            </p:nvSpPr>
            <p:spPr>
              <a:xfrm>
                <a:off x="2872379" y="4710390"/>
                <a:ext cx="720000" cy="722863"/>
              </a:xfrm>
              <a:prstGeom prst="snip1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テキスト ボックス 122">
                <a:extLst>
                  <a:ext uri="{FF2B5EF4-FFF2-40B4-BE49-F238E27FC236}">
                    <a16:creationId xmlns:a16="http://schemas.microsoft.com/office/drawing/2014/main" id="{24CA501B-FC97-B2E8-99ED-828846F1549D}"/>
                  </a:ext>
                </a:extLst>
              </p:cNvPr>
              <p:cNvSpPr txBox="1"/>
              <p:nvPr/>
            </p:nvSpPr>
            <p:spPr>
              <a:xfrm>
                <a:off x="2887573" y="4840989"/>
                <a:ext cx="689612" cy="461665"/>
              </a:xfrm>
              <a:prstGeom prst="rect">
                <a:avLst/>
              </a:prstGeom>
              <a:grpFill/>
            </p:spPr>
            <p:txBody>
              <a:bodyPr wrap="none" rtlCol="0">
                <a:spAutoFit/>
              </a:bodyPr>
              <a:lstStyle/>
              <a:p>
                <a:r>
                  <a:rPr kumimoji="1" lang="en-US" altLang="ja-JP" sz="800" dirty="0">
                    <a:latin typeface="Consolas" panose="020B0609020204030204" pitchFamily="49" charset="0"/>
                    <a:cs typeface="Consolas" panose="020B0609020204030204" pitchFamily="49" charset="0"/>
                  </a:rPr>
                  <a:t>class A {</a:t>
                </a:r>
              </a:p>
              <a:p>
                <a:r>
                  <a:rPr lang="en-US" altLang="ja-JP" sz="800" dirty="0">
                    <a:latin typeface="Consolas" panose="020B0609020204030204" pitchFamily="49" charset="0"/>
                    <a:cs typeface="Consolas" panose="020B0609020204030204" pitchFamily="49" charset="0"/>
                  </a:rPr>
                  <a:t>  ...</a:t>
                </a:r>
                <a:endParaRPr kumimoji="1" lang="en-US" altLang="ja-JP" sz="800" dirty="0">
                  <a:latin typeface="Consolas" panose="020B0609020204030204" pitchFamily="49" charset="0"/>
                  <a:cs typeface="Consolas" panose="020B0609020204030204" pitchFamily="49" charset="0"/>
                </a:endParaRPr>
              </a:p>
              <a:p>
                <a:r>
                  <a:rPr lang="en-US" altLang="ja-JP" sz="800" dirty="0">
                    <a:latin typeface="Consolas" panose="020B0609020204030204" pitchFamily="49" charset="0"/>
                    <a:cs typeface="Consolas" panose="020B0609020204030204" pitchFamily="49" charset="0"/>
                  </a:rPr>
                  <a:t>}</a:t>
                </a:r>
                <a:endParaRPr kumimoji="1" lang="ja-JP" altLang="en-US" sz="800">
                  <a:latin typeface="Consolas" panose="020B0609020204030204" pitchFamily="49" charset="0"/>
                  <a:cs typeface="Consolas" panose="020B0609020204030204" pitchFamily="49" charset="0"/>
                </a:endParaRPr>
              </a:p>
            </p:txBody>
          </p:sp>
        </p:grpSp>
        <p:grpSp>
          <p:nvGrpSpPr>
            <p:cNvPr id="128" name="グループ化 127">
              <a:extLst>
                <a:ext uri="{FF2B5EF4-FFF2-40B4-BE49-F238E27FC236}">
                  <a16:creationId xmlns:a16="http://schemas.microsoft.com/office/drawing/2014/main" id="{6F3F1C68-4845-7DED-D72B-6B997903B735}"/>
                </a:ext>
              </a:extLst>
            </p:cNvPr>
            <p:cNvGrpSpPr/>
            <p:nvPr/>
          </p:nvGrpSpPr>
          <p:grpSpPr>
            <a:xfrm>
              <a:off x="2934677" y="4649457"/>
              <a:ext cx="720000" cy="722863"/>
              <a:chOff x="2872379" y="4710390"/>
              <a:chExt cx="720000" cy="722863"/>
            </a:xfrm>
            <a:grpFill/>
          </p:grpSpPr>
          <p:sp>
            <p:nvSpPr>
              <p:cNvPr id="129" name="1 つの角を切り取った四角形 128">
                <a:extLst>
                  <a:ext uri="{FF2B5EF4-FFF2-40B4-BE49-F238E27FC236}">
                    <a16:creationId xmlns:a16="http://schemas.microsoft.com/office/drawing/2014/main" id="{01542387-39BC-9956-492E-2724A0D15C3A}"/>
                  </a:ext>
                </a:extLst>
              </p:cNvPr>
              <p:cNvSpPr/>
              <p:nvPr/>
            </p:nvSpPr>
            <p:spPr>
              <a:xfrm>
                <a:off x="2872379" y="4710390"/>
                <a:ext cx="720000" cy="722863"/>
              </a:xfrm>
              <a:prstGeom prst="snip1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テキスト ボックス 129">
                <a:extLst>
                  <a:ext uri="{FF2B5EF4-FFF2-40B4-BE49-F238E27FC236}">
                    <a16:creationId xmlns:a16="http://schemas.microsoft.com/office/drawing/2014/main" id="{C94578F8-43B6-1EF5-E5CE-E88683D995C0}"/>
                  </a:ext>
                </a:extLst>
              </p:cNvPr>
              <p:cNvSpPr txBox="1"/>
              <p:nvPr/>
            </p:nvSpPr>
            <p:spPr>
              <a:xfrm>
                <a:off x="2887573" y="4840989"/>
                <a:ext cx="689612" cy="461665"/>
              </a:xfrm>
              <a:prstGeom prst="rect">
                <a:avLst/>
              </a:prstGeom>
              <a:grpFill/>
            </p:spPr>
            <p:txBody>
              <a:bodyPr wrap="none" rtlCol="0">
                <a:spAutoFit/>
              </a:bodyPr>
              <a:lstStyle/>
              <a:p>
                <a:r>
                  <a:rPr kumimoji="1" lang="en-US" altLang="ja-JP" sz="800" dirty="0">
                    <a:latin typeface="Consolas" panose="020B0609020204030204" pitchFamily="49" charset="0"/>
                    <a:cs typeface="Consolas" panose="020B0609020204030204" pitchFamily="49" charset="0"/>
                  </a:rPr>
                  <a:t>class A {</a:t>
                </a:r>
              </a:p>
              <a:p>
                <a:r>
                  <a:rPr lang="en-US" altLang="ja-JP" sz="800" dirty="0">
                    <a:latin typeface="Consolas" panose="020B0609020204030204" pitchFamily="49" charset="0"/>
                    <a:cs typeface="Consolas" panose="020B0609020204030204" pitchFamily="49" charset="0"/>
                  </a:rPr>
                  <a:t>  ...</a:t>
                </a:r>
                <a:endParaRPr kumimoji="1" lang="en-US" altLang="ja-JP" sz="800" dirty="0">
                  <a:latin typeface="Consolas" panose="020B0609020204030204" pitchFamily="49" charset="0"/>
                  <a:cs typeface="Consolas" panose="020B0609020204030204" pitchFamily="49" charset="0"/>
                </a:endParaRPr>
              </a:p>
              <a:p>
                <a:r>
                  <a:rPr lang="en-US" altLang="ja-JP" sz="800" dirty="0">
                    <a:latin typeface="Consolas" panose="020B0609020204030204" pitchFamily="49" charset="0"/>
                    <a:cs typeface="Consolas" panose="020B0609020204030204" pitchFamily="49" charset="0"/>
                  </a:rPr>
                  <a:t>}</a:t>
                </a:r>
                <a:endParaRPr kumimoji="1" lang="ja-JP" altLang="en-US" sz="800">
                  <a:latin typeface="Consolas" panose="020B0609020204030204" pitchFamily="49" charset="0"/>
                  <a:cs typeface="Consolas" panose="020B0609020204030204" pitchFamily="49" charset="0"/>
                </a:endParaRPr>
              </a:p>
            </p:txBody>
          </p:sp>
        </p:grpSp>
        <p:grpSp>
          <p:nvGrpSpPr>
            <p:cNvPr id="131" name="グループ化 130">
              <a:extLst>
                <a:ext uri="{FF2B5EF4-FFF2-40B4-BE49-F238E27FC236}">
                  <a16:creationId xmlns:a16="http://schemas.microsoft.com/office/drawing/2014/main" id="{0067BA1D-EB85-5C38-283E-7AA8E990C014}"/>
                </a:ext>
              </a:extLst>
            </p:cNvPr>
            <p:cNvGrpSpPr/>
            <p:nvPr/>
          </p:nvGrpSpPr>
          <p:grpSpPr>
            <a:xfrm>
              <a:off x="2832265" y="4729982"/>
              <a:ext cx="819455" cy="722863"/>
              <a:chOff x="2831301" y="4710390"/>
              <a:chExt cx="819455" cy="722863"/>
            </a:xfrm>
            <a:grpFill/>
          </p:grpSpPr>
          <p:sp>
            <p:nvSpPr>
              <p:cNvPr id="132" name="1 つの角を切り取った四角形 131">
                <a:extLst>
                  <a:ext uri="{FF2B5EF4-FFF2-40B4-BE49-F238E27FC236}">
                    <a16:creationId xmlns:a16="http://schemas.microsoft.com/office/drawing/2014/main" id="{B7B43533-022A-4A28-0F0C-008A524B18BE}"/>
                  </a:ext>
                </a:extLst>
              </p:cNvPr>
              <p:cNvSpPr/>
              <p:nvPr/>
            </p:nvSpPr>
            <p:spPr>
              <a:xfrm>
                <a:off x="2872379" y="4710390"/>
                <a:ext cx="720000" cy="722863"/>
              </a:xfrm>
              <a:prstGeom prst="snip1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テキスト ボックス 132">
                <a:extLst>
                  <a:ext uri="{FF2B5EF4-FFF2-40B4-BE49-F238E27FC236}">
                    <a16:creationId xmlns:a16="http://schemas.microsoft.com/office/drawing/2014/main" id="{38D95C71-5921-82FC-80EA-B9715CD199F1}"/>
                  </a:ext>
                </a:extLst>
              </p:cNvPr>
              <p:cNvSpPr txBox="1"/>
              <p:nvPr/>
            </p:nvSpPr>
            <p:spPr>
              <a:xfrm>
                <a:off x="2831301" y="4840989"/>
                <a:ext cx="819455" cy="553998"/>
              </a:xfrm>
              <a:prstGeom prst="rect">
                <a:avLst/>
              </a:prstGeom>
              <a:noFill/>
            </p:spPr>
            <p:txBody>
              <a:bodyPr wrap="none" rtlCol="0">
                <a:spAutoFit/>
              </a:bodyPr>
              <a:lstStyle/>
              <a:p>
                <a:r>
                  <a:rPr kumimoji="1" lang="en-US" altLang="ja-JP" sz="1000" dirty="0">
                    <a:latin typeface="Consolas" panose="020B0609020204030204" pitchFamily="49" charset="0"/>
                    <a:cs typeface="Consolas" panose="020B0609020204030204" pitchFamily="49" charset="0"/>
                  </a:rPr>
                  <a:t>class A {</a:t>
                </a:r>
              </a:p>
              <a:p>
                <a:r>
                  <a:rPr lang="en-US" altLang="ja-JP" sz="1000" dirty="0">
                    <a:latin typeface="Consolas" panose="020B0609020204030204" pitchFamily="49" charset="0"/>
                    <a:cs typeface="Consolas" panose="020B0609020204030204" pitchFamily="49" charset="0"/>
                  </a:rPr>
                  <a:t>  ...</a:t>
                </a:r>
                <a:endParaRPr kumimoji="1" lang="en-US" altLang="ja-JP" sz="1000" dirty="0">
                  <a:latin typeface="Consolas" panose="020B0609020204030204" pitchFamily="49" charset="0"/>
                  <a:cs typeface="Consolas" panose="020B0609020204030204" pitchFamily="49" charset="0"/>
                </a:endParaRPr>
              </a:p>
              <a:p>
                <a:r>
                  <a:rPr lang="en-US" altLang="ja-JP" sz="1000" dirty="0">
                    <a:latin typeface="Consolas" panose="020B0609020204030204" pitchFamily="49" charset="0"/>
                    <a:cs typeface="Consolas" panose="020B0609020204030204" pitchFamily="49" charset="0"/>
                  </a:rPr>
                  <a:t>}</a:t>
                </a:r>
                <a:endParaRPr kumimoji="1" lang="ja-JP" altLang="en-US" sz="1000">
                  <a:latin typeface="Consolas" panose="020B0609020204030204" pitchFamily="49" charset="0"/>
                  <a:cs typeface="Consolas" panose="020B0609020204030204" pitchFamily="49" charset="0"/>
                </a:endParaRPr>
              </a:p>
            </p:txBody>
          </p:sp>
        </p:grpSp>
      </p:grpSp>
      <p:cxnSp>
        <p:nvCxnSpPr>
          <p:cNvPr id="137" name="直線コネクタ 136">
            <a:extLst>
              <a:ext uri="{FF2B5EF4-FFF2-40B4-BE49-F238E27FC236}">
                <a16:creationId xmlns:a16="http://schemas.microsoft.com/office/drawing/2014/main" id="{B53A0F86-CED5-ED34-85D3-1268B6714D96}"/>
              </a:ext>
            </a:extLst>
          </p:cNvPr>
          <p:cNvCxnSpPr>
            <a:cxnSpLocks/>
            <a:endCxn id="136" idx="1"/>
          </p:cNvCxnSpPr>
          <p:nvPr/>
        </p:nvCxnSpPr>
        <p:spPr>
          <a:xfrm flipV="1">
            <a:off x="2996011" y="3990153"/>
            <a:ext cx="2612247" cy="7228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41BB8BA-5E42-585C-253D-25DC2A3650FE}"/>
              </a:ext>
            </a:extLst>
          </p:cNvPr>
          <p:cNvCxnSpPr>
            <a:cxnSpLocks/>
            <a:endCxn id="135" idx="1"/>
          </p:cNvCxnSpPr>
          <p:nvPr/>
        </p:nvCxnSpPr>
        <p:spPr>
          <a:xfrm>
            <a:off x="3593343" y="5619989"/>
            <a:ext cx="2014660" cy="2392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65B239E2-8926-CDB1-738E-5C0F47108AA1}"/>
              </a:ext>
            </a:extLst>
          </p:cNvPr>
          <p:cNvSpPr txBox="1"/>
          <p:nvPr/>
        </p:nvSpPr>
        <p:spPr>
          <a:xfrm>
            <a:off x="6168008" y="1878771"/>
            <a:ext cx="3877985" cy="646331"/>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ユースケース（</a:t>
            </a:r>
            <a:r>
              <a:rPr lang="ja-JP" altLang="en-US">
                <a:latin typeface="Meiryo" panose="020B0604030504040204" pitchFamily="34" charset="-128"/>
                <a:ea typeface="Meiryo" panose="020B0604030504040204" pitchFamily="34" charset="-128"/>
              </a:rPr>
              <a:t>利用</a:t>
            </a:r>
            <a:r>
              <a:rPr kumimoji="1" lang="ja-JP" altLang="en-US">
                <a:latin typeface="Meiryo" panose="020B0604030504040204" pitchFamily="34" charset="-128"/>
                <a:ea typeface="Meiryo" panose="020B0604030504040204" pitchFamily="34" charset="-128"/>
              </a:rPr>
              <a:t>例）抽出</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（現実世界の業務に着目している）</a:t>
            </a:r>
            <a:endParaRPr kumimoji="1" lang="ja-JP" altLang="en-US">
              <a:latin typeface="Meiryo" panose="020B0604030504040204" pitchFamily="34" charset="-128"/>
              <a:ea typeface="Meiryo" panose="020B0604030504040204" pitchFamily="34" charset="-128"/>
            </a:endParaRPr>
          </a:p>
        </p:txBody>
      </p:sp>
      <p:sp>
        <p:nvSpPr>
          <p:cNvPr id="153" name="角丸四角形吹き出し 152">
            <a:extLst>
              <a:ext uri="{FF2B5EF4-FFF2-40B4-BE49-F238E27FC236}">
                <a16:creationId xmlns:a16="http://schemas.microsoft.com/office/drawing/2014/main" id="{70B5B82D-43C8-C0AB-4970-17F84815B068}"/>
              </a:ext>
            </a:extLst>
          </p:cNvPr>
          <p:cNvSpPr/>
          <p:nvPr/>
        </p:nvSpPr>
        <p:spPr>
          <a:xfrm>
            <a:off x="10198451" y="3975030"/>
            <a:ext cx="1892140" cy="1325563"/>
          </a:xfrm>
          <a:prstGeom prst="wedgeRoundRectCallout">
            <a:avLst>
              <a:gd name="adj1" fmla="val -63737"/>
              <a:gd name="adj2" fmla="val -7955"/>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テキスト ボックス 153">
            <a:extLst>
              <a:ext uri="{FF2B5EF4-FFF2-40B4-BE49-F238E27FC236}">
                <a16:creationId xmlns:a16="http://schemas.microsoft.com/office/drawing/2014/main" id="{30F5A7EC-882B-460A-1C8D-A4FA99FF9CDF}"/>
              </a:ext>
            </a:extLst>
          </p:cNvPr>
          <p:cNvSpPr txBox="1"/>
          <p:nvPr/>
        </p:nvSpPr>
        <p:spPr>
          <a:xfrm>
            <a:off x="10214262" y="4037647"/>
            <a:ext cx="1876329" cy="1200329"/>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設計クラス追加</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（システムの実現方式に着目している）</a:t>
            </a:r>
            <a:endParaRPr kumimoji="1" lang="ja-JP" altLang="en-US">
              <a:latin typeface="Meiryo" panose="020B0604030504040204" pitchFamily="34" charset="-128"/>
              <a:ea typeface="Meiryo" panose="020B0604030504040204" pitchFamily="34" charset="-128"/>
            </a:endParaRPr>
          </a:p>
        </p:txBody>
      </p:sp>
      <p:sp>
        <p:nvSpPr>
          <p:cNvPr id="155" name="角丸四角形吹き出し 154">
            <a:extLst>
              <a:ext uri="{FF2B5EF4-FFF2-40B4-BE49-F238E27FC236}">
                <a16:creationId xmlns:a16="http://schemas.microsoft.com/office/drawing/2014/main" id="{1E8A43A2-B68D-89EB-412E-575E54FB833F}"/>
              </a:ext>
            </a:extLst>
          </p:cNvPr>
          <p:cNvSpPr/>
          <p:nvPr/>
        </p:nvSpPr>
        <p:spPr>
          <a:xfrm>
            <a:off x="2566073" y="5949281"/>
            <a:ext cx="4155340" cy="777936"/>
          </a:xfrm>
          <a:prstGeom prst="wedgeRoundRectCallout">
            <a:avLst>
              <a:gd name="adj1" fmla="val -33429"/>
              <a:gd name="adj2" fmla="val -90073"/>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テキスト ボックス 155">
            <a:extLst>
              <a:ext uri="{FF2B5EF4-FFF2-40B4-BE49-F238E27FC236}">
                <a16:creationId xmlns:a16="http://schemas.microsoft.com/office/drawing/2014/main" id="{40377DFF-6985-6EA3-C412-C429207A9446}"/>
              </a:ext>
            </a:extLst>
          </p:cNvPr>
          <p:cNvSpPr txBox="1"/>
          <p:nvPr/>
        </p:nvSpPr>
        <p:spPr>
          <a:xfrm>
            <a:off x="2625315" y="6015084"/>
            <a:ext cx="4096097" cy="646331"/>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クラスライブラリやアプリケーションフレームワークの活用</a:t>
            </a:r>
          </a:p>
        </p:txBody>
      </p:sp>
    </p:spTree>
    <p:extLst>
      <p:ext uri="{BB962C8B-B14F-4D97-AF65-F5344CB8AC3E}">
        <p14:creationId xmlns:p14="http://schemas.microsoft.com/office/powerpoint/2010/main" val="94848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dissolve">
                                      <p:cBhvr>
                                        <p:cTn id="11" dur="500"/>
                                        <p:tgtEl>
                                          <p:spTgt spid="14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43"/>
                                        </p:tgtEl>
                                        <p:attrNameLst>
                                          <p:attrName>style.visibility</p:attrName>
                                        </p:attrNameLst>
                                      </p:cBhvr>
                                      <p:to>
                                        <p:strVal val="visible"/>
                                      </p:to>
                                    </p:set>
                                    <p:animEffect transition="in" filter="dissolve">
                                      <p:cBhvr>
                                        <p:cTn id="14" dur="500"/>
                                        <p:tgtEl>
                                          <p:spTgt spid="14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dissolve">
                                      <p:cBhvr>
                                        <p:cTn id="19" dur="500"/>
                                        <p:tgtEl>
                                          <p:spTgt spid="55"/>
                                        </p:tgtEl>
                                      </p:cBhvr>
                                    </p:animEffect>
                                  </p:childTnLst>
                                </p:cTn>
                              </p:par>
                              <p:par>
                                <p:cTn id="20" presetID="9"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dissolve">
                                      <p:cBhvr>
                                        <p:cTn id="33" dur="500"/>
                                        <p:tgtEl>
                                          <p:spTgt spid="15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dissolve">
                                      <p:cBhvr>
                                        <p:cTn id="36" dur="500"/>
                                        <p:tgtEl>
                                          <p:spTgt spid="15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dissolve">
                                      <p:cBhvr>
                                        <p:cTn id="41" dur="500"/>
                                        <p:tgtEl>
                                          <p:spTgt spid="102"/>
                                        </p:tgtEl>
                                      </p:cBhvr>
                                    </p:animEffect>
                                  </p:childTnLst>
                                </p:cTn>
                              </p:par>
                              <p:par>
                                <p:cTn id="42" presetID="9" presetClass="entr" presetSubtype="0" fill="hold"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dissolve">
                                      <p:cBhvr>
                                        <p:cTn id="44" dur="500"/>
                                        <p:tgtEl>
                                          <p:spTgt spid="10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dissolve">
                                      <p:cBhvr>
                                        <p:cTn id="47" dur="500"/>
                                        <p:tgtEl>
                                          <p:spTgt spid="99"/>
                                        </p:tgtEl>
                                      </p:cBhvr>
                                    </p:animEffect>
                                  </p:childTnLst>
                                </p:cTn>
                              </p:par>
                            </p:childTnLst>
                          </p:cTn>
                        </p:par>
                        <p:par>
                          <p:cTn id="48" fill="hold">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115"/>
                                        </p:tgtEl>
                                        <p:attrNameLst>
                                          <p:attrName>style.visibility</p:attrName>
                                        </p:attrNameLst>
                                      </p:cBhvr>
                                      <p:to>
                                        <p:strVal val="visible"/>
                                      </p:to>
                                    </p:set>
                                    <p:animEffect transition="in" filter="dissolve">
                                      <p:cBhvr>
                                        <p:cTn id="51" dur="500"/>
                                        <p:tgtEl>
                                          <p:spTgt spid="11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dissolve">
                                      <p:cBhvr>
                                        <p:cTn id="54" dur="500"/>
                                        <p:tgtEl>
                                          <p:spTgt spid="116"/>
                                        </p:tgtEl>
                                      </p:cBhvr>
                                    </p:animEffect>
                                  </p:childTnLst>
                                </p:cTn>
                              </p:par>
                              <p:par>
                                <p:cTn id="55" presetID="9"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dissolve">
                                      <p:cBhvr>
                                        <p:cTn id="57" dur="500"/>
                                        <p:tgtEl>
                                          <p:spTgt spid="98"/>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112"/>
                                        </p:tgtEl>
                                        <p:attrNameLst>
                                          <p:attrName>style.visibility</p:attrName>
                                        </p:attrNameLst>
                                      </p:cBhvr>
                                      <p:to>
                                        <p:strVal val="visible"/>
                                      </p:to>
                                    </p:set>
                                    <p:animEffect transition="in" filter="dissolve">
                                      <p:cBhvr>
                                        <p:cTn id="61" dur="500"/>
                                        <p:tgtEl>
                                          <p:spTgt spid="112"/>
                                        </p:tgtEl>
                                      </p:cBhvr>
                                    </p:animEffect>
                                  </p:childTnLst>
                                </p:cTn>
                              </p:par>
                              <p:par>
                                <p:cTn id="62" presetID="9" presetClass="entr" presetSubtype="0" fill="hold" nodeType="with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dissolve">
                                      <p:cBhvr>
                                        <p:cTn id="64" dur="500"/>
                                        <p:tgtEl>
                                          <p:spTgt spid="11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dissolve">
                                      <p:cBhvr>
                                        <p:cTn id="67" dur="500"/>
                                        <p:tgtEl>
                                          <p:spTgt spid="111"/>
                                        </p:tgtEl>
                                      </p:cBhvr>
                                    </p:animEffect>
                                  </p:childTnLst>
                                </p:cTn>
                              </p:par>
                            </p:childTnLst>
                          </p:cTn>
                        </p:par>
                        <p:par>
                          <p:cTn id="68" fill="hold">
                            <p:stCondLst>
                              <p:cond delay="1500"/>
                            </p:stCondLst>
                            <p:childTnLst>
                              <p:par>
                                <p:cTn id="69" presetID="9" presetClass="entr" presetSubtype="0" fill="hold" grpId="0" nodeType="afterEffect">
                                  <p:stCondLst>
                                    <p:cond delay="0"/>
                                  </p:stCondLst>
                                  <p:childTnLst>
                                    <p:set>
                                      <p:cBhvr>
                                        <p:cTn id="70" dur="1" fill="hold">
                                          <p:stCondLst>
                                            <p:cond delay="0"/>
                                          </p:stCondLst>
                                        </p:cTn>
                                        <p:tgtEl>
                                          <p:spTgt spid="154"/>
                                        </p:tgtEl>
                                        <p:attrNameLst>
                                          <p:attrName>style.visibility</p:attrName>
                                        </p:attrNameLst>
                                      </p:cBhvr>
                                      <p:to>
                                        <p:strVal val="visible"/>
                                      </p:to>
                                    </p:set>
                                    <p:animEffect transition="in" filter="dissolve">
                                      <p:cBhvr>
                                        <p:cTn id="71" dur="500"/>
                                        <p:tgtEl>
                                          <p:spTgt spid="1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53"/>
                                        </p:tgtEl>
                                        <p:attrNameLst>
                                          <p:attrName>style.visibility</p:attrName>
                                        </p:attrNameLst>
                                      </p:cBhvr>
                                      <p:to>
                                        <p:strVal val="visible"/>
                                      </p:to>
                                    </p:set>
                                    <p:animEffect transition="in" filter="dissolve">
                                      <p:cBhvr>
                                        <p:cTn id="74" dur="500"/>
                                        <p:tgtEl>
                                          <p:spTgt spid="15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dissolve">
                                      <p:cBhvr>
                                        <p:cTn id="79" dur="500"/>
                                        <p:tgtEl>
                                          <p:spTgt spid="137"/>
                                        </p:tgtEl>
                                      </p:cBhvr>
                                    </p:animEffect>
                                  </p:childTnLst>
                                </p:cTn>
                              </p:par>
                              <p:par>
                                <p:cTn id="80" presetID="9" presetClass="entr" presetSubtype="0" fill="hold"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dissolve">
                                      <p:cBhvr>
                                        <p:cTn id="82" dur="500"/>
                                        <p:tgtEl>
                                          <p:spTgt spid="140"/>
                                        </p:tgtEl>
                                      </p:cBhvr>
                                    </p:animEffect>
                                  </p:childTnLst>
                                </p:cTn>
                              </p:par>
                            </p:childTnLst>
                          </p:cTn>
                        </p:par>
                        <p:par>
                          <p:cTn id="83" fill="hold">
                            <p:stCondLst>
                              <p:cond delay="500"/>
                            </p:stCondLst>
                            <p:childTnLst>
                              <p:par>
                                <p:cTn id="84" presetID="9" presetClass="entr" presetSubtype="0" fill="hold" nodeType="afterEffect">
                                  <p:stCondLst>
                                    <p:cond delay="0"/>
                                  </p:stCondLst>
                                  <p:childTnLst>
                                    <p:set>
                                      <p:cBhvr>
                                        <p:cTn id="85" dur="1" fill="hold">
                                          <p:stCondLst>
                                            <p:cond delay="0"/>
                                          </p:stCondLst>
                                        </p:cTn>
                                        <p:tgtEl>
                                          <p:spTgt spid="134"/>
                                        </p:tgtEl>
                                        <p:attrNameLst>
                                          <p:attrName>style.visibility</p:attrName>
                                        </p:attrNameLst>
                                      </p:cBhvr>
                                      <p:to>
                                        <p:strVal val="visible"/>
                                      </p:to>
                                    </p:set>
                                    <p:animEffect transition="in" filter="dissolve">
                                      <p:cBhvr>
                                        <p:cTn id="86" dur="500"/>
                                        <p:tgtEl>
                                          <p:spTgt spid="134"/>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156"/>
                                        </p:tgtEl>
                                        <p:attrNameLst>
                                          <p:attrName>style.visibility</p:attrName>
                                        </p:attrNameLst>
                                      </p:cBhvr>
                                      <p:to>
                                        <p:strVal val="visible"/>
                                      </p:to>
                                    </p:set>
                                    <p:animEffect transition="in" filter="dissolve">
                                      <p:cBhvr>
                                        <p:cTn id="90" dur="500"/>
                                        <p:tgtEl>
                                          <p:spTgt spid="156"/>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dissolve">
                                      <p:cBhvr>
                                        <p:cTn id="9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p:bldP spid="116" grpId="0" animBg="1"/>
      <p:bldP spid="144" grpId="0" animBg="1"/>
      <p:bldP spid="115" grpId="0" animBg="1"/>
      <p:bldP spid="41" grpId="0" animBg="1"/>
      <p:bldP spid="99" grpId="0" animBg="1"/>
      <p:bldP spid="111" grpId="0" animBg="1"/>
      <p:bldP spid="143" grpId="0"/>
      <p:bldP spid="153" grpId="0" animBg="1"/>
      <p:bldP spid="154" grpId="0"/>
      <p:bldP spid="155" grpId="0" animBg="1"/>
      <p:bldP spid="1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ABA7C-04FE-FDD9-A352-049C86D214C3}"/>
              </a:ext>
            </a:extLst>
          </p:cNvPr>
          <p:cNvSpPr>
            <a:spLocks noGrp="1"/>
          </p:cNvSpPr>
          <p:nvPr>
            <p:ph type="title"/>
          </p:nvPr>
        </p:nvSpPr>
        <p:spPr/>
        <p:txBody>
          <a:bodyPr/>
          <a:lstStyle/>
          <a:p>
            <a:r>
              <a:rPr kumimoji="1" lang="ja-JP" altLang="en-US" sz="6000"/>
              <a:t>統一モデリング言語</a:t>
            </a:r>
            <a:r>
              <a:rPr kumimoji="1" lang="en-US" altLang="ja-JP" sz="6000" dirty="0"/>
              <a:t>UML</a:t>
            </a:r>
            <a:endParaRPr kumimoji="1" lang="ja-JP" altLang="en-US" sz="6000"/>
          </a:p>
        </p:txBody>
      </p:sp>
      <p:sp>
        <p:nvSpPr>
          <p:cNvPr id="3" name="コンテンツ プレースホルダー 2">
            <a:extLst>
              <a:ext uri="{FF2B5EF4-FFF2-40B4-BE49-F238E27FC236}">
                <a16:creationId xmlns:a16="http://schemas.microsoft.com/office/drawing/2014/main" id="{1345AFD7-00BB-11B2-FE01-DB427DCEA588}"/>
              </a:ext>
            </a:extLst>
          </p:cNvPr>
          <p:cNvSpPr>
            <a:spLocks noGrp="1"/>
          </p:cNvSpPr>
          <p:nvPr>
            <p:ph idx="1"/>
          </p:nvPr>
        </p:nvSpPr>
        <p:spPr/>
        <p:txBody>
          <a:bodyPr>
            <a:normAutofit fontScale="85000" lnSpcReduction="10000"/>
          </a:bodyPr>
          <a:lstStyle/>
          <a:p>
            <a:pPr>
              <a:lnSpc>
                <a:spcPct val="110000"/>
              </a:lnSpc>
            </a:pPr>
            <a:r>
              <a:rPr kumimoji="1" lang="en-US" altLang="ja-JP" dirty="0"/>
              <a:t>OMG</a:t>
            </a:r>
            <a:r>
              <a:rPr kumimoji="1" lang="ja-JP" altLang="en-US"/>
              <a:t>（</a:t>
            </a:r>
            <a:r>
              <a:rPr kumimoji="1" lang="en-US" altLang="ja-JP" dirty="0"/>
              <a:t>Object Management Group</a:t>
            </a:r>
            <a:r>
              <a:rPr kumimoji="1" lang="ja-JP" altLang="en-US"/>
              <a:t>）が定めたソフトウェアのモデリングの表記方法である．</a:t>
            </a:r>
            <a:endParaRPr kumimoji="1" lang="en-US" altLang="ja-JP" dirty="0"/>
          </a:p>
          <a:p>
            <a:pPr lvl="1">
              <a:lnSpc>
                <a:spcPct val="110000"/>
              </a:lnSpc>
            </a:pPr>
            <a:r>
              <a:rPr lang="ja-JP" altLang="en-US"/>
              <a:t>右図のような図で</a:t>
            </a:r>
            <a:br>
              <a:rPr lang="en-US" altLang="ja-JP" dirty="0"/>
            </a:br>
            <a:r>
              <a:rPr lang="ja-JP" altLang="en-US"/>
              <a:t>モデリングを行う．</a:t>
            </a:r>
            <a:endParaRPr lang="en-US" altLang="ja-JP" dirty="0"/>
          </a:p>
          <a:p>
            <a:pPr lvl="1">
              <a:lnSpc>
                <a:spcPct val="110000"/>
              </a:lnSpc>
            </a:pPr>
            <a:r>
              <a:rPr kumimoji="1" lang="en-US" altLang="ja-JP" dirty="0"/>
              <a:t>13</a:t>
            </a:r>
            <a:r>
              <a:rPr kumimoji="1" lang="ja-JP" altLang="en-US"/>
              <a:t>種類の図（ダイア</a:t>
            </a:r>
            <a:br>
              <a:rPr kumimoji="1" lang="en-US" altLang="ja-JP" dirty="0"/>
            </a:br>
            <a:r>
              <a:rPr kumimoji="1" lang="ja-JP" altLang="en-US"/>
              <a:t>グラム）</a:t>
            </a:r>
            <a:r>
              <a:rPr lang="ja-JP" altLang="en-US"/>
              <a:t>が定義され</a:t>
            </a:r>
            <a:br>
              <a:rPr lang="en-US" altLang="ja-JP" dirty="0"/>
            </a:br>
            <a:r>
              <a:rPr lang="ja-JP" altLang="en-US"/>
              <a:t>ている．</a:t>
            </a:r>
            <a:endParaRPr kumimoji="1" lang="en-US" altLang="ja-JP" dirty="0"/>
          </a:p>
        </p:txBody>
      </p:sp>
      <p:sp>
        <p:nvSpPr>
          <p:cNvPr id="5" name="フッター プレースホルダー 4">
            <a:extLst>
              <a:ext uri="{FF2B5EF4-FFF2-40B4-BE49-F238E27FC236}">
                <a16:creationId xmlns:a16="http://schemas.microsoft.com/office/drawing/2014/main" id="{14604158-E02B-DCEA-EFDA-4F246D7710E0}"/>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443EDD12-58AE-0781-25C5-61452D640CD3}"/>
              </a:ext>
            </a:extLst>
          </p:cNvPr>
          <p:cNvSpPr>
            <a:spLocks noGrp="1"/>
          </p:cNvSpPr>
          <p:nvPr>
            <p:ph type="sldNum" sz="quarter" idx="12"/>
          </p:nvPr>
        </p:nvSpPr>
        <p:spPr/>
        <p:txBody>
          <a:bodyPr/>
          <a:lstStyle/>
          <a:p>
            <a:fld id="{D2D8002D-B5B0-4BAC-B1F6-782DDCCE6D9C}" type="slidenum">
              <a:rPr lang="ja-JP" altLang="en-US" smtClean="0"/>
              <a:pPr/>
              <a:t>27</a:t>
            </a:fld>
            <a:endParaRPr lang="ja-JP" altLang="en-US" sz="1800"/>
          </a:p>
        </p:txBody>
      </p:sp>
      <p:pic>
        <p:nvPicPr>
          <p:cNvPr id="1026" name="Picture 2" descr="UML logo">
            <a:extLst>
              <a:ext uri="{FF2B5EF4-FFF2-40B4-BE49-F238E27FC236}">
                <a16:creationId xmlns:a16="http://schemas.microsoft.com/office/drawing/2014/main" id="{1E08EDCC-63CF-98BD-500E-2303CE1FE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F6358CF7-C255-7D13-01F1-DFE05720951F}"/>
              </a:ext>
            </a:extLst>
          </p:cNvPr>
          <p:cNvPicPr>
            <a:picLocks noChangeAspect="1"/>
          </p:cNvPicPr>
          <p:nvPr/>
        </p:nvPicPr>
        <p:blipFill>
          <a:blip r:embed="rId3"/>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32023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角丸四角形 19">
            <a:extLst>
              <a:ext uri="{FF2B5EF4-FFF2-40B4-BE49-F238E27FC236}">
                <a16:creationId xmlns:a16="http://schemas.microsoft.com/office/drawing/2014/main" id="{8B184D62-DAA6-E7D1-F5E4-43D28E757C82}"/>
              </a:ext>
            </a:extLst>
          </p:cNvPr>
          <p:cNvSpPr/>
          <p:nvPr/>
        </p:nvSpPr>
        <p:spPr>
          <a:xfrm>
            <a:off x="427067" y="1471129"/>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68EF74AC-7BEF-AB83-D5B3-6786FD17606D}"/>
              </a:ext>
            </a:extLst>
          </p:cNvPr>
          <p:cNvSpPr/>
          <p:nvPr/>
        </p:nvSpPr>
        <p:spPr>
          <a:xfrm>
            <a:off x="427067" y="2228510"/>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B7401D7B-EFB7-7DB3-9267-509546AC61D5}"/>
              </a:ext>
            </a:extLst>
          </p:cNvPr>
          <p:cNvSpPr/>
          <p:nvPr/>
        </p:nvSpPr>
        <p:spPr>
          <a:xfrm>
            <a:off x="427067" y="2985891"/>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a:extLst>
              <a:ext uri="{FF2B5EF4-FFF2-40B4-BE49-F238E27FC236}">
                <a16:creationId xmlns:a16="http://schemas.microsoft.com/office/drawing/2014/main" id="{E06F044F-AE6D-81AD-13AE-CE5C1C8C0725}"/>
              </a:ext>
            </a:extLst>
          </p:cNvPr>
          <p:cNvSpPr/>
          <p:nvPr/>
        </p:nvSpPr>
        <p:spPr>
          <a:xfrm>
            <a:off x="427067" y="3743272"/>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77BEA455-A358-622A-F79E-8A46EF856676}"/>
              </a:ext>
            </a:extLst>
          </p:cNvPr>
          <p:cNvSpPr/>
          <p:nvPr/>
        </p:nvSpPr>
        <p:spPr>
          <a:xfrm>
            <a:off x="427067" y="4500653"/>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90DD4DCB-CCE6-E2FD-594E-737BED04466A}"/>
              </a:ext>
            </a:extLst>
          </p:cNvPr>
          <p:cNvSpPr/>
          <p:nvPr/>
        </p:nvSpPr>
        <p:spPr>
          <a:xfrm>
            <a:off x="427067" y="5258033"/>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65DF7AB-5558-8F01-2051-F1E8EB92A294}"/>
              </a:ext>
            </a:extLst>
          </p:cNvPr>
          <p:cNvSpPr>
            <a:spLocks noGrp="1"/>
          </p:cNvSpPr>
          <p:nvPr>
            <p:ph type="title"/>
          </p:nvPr>
        </p:nvSpPr>
        <p:spPr/>
        <p:txBody>
          <a:bodyPr/>
          <a:lstStyle/>
          <a:p>
            <a:r>
              <a:rPr kumimoji="1" lang="ja-JP" altLang="en-US"/>
              <a:t>ダイアグラムの種類</a:t>
            </a:r>
          </a:p>
        </p:txBody>
      </p:sp>
      <p:sp>
        <p:nvSpPr>
          <p:cNvPr id="5" name="フッター プレースホルダー 4">
            <a:extLst>
              <a:ext uri="{FF2B5EF4-FFF2-40B4-BE49-F238E27FC236}">
                <a16:creationId xmlns:a16="http://schemas.microsoft.com/office/drawing/2014/main" id="{99CE2202-735F-B419-C39C-2208B55283A6}"/>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4C9FA225-3587-1CD4-8307-D7D88326748A}"/>
              </a:ext>
            </a:extLst>
          </p:cNvPr>
          <p:cNvSpPr>
            <a:spLocks noGrp="1"/>
          </p:cNvSpPr>
          <p:nvPr>
            <p:ph type="sldNum" sz="quarter" idx="12"/>
          </p:nvPr>
        </p:nvSpPr>
        <p:spPr/>
        <p:txBody>
          <a:bodyPr/>
          <a:lstStyle/>
          <a:p>
            <a:fld id="{D2D8002D-B5B0-4BAC-B1F6-782DDCCE6D9C}" type="slidenum">
              <a:rPr lang="ja-JP" altLang="en-US" smtClean="0"/>
              <a:pPr/>
              <a:t>28</a:t>
            </a:fld>
            <a:endParaRPr lang="ja-JP" altLang="en-US" sz="1800"/>
          </a:p>
        </p:txBody>
      </p:sp>
      <p:sp>
        <p:nvSpPr>
          <p:cNvPr id="7" name="テキスト ボックス 6">
            <a:extLst>
              <a:ext uri="{FF2B5EF4-FFF2-40B4-BE49-F238E27FC236}">
                <a16:creationId xmlns:a16="http://schemas.microsoft.com/office/drawing/2014/main" id="{6A614E20-3A97-87D2-F1DC-35C609468267}"/>
              </a:ext>
            </a:extLst>
          </p:cNvPr>
          <p:cNvSpPr txBox="1"/>
          <p:nvPr/>
        </p:nvSpPr>
        <p:spPr>
          <a:xfrm>
            <a:off x="479376" y="1523352"/>
            <a:ext cx="2764539" cy="615553"/>
          </a:xfrm>
          <a:prstGeom prst="rect">
            <a:avLst/>
          </a:prstGeom>
          <a:noFill/>
        </p:spPr>
        <p:txBody>
          <a:bodyPr wrap="none" rtlCol="0">
            <a:spAutoFit/>
          </a:bodyPr>
          <a:lstStyle/>
          <a:p>
            <a:r>
              <a:rPr kumimoji="1" lang="ja-JP" altLang="en-US" sz="2000">
                <a:latin typeface="Meiryo" panose="020B0604030504040204" pitchFamily="34" charset="-128"/>
                <a:ea typeface="Meiryo" panose="020B0604030504040204" pitchFamily="34" charset="-128"/>
              </a:rPr>
              <a:t>クラス図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class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クラスの構造を表記する．</a:t>
            </a:r>
          </a:p>
        </p:txBody>
      </p:sp>
      <p:sp>
        <p:nvSpPr>
          <p:cNvPr id="8" name="テキスト ボックス 7">
            <a:extLst>
              <a:ext uri="{FF2B5EF4-FFF2-40B4-BE49-F238E27FC236}">
                <a16:creationId xmlns:a16="http://schemas.microsoft.com/office/drawing/2014/main" id="{220DAA0C-5114-0463-81FE-84A26F6EF26A}"/>
              </a:ext>
            </a:extLst>
          </p:cNvPr>
          <p:cNvSpPr txBox="1"/>
          <p:nvPr/>
        </p:nvSpPr>
        <p:spPr>
          <a:xfrm>
            <a:off x="479376" y="2280733"/>
            <a:ext cx="3652603"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オブジェクト</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object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オブジェクト</a:t>
            </a:r>
            <a:r>
              <a:rPr kumimoji="1" lang="ja-JP" altLang="en-US" sz="1400">
                <a:latin typeface="Meiryo" panose="020B0604030504040204" pitchFamily="34" charset="-128"/>
                <a:ea typeface="Meiryo" panose="020B0604030504040204" pitchFamily="34" charset="-128"/>
              </a:rPr>
              <a:t>の構造を表記する．</a:t>
            </a:r>
          </a:p>
        </p:txBody>
      </p:sp>
      <p:sp>
        <p:nvSpPr>
          <p:cNvPr id="9" name="テキスト ボックス 8">
            <a:extLst>
              <a:ext uri="{FF2B5EF4-FFF2-40B4-BE49-F238E27FC236}">
                <a16:creationId xmlns:a16="http://schemas.microsoft.com/office/drawing/2014/main" id="{9C6B62BA-0B37-A6C6-819B-00BED58967D2}"/>
              </a:ext>
            </a:extLst>
          </p:cNvPr>
          <p:cNvSpPr txBox="1"/>
          <p:nvPr/>
        </p:nvSpPr>
        <p:spPr>
          <a:xfrm>
            <a:off x="479377" y="3038114"/>
            <a:ext cx="3578865"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パッケージ</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package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関係するクラス群をグループ化する．</a:t>
            </a:r>
            <a:endParaRPr kumimoji="1" lang="ja-JP" altLang="en-US" sz="1400">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2E7DD81E-E04C-6DAD-D054-DEA237F11329}"/>
              </a:ext>
            </a:extLst>
          </p:cNvPr>
          <p:cNvSpPr txBox="1"/>
          <p:nvPr/>
        </p:nvSpPr>
        <p:spPr>
          <a:xfrm>
            <a:off x="502214" y="3795495"/>
            <a:ext cx="5369419"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コンポジット構造</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composite structure diagram</a:t>
            </a:r>
            <a:r>
              <a:rPr lang="ja-JP" altLang="en-US" sz="1400">
                <a:latin typeface="Meiryo" panose="020B0604030504040204" pitchFamily="34" charset="-128"/>
                <a:ea typeface="Meiryo" panose="020B0604030504040204" pitchFamily="34" charset="-128"/>
              </a:rPr>
              <a:t>）</a:t>
            </a:r>
          </a:p>
          <a:p>
            <a:r>
              <a:rPr kumimoji="1" lang="ja-JP" altLang="en-US" sz="1400">
                <a:latin typeface="Meiryo" panose="020B0604030504040204" pitchFamily="34" charset="-128"/>
                <a:ea typeface="Meiryo" panose="020B0604030504040204" pitchFamily="34" charset="-128"/>
              </a:rPr>
              <a:t>クラスやコンポーネントの内部構造を表記する．</a:t>
            </a:r>
          </a:p>
        </p:txBody>
      </p:sp>
      <p:sp>
        <p:nvSpPr>
          <p:cNvPr id="11" name="テキスト ボックス 10">
            <a:extLst>
              <a:ext uri="{FF2B5EF4-FFF2-40B4-BE49-F238E27FC236}">
                <a16:creationId xmlns:a16="http://schemas.microsoft.com/office/drawing/2014/main" id="{4A6ED07E-4432-B854-6590-B3F66B25B435}"/>
              </a:ext>
            </a:extLst>
          </p:cNvPr>
          <p:cNvSpPr txBox="1"/>
          <p:nvPr/>
        </p:nvSpPr>
        <p:spPr>
          <a:xfrm>
            <a:off x="479376" y="4552876"/>
            <a:ext cx="4349909"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コンポーネント</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component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コンポーネント間の関係を表記する．</a:t>
            </a:r>
          </a:p>
        </p:txBody>
      </p:sp>
      <p:sp>
        <p:nvSpPr>
          <p:cNvPr id="12" name="テキスト ボックス 11">
            <a:extLst>
              <a:ext uri="{FF2B5EF4-FFF2-40B4-BE49-F238E27FC236}">
                <a16:creationId xmlns:a16="http://schemas.microsoft.com/office/drawing/2014/main" id="{C86CAB4A-0C5C-8672-5BC3-4647A84B35E3}"/>
              </a:ext>
            </a:extLst>
          </p:cNvPr>
          <p:cNvSpPr txBox="1"/>
          <p:nvPr/>
        </p:nvSpPr>
        <p:spPr>
          <a:xfrm>
            <a:off x="502214" y="5310257"/>
            <a:ext cx="3236784"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配置</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deployment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システムの物理的な構成を表記する．</a:t>
            </a:r>
          </a:p>
        </p:txBody>
      </p:sp>
      <p:sp>
        <p:nvSpPr>
          <p:cNvPr id="26" name="角丸四角形 25">
            <a:extLst>
              <a:ext uri="{FF2B5EF4-FFF2-40B4-BE49-F238E27FC236}">
                <a16:creationId xmlns:a16="http://schemas.microsoft.com/office/drawing/2014/main" id="{479CDC4A-FCA4-25B9-A712-FE2FECC6D69C}"/>
              </a:ext>
            </a:extLst>
          </p:cNvPr>
          <p:cNvSpPr/>
          <p:nvPr/>
        </p:nvSpPr>
        <p:spPr>
          <a:xfrm>
            <a:off x="6096000" y="1470272"/>
            <a:ext cx="6096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8BBC5D45-6305-4C30-D57C-9B2C49977DA2}"/>
              </a:ext>
            </a:extLst>
          </p:cNvPr>
          <p:cNvSpPr/>
          <p:nvPr/>
        </p:nvSpPr>
        <p:spPr>
          <a:xfrm>
            <a:off x="6096000" y="2223745"/>
            <a:ext cx="6096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0147F3BF-D385-5C7D-C992-B41975AD2C0D}"/>
              </a:ext>
            </a:extLst>
          </p:cNvPr>
          <p:cNvSpPr/>
          <p:nvPr/>
        </p:nvSpPr>
        <p:spPr>
          <a:xfrm>
            <a:off x="6096000" y="2977218"/>
            <a:ext cx="6096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FB6DD67C-ABE5-E69D-A302-BBC47B993C4C}"/>
              </a:ext>
            </a:extLst>
          </p:cNvPr>
          <p:cNvSpPr/>
          <p:nvPr/>
        </p:nvSpPr>
        <p:spPr>
          <a:xfrm>
            <a:off x="6096000" y="3730691"/>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a:extLst>
              <a:ext uri="{FF2B5EF4-FFF2-40B4-BE49-F238E27FC236}">
                <a16:creationId xmlns:a16="http://schemas.microsoft.com/office/drawing/2014/main" id="{5B7FBC01-E9DD-4B2D-28F0-E145D8764194}"/>
              </a:ext>
            </a:extLst>
          </p:cNvPr>
          <p:cNvSpPr/>
          <p:nvPr/>
        </p:nvSpPr>
        <p:spPr>
          <a:xfrm>
            <a:off x="6096000" y="4484164"/>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FBEF97C4-82B0-E10A-74F0-0AC773FFB635}"/>
              </a:ext>
            </a:extLst>
          </p:cNvPr>
          <p:cNvSpPr/>
          <p:nvPr/>
        </p:nvSpPr>
        <p:spPr>
          <a:xfrm>
            <a:off x="6096000" y="5237637"/>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ED5CDE3D-DDDA-0B6C-48AA-5CFFAC106D7B}"/>
              </a:ext>
            </a:extLst>
          </p:cNvPr>
          <p:cNvSpPr/>
          <p:nvPr/>
        </p:nvSpPr>
        <p:spPr>
          <a:xfrm>
            <a:off x="6096000" y="5991112"/>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7D9CF75-D2E1-2283-286D-2676E8C1D4BD}"/>
              </a:ext>
            </a:extLst>
          </p:cNvPr>
          <p:cNvSpPr txBox="1"/>
          <p:nvPr/>
        </p:nvSpPr>
        <p:spPr>
          <a:xfrm>
            <a:off x="6196833" y="1523352"/>
            <a:ext cx="4378189" cy="615553"/>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ユースケース図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use case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利用者視点でシステムの提供機能を表記する．</a:t>
            </a:r>
          </a:p>
        </p:txBody>
      </p:sp>
      <p:sp>
        <p:nvSpPr>
          <p:cNvPr id="14" name="テキスト ボックス 13">
            <a:extLst>
              <a:ext uri="{FF2B5EF4-FFF2-40B4-BE49-F238E27FC236}">
                <a16:creationId xmlns:a16="http://schemas.microsoft.com/office/drawing/2014/main" id="{06822FC5-4B9B-A410-E0F9-264B651E3EE6}"/>
              </a:ext>
            </a:extLst>
          </p:cNvPr>
          <p:cNvSpPr txBox="1"/>
          <p:nvPr/>
        </p:nvSpPr>
        <p:spPr>
          <a:xfrm>
            <a:off x="6196833" y="2280733"/>
            <a:ext cx="4576939"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アクティビティ</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activity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業務フローやシステム内の処理手順を表記する．</a:t>
            </a:r>
          </a:p>
        </p:txBody>
      </p:sp>
      <p:sp>
        <p:nvSpPr>
          <p:cNvPr id="15" name="テキスト ボックス 14">
            <a:extLst>
              <a:ext uri="{FF2B5EF4-FFF2-40B4-BE49-F238E27FC236}">
                <a16:creationId xmlns:a16="http://schemas.microsoft.com/office/drawing/2014/main" id="{E5A60F35-9138-C41D-5DAC-0931D67C23E5}"/>
              </a:ext>
            </a:extLst>
          </p:cNvPr>
          <p:cNvSpPr txBox="1"/>
          <p:nvPr/>
        </p:nvSpPr>
        <p:spPr>
          <a:xfrm>
            <a:off x="6196833" y="3038114"/>
            <a:ext cx="5094046"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ステートマシン</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state machine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状態遷移を表記する．</a:t>
            </a:r>
          </a:p>
        </p:txBody>
      </p:sp>
      <p:sp>
        <p:nvSpPr>
          <p:cNvPr id="16" name="テキスト ボックス 15">
            <a:extLst>
              <a:ext uri="{FF2B5EF4-FFF2-40B4-BE49-F238E27FC236}">
                <a16:creationId xmlns:a16="http://schemas.microsoft.com/office/drawing/2014/main" id="{A494B5AC-5FB5-6DA3-281A-403B2C4506EC}"/>
              </a:ext>
            </a:extLst>
          </p:cNvPr>
          <p:cNvSpPr txBox="1"/>
          <p:nvPr/>
        </p:nvSpPr>
        <p:spPr>
          <a:xfrm>
            <a:off x="6196833" y="3795495"/>
            <a:ext cx="4576939"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シーケンス</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sequence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オブジェクト間の協調動作を時系列で表記する．</a:t>
            </a:r>
          </a:p>
        </p:txBody>
      </p:sp>
      <p:sp>
        <p:nvSpPr>
          <p:cNvPr id="17" name="テキスト ボックス 16">
            <a:extLst>
              <a:ext uri="{FF2B5EF4-FFF2-40B4-BE49-F238E27FC236}">
                <a16:creationId xmlns:a16="http://schemas.microsoft.com/office/drawing/2014/main" id="{5EADCEEE-13F9-ED28-90EC-66587E865DAC}"/>
              </a:ext>
            </a:extLst>
          </p:cNvPr>
          <p:cNvSpPr txBox="1"/>
          <p:nvPr/>
        </p:nvSpPr>
        <p:spPr>
          <a:xfrm>
            <a:off x="6196833" y="4552876"/>
            <a:ext cx="5663678" cy="615553"/>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コミュニケーション図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communication diagram)</a:t>
            </a:r>
          </a:p>
          <a:p>
            <a:r>
              <a:rPr kumimoji="1" lang="ja-JP" altLang="en-US" sz="1400">
                <a:latin typeface="Meiryo" panose="020B0604030504040204" pitchFamily="34" charset="-128"/>
                <a:ea typeface="Meiryo" panose="020B0604030504040204" pitchFamily="34" charset="-128"/>
              </a:rPr>
              <a:t>オブジェクト間の協調動作を構造的に表記する．</a:t>
            </a:r>
          </a:p>
        </p:txBody>
      </p:sp>
      <p:sp>
        <p:nvSpPr>
          <p:cNvPr id="18" name="テキスト ボックス 17">
            <a:extLst>
              <a:ext uri="{FF2B5EF4-FFF2-40B4-BE49-F238E27FC236}">
                <a16:creationId xmlns:a16="http://schemas.microsoft.com/office/drawing/2014/main" id="{F4327E78-2271-F2AA-AB56-7B66A22B00DD}"/>
              </a:ext>
            </a:extLst>
          </p:cNvPr>
          <p:cNvSpPr txBox="1"/>
          <p:nvPr/>
        </p:nvSpPr>
        <p:spPr>
          <a:xfrm>
            <a:off x="6196833" y="5310257"/>
            <a:ext cx="5995167"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相互作用概要</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interaction overview diagram)</a:t>
            </a:r>
          </a:p>
          <a:p>
            <a:r>
              <a:rPr lang="ja-JP" altLang="en-US" sz="1400">
                <a:latin typeface="Meiryo" panose="020B0604030504040204" pitchFamily="34" charset="-128"/>
                <a:ea typeface="Meiryo" panose="020B0604030504040204" pitchFamily="34" charset="-128"/>
              </a:rPr>
              <a:t>個々の相互作用図が全体から見てどのように連携しているかを表記する．</a:t>
            </a:r>
            <a:endParaRPr kumimoji="1" lang="ja-JP" altLang="en-US" sz="14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EF956EB-4AF4-B715-5641-50D57F0039AC}"/>
              </a:ext>
            </a:extLst>
          </p:cNvPr>
          <p:cNvSpPr txBox="1"/>
          <p:nvPr/>
        </p:nvSpPr>
        <p:spPr>
          <a:xfrm>
            <a:off x="6196833" y="6067641"/>
            <a:ext cx="5663678" cy="615553"/>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タイミング図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timing diagram)</a:t>
            </a:r>
          </a:p>
          <a:p>
            <a:r>
              <a:rPr kumimoji="1" lang="ja-JP" altLang="en-US" sz="1400">
                <a:latin typeface="Meiryo" panose="020B0604030504040204" pitchFamily="34" charset="-128"/>
                <a:ea typeface="Meiryo" panose="020B0604030504040204" pitchFamily="34" charset="-128"/>
              </a:rPr>
              <a:t>オブジェクトの状態遷移を時系列で表記する．</a:t>
            </a:r>
          </a:p>
        </p:txBody>
      </p:sp>
      <p:sp>
        <p:nvSpPr>
          <p:cNvPr id="33" name="テキスト ボックス 32">
            <a:extLst>
              <a:ext uri="{FF2B5EF4-FFF2-40B4-BE49-F238E27FC236}">
                <a16:creationId xmlns:a16="http://schemas.microsoft.com/office/drawing/2014/main" id="{C6EDD399-9A1D-FBD8-237B-4E108DF9DC17}"/>
              </a:ext>
            </a:extLst>
          </p:cNvPr>
          <p:cNvSpPr txBox="1"/>
          <p:nvPr/>
        </p:nvSpPr>
        <p:spPr>
          <a:xfrm>
            <a:off x="3900304" y="2359363"/>
            <a:ext cx="1107996" cy="461665"/>
          </a:xfrm>
          <a:prstGeom prst="rect">
            <a:avLst/>
          </a:prstGeom>
          <a:noFill/>
        </p:spPr>
        <p:txBody>
          <a:bodyPr wrap="none" rtlCol="0">
            <a:spAutoFit/>
          </a:bodyPr>
          <a:lstStyle/>
          <a:p>
            <a:r>
              <a:rPr kumimoji="1" lang="ja-JP" altLang="en-US" sz="2400">
                <a:solidFill>
                  <a:schemeClr val="accent6">
                    <a:lumMod val="75000"/>
                  </a:schemeClr>
                </a:solidFill>
                <a:latin typeface="Meiryo" panose="020B0604030504040204" pitchFamily="34" charset="-128"/>
                <a:ea typeface="Meiryo" panose="020B0604030504040204" pitchFamily="34" charset="-128"/>
              </a:rPr>
              <a:t>構造図</a:t>
            </a:r>
          </a:p>
        </p:txBody>
      </p:sp>
      <p:sp>
        <p:nvSpPr>
          <p:cNvPr id="34" name="テキスト ボックス 33">
            <a:extLst>
              <a:ext uri="{FF2B5EF4-FFF2-40B4-BE49-F238E27FC236}">
                <a16:creationId xmlns:a16="http://schemas.microsoft.com/office/drawing/2014/main" id="{D04E668A-900F-52CF-1352-338BC5C721AB}"/>
              </a:ext>
            </a:extLst>
          </p:cNvPr>
          <p:cNvSpPr txBox="1"/>
          <p:nvPr/>
        </p:nvSpPr>
        <p:spPr>
          <a:xfrm>
            <a:off x="10131583" y="2359364"/>
            <a:ext cx="1415772" cy="461665"/>
          </a:xfrm>
          <a:prstGeom prst="rect">
            <a:avLst/>
          </a:prstGeom>
          <a:noFill/>
        </p:spPr>
        <p:txBody>
          <a:bodyPr wrap="none" rtlCol="0">
            <a:spAutoFit/>
          </a:bodyPr>
          <a:lstStyle/>
          <a:p>
            <a:r>
              <a:rPr kumimoji="1" lang="ja-JP" altLang="en-US" sz="2400">
                <a:solidFill>
                  <a:schemeClr val="accent1">
                    <a:lumMod val="75000"/>
                  </a:schemeClr>
                </a:solidFill>
                <a:latin typeface="Meiryo" panose="020B0604030504040204" pitchFamily="34" charset="-128"/>
                <a:ea typeface="Meiryo" panose="020B0604030504040204" pitchFamily="34" charset="-128"/>
              </a:rPr>
              <a:t>振舞い図</a:t>
            </a:r>
          </a:p>
        </p:txBody>
      </p:sp>
      <p:sp>
        <p:nvSpPr>
          <p:cNvPr id="35" name="テキスト ボックス 34">
            <a:extLst>
              <a:ext uri="{FF2B5EF4-FFF2-40B4-BE49-F238E27FC236}">
                <a16:creationId xmlns:a16="http://schemas.microsoft.com/office/drawing/2014/main" id="{139956F6-7F1D-C54B-5FC9-17621EE8EBFB}"/>
              </a:ext>
            </a:extLst>
          </p:cNvPr>
          <p:cNvSpPr txBox="1"/>
          <p:nvPr/>
        </p:nvSpPr>
        <p:spPr>
          <a:xfrm>
            <a:off x="10445518" y="6144584"/>
            <a:ext cx="1723549" cy="461665"/>
          </a:xfrm>
          <a:prstGeom prst="rect">
            <a:avLst/>
          </a:prstGeom>
          <a:noFill/>
        </p:spPr>
        <p:txBody>
          <a:bodyPr wrap="none" rtlCol="0">
            <a:spAutoFit/>
          </a:bodyPr>
          <a:lstStyle/>
          <a:p>
            <a:r>
              <a:rPr kumimoji="1" lang="ja-JP" altLang="en-US" sz="2400">
                <a:solidFill>
                  <a:schemeClr val="accent2">
                    <a:lumMod val="75000"/>
                  </a:schemeClr>
                </a:solidFill>
                <a:latin typeface="Meiryo" panose="020B0604030504040204" pitchFamily="34" charset="-128"/>
                <a:ea typeface="Meiryo" panose="020B0604030504040204" pitchFamily="34" charset="-128"/>
              </a:rPr>
              <a:t>相互作用図</a:t>
            </a:r>
          </a:p>
        </p:txBody>
      </p:sp>
    </p:spTree>
    <p:extLst>
      <p:ext uri="{BB962C8B-B14F-4D97-AF65-F5344CB8AC3E}">
        <p14:creationId xmlns:p14="http://schemas.microsoft.com/office/powerpoint/2010/main" val="6645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ssolve">
                                      <p:cBhvr>
                                        <p:cTn id="14" dur="500"/>
                                        <p:tgtEl>
                                          <p:spTgt spid="2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par>
                          <p:cTn id="39" fill="hold">
                            <p:stCondLst>
                              <p:cond delay="2500"/>
                            </p:stCondLst>
                            <p:childTnLst>
                              <p:par>
                                <p:cTn id="40" presetID="9"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par>
                          <p:cTn id="46" fill="hold">
                            <p:stCondLst>
                              <p:cond delay="3000"/>
                            </p:stCondLst>
                            <p:childTnLst>
                              <p:par>
                                <p:cTn id="47" presetID="9"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dissolve">
                                      <p:cBhvr>
                                        <p:cTn id="61" dur="500"/>
                                        <p:tgtEl>
                                          <p:spTgt spid="2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dissolve">
                                      <p:cBhvr>
                                        <p:cTn id="71" dur="500"/>
                                        <p:tgtEl>
                                          <p:spTgt spid="15"/>
                                        </p:tgtEl>
                                      </p:cBhvr>
                                    </p:animEffect>
                                  </p:childTnLst>
                                </p:cTn>
                              </p:par>
                            </p:childTnLst>
                          </p:cTn>
                        </p:par>
                        <p:par>
                          <p:cTn id="72" fill="hold">
                            <p:stCondLst>
                              <p:cond delay="1500"/>
                            </p:stCondLst>
                            <p:childTnLst>
                              <p:par>
                                <p:cTn id="73" presetID="9"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dissolv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dissolve">
                                      <p:cBhvr>
                                        <p:cTn id="83" dur="500"/>
                                        <p:tgtEl>
                                          <p:spTgt spid="16"/>
                                        </p:tgtEl>
                                      </p:cBhvr>
                                    </p:animEffect>
                                  </p:childTnLst>
                                </p:cTn>
                              </p:par>
                            </p:childTnLst>
                          </p:cTn>
                        </p:par>
                        <p:par>
                          <p:cTn id="84" fill="hold">
                            <p:stCondLst>
                              <p:cond delay="500"/>
                            </p:stCondLst>
                            <p:childTnLst>
                              <p:par>
                                <p:cTn id="85" presetID="9"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dissolve">
                                      <p:cBhvr>
                                        <p:cTn id="90" dur="500"/>
                                        <p:tgtEl>
                                          <p:spTgt spid="17"/>
                                        </p:tgtEl>
                                      </p:cBhvr>
                                    </p:animEffect>
                                  </p:childTnLst>
                                </p:cTn>
                              </p:par>
                            </p:childTnLst>
                          </p:cTn>
                        </p:par>
                        <p:par>
                          <p:cTn id="91" fill="hold">
                            <p:stCondLst>
                              <p:cond delay="1000"/>
                            </p:stCondLst>
                            <p:childTnLst>
                              <p:par>
                                <p:cTn id="92" presetID="9" presetClass="entr" presetSubtype="0" fill="hold" grpId="0" nodeType="after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dissolve">
                                      <p:cBhvr>
                                        <p:cTn id="94" dur="500"/>
                                        <p:tgtEl>
                                          <p:spTgt spid="3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dissolve">
                                      <p:cBhvr>
                                        <p:cTn id="97" dur="500"/>
                                        <p:tgtEl>
                                          <p:spTgt spid="18"/>
                                        </p:tgtEl>
                                      </p:cBhvr>
                                    </p:animEffect>
                                  </p:childTnLst>
                                </p:cTn>
                              </p:par>
                            </p:childTnLst>
                          </p:cTn>
                        </p:par>
                        <p:par>
                          <p:cTn id="98" fill="hold">
                            <p:stCondLst>
                              <p:cond delay="1500"/>
                            </p:stCondLst>
                            <p:childTnLst>
                              <p:par>
                                <p:cTn id="99" presetID="9"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dissolve">
                                      <p:cBhvr>
                                        <p:cTn id="101" dur="500"/>
                                        <p:tgtEl>
                                          <p:spTgt spid="32"/>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dissolve">
                                      <p:cBhvr>
                                        <p:cTn id="104" dur="500"/>
                                        <p:tgtEl>
                                          <p:spTgt spid="19"/>
                                        </p:tgtEl>
                                      </p:cBhvr>
                                    </p:animEffect>
                                  </p:childTnLst>
                                </p:cTn>
                              </p:par>
                            </p:childTnLst>
                          </p:cTn>
                        </p:par>
                        <p:par>
                          <p:cTn id="105" fill="hold">
                            <p:stCondLst>
                              <p:cond delay="2000"/>
                            </p:stCondLst>
                            <p:childTnLst>
                              <p:par>
                                <p:cTn id="106" presetID="9" presetClass="entr" presetSubtype="0"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dissolv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7" grpId="0"/>
      <p:bldP spid="8" grpId="0"/>
      <p:bldP spid="9" grpId="0"/>
      <p:bldP spid="10" grpId="0"/>
      <p:bldP spid="11" grpId="0"/>
      <p:bldP spid="12" grpId="0"/>
      <p:bldP spid="26" grpId="0" animBg="1"/>
      <p:bldP spid="27" grpId="0" animBg="1"/>
      <p:bldP spid="28" grpId="0" animBg="1"/>
      <p:bldP spid="29" grpId="0" animBg="1"/>
      <p:bldP spid="30" grpId="0" animBg="1"/>
      <p:bldP spid="31" grpId="0" animBg="1"/>
      <p:bldP spid="32" grpId="0" animBg="1"/>
      <p:bldP spid="13" grpId="0"/>
      <p:bldP spid="14" grpId="0"/>
      <p:bldP spid="15" grpId="0"/>
      <p:bldP spid="16" grpId="0"/>
      <p:bldP spid="17" grpId="0"/>
      <p:bldP spid="18" grpId="0"/>
      <p:bldP spid="19" grpId="0"/>
      <p:bldP spid="33" grpId="0"/>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kumimoji="1" lang="en-US" altLang="ja-JP" dirty="0"/>
              <a:t>UML</a:t>
            </a:r>
            <a:r>
              <a:rPr kumimoji="1" lang="ja-JP" altLang="en-US" dirty="0"/>
              <a:t>の</a:t>
            </a:r>
            <a:r>
              <a:rPr kumimoji="1" lang="ja-JP" altLang="en-US"/>
              <a:t>各図と</a:t>
            </a:r>
            <a:br>
              <a:rPr kumimoji="1" lang="en-US" altLang="ja-JP" dirty="0"/>
            </a:br>
            <a:r>
              <a:rPr kumimoji="1" lang="ja-JP" altLang="en-US"/>
              <a:t>典型的</a:t>
            </a:r>
            <a:r>
              <a:rPr kumimoji="1" lang="ja-JP" altLang="en-US" dirty="0"/>
              <a:t>な利用目的</a:t>
            </a:r>
          </a:p>
        </p:txBody>
      </p:sp>
      <p:sp>
        <p:nvSpPr>
          <p:cNvPr id="24" name="コンテンツ プレースホルダー 23"/>
          <p:cNvSpPr>
            <a:spLocks noGrp="1"/>
          </p:cNvSpPr>
          <p:nvPr>
            <p:ph idx="1"/>
          </p:nvPr>
        </p:nvSpPr>
        <p:spPr/>
        <p:txBody>
          <a:bodyPr>
            <a:normAutofit/>
          </a:bodyPr>
          <a:lstStyle/>
          <a:p>
            <a:r>
              <a:rPr kumimoji="1" lang="ja-JP" altLang="en-US" dirty="0"/>
              <a:t>典型的に使われる</a:t>
            </a:r>
            <a:r>
              <a:rPr kumimoji="1" lang="en-US" altLang="ja-JP" dirty="0"/>
              <a:t>UML</a:t>
            </a:r>
            <a:r>
              <a:rPr kumimoji="1" lang="ja-JP" altLang="en-US" dirty="0"/>
              <a:t>の図．</a:t>
            </a:r>
            <a:endParaRPr kumimoji="1" lang="en-US" altLang="ja-JP" dirty="0"/>
          </a:p>
          <a:p>
            <a:pPr lvl="1"/>
            <a:r>
              <a:rPr lang="ja-JP" altLang="en-US" dirty="0"/>
              <a:t>この例に当てはまらない場合も多々ある．</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29</a:t>
            </a:fld>
            <a:endParaRPr lang="en-US" dirty="0"/>
          </a:p>
        </p:txBody>
      </p:sp>
      <p:grpSp>
        <p:nvGrpSpPr>
          <p:cNvPr id="25" name="図形グループ 24"/>
          <p:cNvGrpSpPr/>
          <p:nvPr/>
        </p:nvGrpSpPr>
        <p:grpSpPr>
          <a:xfrm>
            <a:off x="1956399" y="3433259"/>
            <a:ext cx="8326300" cy="2833398"/>
            <a:chOff x="432399" y="1830164"/>
            <a:chExt cx="8326300" cy="2536249"/>
          </a:xfrm>
        </p:grpSpPr>
        <p:sp>
          <p:nvSpPr>
            <p:cNvPr id="8" name="正方形/長方形 7"/>
            <p:cNvSpPr/>
            <p:nvPr/>
          </p:nvSpPr>
          <p:spPr>
            <a:xfrm>
              <a:off x="3250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要求分析</a:t>
              </a:r>
            </a:p>
          </p:txBody>
        </p:sp>
        <p:sp>
          <p:nvSpPr>
            <p:cNvPr id="10" name="正方形/長方形 9"/>
            <p:cNvSpPr/>
            <p:nvPr/>
          </p:nvSpPr>
          <p:spPr>
            <a:xfrm>
              <a:off x="1864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要求獲得</a:t>
              </a:r>
            </a:p>
          </p:txBody>
        </p:sp>
        <p:sp>
          <p:nvSpPr>
            <p:cNvPr id="11" name="正方形/長方形 10"/>
            <p:cNvSpPr/>
            <p:nvPr/>
          </p:nvSpPr>
          <p:spPr>
            <a:xfrm>
              <a:off x="4636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概要設計</a:t>
              </a:r>
            </a:p>
          </p:txBody>
        </p:sp>
        <p:sp>
          <p:nvSpPr>
            <p:cNvPr id="12" name="正方形/長方形 11"/>
            <p:cNvSpPr/>
            <p:nvPr/>
          </p:nvSpPr>
          <p:spPr>
            <a:xfrm>
              <a:off x="6022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詳細設計</a:t>
              </a:r>
            </a:p>
          </p:txBody>
        </p:sp>
        <p:sp>
          <p:nvSpPr>
            <p:cNvPr id="13" name="正方形/長方形 12"/>
            <p:cNvSpPr/>
            <p:nvPr/>
          </p:nvSpPr>
          <p:spPr>
            <a:xfrm>
              <a:off x="7408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実装</a:t>
              </a:r>
            </a:p>
          </p:txBody>
        </p:sp>
        <p:sp>
          <p:nvSpPr>
            <p:cNvPr id="14" name="正方形/長方形 13"/>
            <p:cNvSpPr/>
            <p:nvPr/>
          </p:nvSpPr>
          <p:spPr>
            <a:xfrm>
              <a:off x="1861099" y="2864288"/>
              <a:ext cx="13536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ユース</a:t>
              </a:r>
              <a:br>
                <a:rPr lang="en-US" altLang="ja-JP" sz="1600" dirty="0">
                  <a:solidFill>
                    <a:schemeClr val="tx1"/>
                  </a:solidFill>
                </a:rPr>
              </a:br>
              <a:r>
                <a:rPr lang="ja-JP" altLang="en-US" sz="1600">
                  <a:solidFill>
                    <a:schemeClr val="tx1"/>
                  </a:solidFill>
                </a:rPr>
                <a:t>ケース図</a:t>
              </a:r>
              <a:endParaRPr lang="ja-JP" altLang="en-US" sz="1600" dirty="0">
                <a:solidFill>
                  <a:schemeClr val="tx1"/>
                </a:solidFill>
              </a:endParaRPr>
            </a:p>
          </p:txBody>
        </p:sp>
        <p:sp>
          <p:nvSpPr>
            <p:cNvPr id="15" name="正方形/長方形 14"/>
            <p:cNvSpPr/>
            <p:nvPr/>
          </p:nvSpPr>
          <p:spPr>
            <a:xfrm>
              <a:off x="1861099" y="2347226"/>
              <a:ext cx="68976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クラス図，オブジェクト図</a:t>
              </a:r>
            </a:p>
          </p:txBody>
        </p:sp>
        <p:sp>
          <p:nvSpPr>
            <p:cNvPr id="16" name="正方形/長方形 15"/>
            <p:cNvSpPr/>
            <p:nvPr/>
          </p:nvSpPr>
          <p:spPr>
            <a:xfrm>
              <a:off x="1861099" y="3381350"/>
              <a:ext cx="13536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アクティビティ図</a:t>
              </a:r>
            </a:p>
          </p:txBody>
        </p:sp>
        <p:sp>
          <p:nvSpPr>
            <p:cNvPr id="17" name="正方形/長方形 16"/>
            <p:cNvSpPr/>
            <p:nvPr/>
          </p:nvSpPr>
          <p:spPr>
            <a:xfrm>
              <a:off x="4625899" y="3898413"/>
              <a:ext cx="41328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コンポーネント図，配置図</a:t>
              </a:r>
            </a:p>
          </p:txBody>
        </p:sp>
        <p:sp>
          <p:nvSpPr>
            <p:cNvPr id="18" name="正方形/長方形 17"/>
            <p:cNvSpPr/>
            <p:nvPr/>
          </p:nvSpPr>
          <p:spPr>
            <a:xfrm>
              <a:off x="3250699" y="2864288"/>
              <a:ext cx="55080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シーケンス図，コラボレーション図</a:t>
              </a:r>
            </a:p>
          </p:txBody>
        </p:sp>
        <p:sp>
          <p:nvSpPr>
            <p:cNvPr id="19" name="正方形/長方形 18"/>
            <p:cNvSpPr/>
            <p:nvPr/>
          </p:nvSpPr>
          <p:spPr>
            <a:xfrm>
              <a:off x="3250699" y="3381350"/>
              <a:ext cx="55080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ステートチャート図（アクティビティ図）</a:t>
              </a:r>
            </a:p>
          </p:txBody>
        </p:sp>
        <p:sp>
          <p:nvSpPr>
            <p:cNvPr id="20" name="正方形/長方形 19"/>
            <p:cNvSpPr/>
            <p:nvPr/>
          </p:nvSpPr>
          <p:spPr>
            <a:xfrm>
              <a:off x="432399" y="2347226"/>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構造</a:t>
              </a:r>
            </a:p>
          </p:txBody>
        </p:sp>
        <p:sp>
          <p:nvSpPr>
            <p:cNvPr id="21" name="正方形/長方形 20"/>
            <p:cNvSpPr/>
            <p:nvPr/>
          </p:nvSpPr>
          <p:spPr>
            <a:xfrm>
              <a:off x="432399" y="2864288"/>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機能・</a:t>
              </a:r>
              <a:endParaRPr lang="en-US" altLang="ja-JP" sz="1600" dirty="0">
                <a:solidFill>
                  <a:srgbClr val="FFFFFF"/>
                </a:solidFill>
              </a:endParaRPr>
            </a:p>
            <a:p>
              <a:pPr algn="ctr"/>
              <a:r>
                <a:rPr lang="ja-JP" altLang="en-US" sz="1600" dirty="0">
                  <a:solidFill>
                    <a:srgbClr val="FFFFFF"/>
                  </a:solidFill>
                </a:rPr>
                <a:t>振る舞い</a:t>
              </a:r>
            </a:p>
          </p:txBody>
        </p:sp>
        <p:sp>
          <p:nvSpPr>
            <p:cNvPr id="22" name="正方形/長方形 21"/>
            <p:cNvSpPr/>
            <p:nvPr/>
          </p:nvSpPr>
          <p:spPr>
            <a:xfrm>
              <a:off x="432399" y="3381350"/>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状態</a:t>
              </a:r>
            </a:p>
          </p:txBody>
        </p:sp>
        <p:sp>
          <p:nvSpPr>
            <p:cNvPr id="23" name="正方形/長方形 22"/>
            <p:cNvSpPr/>
            <p:nvPr/>
          </p:nvSpPr>
          <p:spPr>
            <a:xfrm>
              <a:off x="432399" y="3898413"/>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物理構成</a:t>
              </a:r>
            </a:p>
          </p:txBody>
        </p:sp>
      </p:grpSp>
      <p:cxnSp>
        <p:nvCxnSpPr>
          <p:cNvPr id="27" name="直線矢印コネクタ 26"/>
          <p:cNvCxnSpPr/>
          <p:nvPr/>
        </p:nvCxnSpPr>
        <p:spPr>
          <a:xfrm>
            <a:off x="1674607" y="3377901"/>
            <a:ext cx="8640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1868245" y="3162748"/>
            <a:ext cx="0" cy="2944384"/>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841279" y="3061802"/>
            <a:ext cx="1620957" cy="338554"/>
          </a:xfrm>
          <a:prstGeom prst="rect">
            <a:avLst/>
          </a:prstGeom>
          <a:noFill/>
        </p:spPr>
        <p:txBody>
          <a:bodyPr wrap="none" rtlCol="0">
            <a:spAutoFit/>
          </a:bodyPr>
          <a:lstStyle/>
          <a:p>
            <a:r>
              <a:rPr lang="ja-JP" altLang="en-US" sz="1600"/>
              <a:t>プロセスの進行</a:t>
            </a:r>
          </a:p>
        </p:txBody>
      </p:sp>
      <p:sp>
        <p:nvSpPr>
          <p:cNvPr id="32" name="テキスト ボックス 31"/>
          <p:cNvSpPr txBox="1"/>
          <p:nvPr/>
        </p:nvSpPr>
        <p:spPr>
          <a:xfrm rot="16200000">
            <a:off x="801287" y="5052168"/>
            <a:ext cx="1826141" cy="338554"/>
          </a:xfrm>
          <a:prstGeom prst="rect">
            <a:avLst/>
          </a:prstGeom>
          <a:noFill/>
        </p:spPr>
        <p:txBody>
          <a:bodyPr wrap="none" rtlCol="0">
            <a:spAutoFit/>
          </a:bodyPr>
          <a:lstStyle/>
          <a:p>
            <a:r>
              <a:rPr lang="ja-JP" altLang="en-US" sz="1600"/>
              <a:t>具体化したい内容</a:t>
            </a:r>
            <a:endParaRPr lang="ja-JP" altLang="en-US" sz="1600" dirty="0"/>
          </a:p>
        </p:txBody>
      </p:sp>
      <p:pic>
        <p:nvPicPr>
          <p:cNvPr id="3" name="Picture 2" descr="UML logo">
            <a:extLst>
              <a:ext uri="{FF2B5EF4-FFF2-40B4-BE49-F238E27FC236}">
                <a16:creationId xmlns:a16="http://schemas.microsoft.com/office/drawing/2014/main" id="{28B97DD5-E473-C0EC-3D3D-AECC13941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1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E9B489BC-C079-F148-9D4D-8A2CE87BC937}"/>
              </a:ext>
            </a:extLst>
          </p:cNvPr>
          <p:cNvSpPr/>
          <p:nvPr/>
        </p:nvSpPr>
        <p:spPr>
          <a:xfrm>
            <a:off x="4367639" y="3183441"/>
            <a:ext cx="1692000" cy="396000"/>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AF1E4DF-780E-5943-B605-4C1741CF364D}"/>
              </a:ext>
            </a:extLst>
          </p:cNvPr>
          <p:cNvSpPr>
            <a:spLocks noGrp="1"/>
          </p:cNvSpPr>
          <p:nvPr>
            <p:ph type="title"/>
          </p:nvPr>
        </p:nvSpPr>
        <p:spPr>
          <a:xfrm>
            <a:off x="838200" y="365125"/>
            <a:ext cx="10515600" cy="1325563"/>
          </a:xfrm>
        </p:spPr>
        <p:txBody>
          <a:bodyPr/>
          <a:lstStyle/>
          <a:p>
            <a:r>
              <a:rPr kumimoji="1" lang="ja-JP" altLang="en-US"/>
              <a:t>玉田の担当回</a:t>
            </a:r>
          </a:p>
        </p:txBody>
      </p:sp>
      <p:sp>
        <p:nvSpPr>
          <p:cNvPr id="6" name="フッター プレースホルダー 5">
            <a:extLst>
              <a:ext uri="{FF2B5EF4-FFF2-40B4-BE49-F238E27FC236}">
                <a16:creationId xmlns:a16="http://schemas.microsoft.com/office/drawing/2014/main" id="{CD2BFB8C-4E4B-8E4B-8A64-D5BB4BD71AEF}"/>
              </a:ext>
            </a:extLst>
          </p:cNvPr>
          <p:cNvSpPr>
            <a:spLocks noGrp="1"/>
          </p:cNvSpPr>
          <p:nvPr>
            <p:ph type="ftr" sz="quarter" idx="11"/>
          </p:nvPr>
        </p:nvSpPr>
        <p:spPr/>
        <p:txBody>
          <a:bodyPr/>
          <a:lstStyle/>
          <a:p>
            <a:r>
              <a:rPr kumimoji="1" lang="ja-JP" altLang="en-US"/>
              <a:t>ソフトウェア設計</a:t>
            </a:r>
          </a:p>
        </p:txBody>
      </p:sp>
      <p:sp>
        <p:nvSpPr>
          <p:cNvPr id="7" name="スライド番号プレースホルダー 6">
            <a:extLst>
              <a:ext uri="{FF2B5EF4-FFF2-40B4-BE49-F238E27FC236}">
                <a16:creationId xmlns:a16="http://schemas.microsoft.com/office/drawing/2014/main" id="{82BC172F-5B09-8C41-9DC2-891513C7434A}"/>
              </a:ext>
            </a:extLst>
          </p:cNvPr>
          <p:cNvSpPr>
            <a:spLocks noGrp="1"/>
          </p:cNvSpPr>
          <p:nvPr>
            <p:ph type="sldNum" sz="quarter" idx="12"/>
          </p:nvPr>
        </p:nvSpPr>
        <p:spPr/>
        <p:txBody>
          <a:bodyPr/>
          <a:lstStyle/>
          <a:p>
            <a:fld id="{24785B65-FD71-8B41-B484-67B8C90169D7}" type="slidenum">
              <a:rPr kumimoji="1" lang="ja-JP" altLang="en-US" smtClean="0"/>
              <a:t>3</a:t>
            </a:fld>
            <a:endParaRPr kumimoji="1" lang="ja-JP" altLang="en-US"/>
          </a:p>
        </p:txBody>
      </p:sp>
      <p:sp>
        <p:nvSpPr>
          <p:cNvPr id="26" name="正方形/長方形 25">
            <a:extLst>
              <a:ext uri="{FF2B5EF4-FFF2-40B4-BE49-F238E27FC236}">
                <a16:creationId xmlns:a16="http://schemas.microsoft.com/office/drawing/2014/main" id="{857FBE1D-4135-DB4C-8184-92E5F9AF2254}"/>
              </a:ext>
            </a:extLst>
          </p:cNvPr>
          <p:cNvSpPr/>
          <p:nvPr/>
        </p:nvSpPr>
        <p:spPr>
          <a:xfrm>
            <a:off x="7897080" y="2284720"/>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2B7710C-BDFC-A647-990D-EBB82B330EC6}"/>
              </a:ext>
            </a:extLst>
          </p:cNvPr>
          <p:cNvSpPr/>
          <p:nvPr/>
        </p:nvSpPr>
        <p:spPr>
          <a:xfrm>
            <a:off x="83819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22" name="正方形/長方形 21">
            <a:extLst>
              <a:ext uri="{FF2B5EF4-FFF2-40B4-BE49-F238E27FC236}">
                <a16:creationId xmlns:a16="http://schemas.microsoft.com/office/drawing/2014/main" id="{5A136761-82EA-094D-A695-CC4C9A444F22}"/>
              </a:ext>
            </a:extLst>
          </p:cNvPr>
          <p:cNvSpPr/>
          <p:nvPr/>
        </p:nvSpPr>
        <p:spPr>
          <a:xfrm>
            <a:off x="260291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4C429A2-4BE5-9B45-9993-73217453550D}"/>
              </a:ext>
            </a:extLst>
          </p:cNvPr>
          <p:cNvSpPr/>
          <p:nvPr/>
        </p:nvSpPr>
        <p:spPr>
          <a:xfrm>
            <a:off x="4367639" y="2277829"/>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8116D710-51D5-D34E-A183-0C44B9702B90}"/>
              </a:ext>
            </a:extLst>
          </p:cNvPr>
          <p:cNvSpPr/>
          <p:nvPr/>
        </p:nvSpPr>
        <p:spPr>
          <a:xfrm>
            <a:off x="613235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4E863657-36B9-444D-B10D-589FF9955808}"/>
              </a:ext>
            </a:extLst>
          </p:cNvPr>
          <p:cNvSpPr/>
          <p:nvPr/>
        </p:nvSpPr>
        <p:spPr>
          <a:xfrm>
            <a:off x="9661800"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EEFE816-CB54-BC49-B1C4-97389C2759D6}"/>
              </a:ext>
            </a:extLst>
          </p:cNvPr>
          <p:cNvSpPr/>
          <p:nvPr/>
        </p:nvSpPr>
        <p:spPr>
          <a:xfrm>
            <a:off x="7897080"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18DB0C15-65F2-4646-A149-F232CD39CBED}"/>
              </a:ext>
            </a:extLst>
          </p:cNvPr>
          <p:cNvSpPr/>
          <p:nvPr/>
        </p:nvSpPr>
        <p:spPr>
          <a:xfrm>
            <a:off x="6132359"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FF91A8C-274C-564A-80D5-5098E1C1EF48}"/>
              </a:ext>
            </a:extLst>
          </p:cNvPr>
          <p:cNvSpPr/>
          <p:nvPr/>
        </p:nvSpPr>
        <p:spPr>
          <a:xfrm>
            <a:off x="838199" y="3183441"/>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AC42131B-975B-CF42-8A68-AB410053DA0A}"/>
              </a:ext>
            </a:extLst>
          </p:cNvPr>
          <p:cNvSpPr/>
          <p:nvPr/>
        </p:nvSpPr>
        <p:spPr>
          <a:xfrm>
            <a:off x="2602919" y="3183441"/>
            <a:ext cx="1692000" cy="396000"/>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ADDFE34F-4F98-0B4B-BCF2-282A2DF57C20}"/>
              </a:ext>
            </a:extLst>
          </p:cNvPr>
          <p:cNvSpPr txBox="1"/>
          <p:nvPr/>
        </p:nvSpPr>
        <p:spPr>
          <a:xfrm>
            <a:off x="838199" y="3196775"/>
            <a:ext cx="418704" cy="369332"/>
          </a:xfrm>
          <a:prstGeom prst="rect">
            <a:avLst/>
          </a:prstGeom>
          <a:noFill/>
        </p:spPr>
        <p:txBody>
          <a:bodyPr wrap="none" rtlCol="0">
            <a:spAutoFit/>
          </a:bodyPr>
          <a:lstStyle/>
          <a:p>
            <a:r>
              <a:rPr kumimoji="1" lang="en-US" altLang="ja-JP" dirty="0">
                <a:solidFill>
                  <a:srgbClr val="FFFFFF"/>
                </a:solidFill>
              </a:rPr>
              <a:t>21</a:t>
            </a:r>
            <a:endParaRPr kumimoji="1" lang="ja-JP" altLang="en-US">
              <a:solidFill>
                <a:srgbClr val="FFFFFF"/>
              </a:solidFill>
            </a:endParaRPr>
          </a:p>
        </p:txBody>
      </p:sp>
      <p:sp>
        <p:nvSpPr>
          <p:cNvPr id="105" name="テキスト ボックス 104">
            <a:extLst>
              <a:ext uri="{FF2B5EF4-FFF2-40B4-BE49-F238E27FC236}">
                <a16:creationId xmlns:a16="http://schemas.microsoft.com/office/drawing/2014/main" id="{FB9A722C-CF41-2248-A565-8E9F26B807AB}"/>
              </a:ext>
            </a:extLst>
          </p:cNvPr>
          <p:cNvSpPr txBox="1"/>
          <p:nvPr/>
        </p:nvSpPr>
        <p:spPr>
          <a:xfrm>
            <a:off x="1472458" y="3227552"/>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39" name="正方形/長方形 38">
            <a:extLst>
              <a:ext uri="{FF2B5EF4-FFF2-40B4-BE49-F238E27FC236}">
                <a16:creationId xmlns:a16="http://schemas.microsoft.com/office/drawing/2014/main" id="{F775536A-03CC-D545-B040-D7E4F4DAC91B}"/>
              </a:ext>
            </a:extLst>
          </p:cNvPr>
          <p:cNvSpPr/>
          <p:nvPr/>
        </p:nvSpPr>
        <p:spPr>
          <a:xfrm>
            <a:off x="9661800"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FB3F810-8681-9642-84CF-25D38B78D9B4}"/>
              </a:ext>
            </a:extLst>
          </p:cNvPr>
          <p:cNvSpPr/>
          <p:nvPr/>
        </p:nvSpPr>
        <p:spPr>
          <a:xfrm>
            <a:off x="2602919" y="363624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B3BFD1D-594C-1B42-830F-0F39387098C7}"/>
              </a:ext>
            </a:extLst>
          </p:cNvPr>
          <p:cNvSpPr/>
          <p:nvPr/>
        </p:nvSpPr>
        <p:spPr>
          <a:xfrm>
            <a:off x="7897080"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31CE676-3DD5-3948-97FB-09F01AF3293B}"/>
              </a:ext>
            </a:extLst>
          </p:cNvPr>
          <p:cNvSpPr/>
          <p:nvPr/>
        </p:nvSpPr>
        <p:spPr>
          <a:xfrm>
            <a:off x="83819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9AC188B-639F-7449-AC97-A2B961A628D5}"/>
              </a:ext>
            </a:extLst>
          </p:cNvPr>
          <p:cNvSpPr/>
          <p:nvPr/>
        </p:nvSpPr>
        <p:spPr>
          <a:xfrm>
            <a:off x="260291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AA9DBE19-C9C1-F148-9549-BE332047CF78}"/>
              </a:ext>
            </a:extLst>
          </p:cNvPr>
          <p:cNvSpPr txBox="1"/>
          <p:nvPr/>
        </p:nvSpPr>
        <p:spPr>
          <a:xfrm>
            <a:off x="187777" y="1841812"/>
            <a:ext cx="649537" cy="369332"/>
          </a:xfrm>
          <a:prstGeom prst="rect">
            <a:avLst/>
          </a:prstGeom>
          <a:noFill/>
        </p:spPr>
        <p:txBody>
          <a:bodyPr wrap="none" rtlCol="0">
            <a:spAutoFit/>
          </a:bodyPr>
          <a:lstStyle/>
          <a:p>
            <a:r>
              <a:rPr kumimoji="1" lang="en-US" altLang="ja-JP" dirty="0"/>
              <a:t>10</a:t>
            </a:r>
            <a:r>
              <a:rPr kumimoji="1" lang="ja-JP" altLang="en-US"/>
              <a:t>月</a:t>
            </a:r>
          </a:p>
        </p:txBody>
      </p:sp>
      <p:sp>
        <p:nvSpPr>
          <p:cNvPr id="15" name="正方形/長方形 14">
            <a:extLst>
              <a:ext uri="{FF2B5EF4-FFF2-40B4-BE49-F238E27FC236}">
                <a16:creationId xmlns:a16="http://schemas.microsoft.com/office/drawing/2014/main" id="{CDFA3920-C01B-544F-AC5D-222AD0480EFF}"/>
              </a:ext>
            </a:extLst>
          </p:cNvPr>
          <p:cNvSpPr/>
          <p:nvPr/>
        </p:nvSpPr>
        <p:spPr>
          <a:xfrm>
            <a:off x="4367639" y="1828478"/>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A083089-BFA6-0449-B578-D051F117892E}"/>
              </a:ext>
            </a:extLst>
          </p:cNvPr>
          <p:cNvSpPr/>
          <p:nvPr/>
        </p:nvSpPr>
        <p:spPr>
          <a:xfrm>
            <a:off x="613235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13B7CAD-7DE6-4142-8B95-6FDD5AC71ABF}"/>
              </a:ext>
            </a:extLst>
          </p:cNvPr>
          <p:cNvSpPr/>
          <p:nvPr/>
        </p:nvSpPr>
        <p:spPr>
          <a:xfrm>
            <a:off x="9661800"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a:extLst>
              <a:ext uri="{FF2B5EF4-FFF2-40B4-BE49-F238E27FC236}">
                <a16:creationId xmlns:a16="http://schemas.microsoft.com/office/drawing/2014/main" id="{EE0E39C3-23E1-DC49-98AA-998196DEB12A}"/>
              </a:ext>
            </a:extLst>
          </p:cNvPr>
          <p:cNvSpPr/>
          <p:nvPr/>
        </p:nvSpPr>
        <p:spPr>
          <a:xfrm>
            <a:off x="6804418" y="375163"/>
            <a:ext cx="2160000" cy="468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FFFF"/>
                </a:solidFill>
              </a:rPr>
              <a:t>門田先生担当回</a:t>
            </a:r>
          </a:p>
        </p:txBody>
      </p:sp>
      <p:sp>
        <p:nvSpPr>
          <p:cNvPr id="160" name="角丸四角形 159">
            <a:extLst>
              <a:ext uri="{FF2B5EF4-FFF2-40B4-BE49-F238E27FC236}">
                <a16:creationId xmlns:a16="http://schemas.microsoft.com/office/drawing/2014/main" id="{6D112762-5A54-784F-9379-C303E7ED2369}"/>
              </a:ext>
            </a:extLst>
          </p:cNvPr>
          <p:cNvSpPr/>
          <p:nvPr/>
        </p:nvSpPr>
        <p:spPr>
          <a:xfrm>
            <a:off x="9193799" y="375163"/>
            <a:ext cx="2160000" cy="4680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FF"/>
                </a:solidFill>
              </a:rPr>
              <a:t>角田</a:t>
            </a:r>
            <a:r>
              <a:rPr kumimoji="1" lang="ja-JP" altLang="en-US">
                <a:solidFill>
                  <a:srgbClr val="FFFFFF"/>
                </a:solidFill>
              </a:rPr>
              <a:t>先生担当回</a:t>
            </a:r>
          </a:p>
        </p:txBody>
      </p:sp>
      <p:sp>
        <p:nvSpPr>
          <p:cNvPr id="161" name="角丸四角形 160">
            <a:extLst>
              <a:ext uri="{FF2B5EF4-FFF2-40B4-BE49-F238E27FC236}">
                <a16:creationId xmlns:a16="http://schemas.microsoft.com/office/drawing/2014/main" id="{119D83AD-B87E-3549-9357-4C232654B9A6}"/>
              </a:ext>
            </a:extLst>
          </p:cNvPr>
          <p:cNvSpPr/>
          <p:nvPr/>
        </p:nvSpPr>
        <p:spPr>
          <a:xfrm>
            <a:off x="6804418" y="909293"/>
            <a:ext cx="2160000" cy="468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FF"/>
                </a:solidFill>
              </a:rPr>
              <a:t>玉田</a:t>
            </a:r>
            <a:r>
              <a:rPr kumimoji="1" lang="ja-JP" altLang="en-US">
                <a:solidFill>
                  <a:srgbClr val="FFFFFF"/>
                </a:solidFill>
              </a:rPr>
              <a:t>担当回</a:t>
            </a:r>
          </a:p>
        </p:txBody>
      </p:sp>
      <p:grpSp>
        <p:nvGrpSpPr>
          <p:cNvPr id="62" name="グループ化 61">
            <a:extLst>
              <a:ext uri="{FF2B5EF4-FFF2-40B4-BE49-F238E27FC236}">
                <a16:creationId xmlns:a16="http://schemas.microsoft.com/office/drawing/2014/main" id="{83E4C8CB-861C-3D52-925F-85B92EE04EA0}"/>
              </a:ext>
            </a:extLst>
          </p:cNvPr>
          <p:cNvGrpSpPr/>
          <p:nvPr/>
        </p:nvGrpSpPr>
        <p:grpSpPr>
          <a:xfrm>
            <a:off x="826787" y="5450317"/>
            <a:ext cx="10538426" cy="403020"/>
            <a:chOff x="826787" y="5450317"/>
            <a:chExt cx="10538426" cy="403020"/>
          </a:xfrm>
        </p:grpSpPr>
        <p:sp>
          <p:nvSpPr>
            <p:cNvPr id="75" name="正方形/長方形 74">
              <a:extLst>
                <a:ext uri="{FF2B5EF4-FFF2-40B4-BE49-F238E27FC236}">
                  <a16:creationId xmlns:a16="http://schemas.microsoft.com/office/drawing/2014/main" id="{27E973E0-80F7-094A-B901-C086A0F254EF}"/>
                </a:ext>
              </a:extLst>
            </p:cNvPr>
            <p:cNvSpPr/>
            <p:nvPr/>
          </p:nvSpPr>
          <p:spPr>
            <a:xfrm>
              <a:off x="7897080"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84E226E5-6F57-A248-9FE6-F20616620D40}"/>
                </a:ext>
              </a:extLst>
            </p:cNvPr>
            <p:cNvSpPr/>
            <p:nvPr/>
          </p:nvSpPr>
          <p:spPr>
            <a:xfrm>
              <a:off x="613235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D062E1AD-AD52-E341-9B07-C11E06559405}"/>
                </a:ext>
              </a:extLst>
            </p:cNvPr>
            <p:cNvSpPr/>
            <p:nvPr/>
          </p:nvSpPr>
          <p:spPr>
            <a:xfrm>
              <a:off x="9661800" y="5450317"/>
              <a:ext cx="1692000" cy="396000"/>
            </a:xfrm>
            <a:prstGeom prst="rect">
              <a:avLst/>
            </a:prstGeom>
            <a:solidFill>
              <a:srgbClr val="FFCC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7577D236-CA51-7248-90A1-95B825938A51}"/>
                </a:ext>
              </a:extLst>
            </p:cNvPr>
            <p:cNvSpPr/>
            <p:nvPr/>
          </p:nvSpPr>
          <p:spPr>
            <a:xfrm>
              <a:off x="838199" y="5450317"/>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DCF9B2A0-4C03-1443-80E5-1C8457C58497}"/>
                </a:ext>
              </a:extLst>
            </p:cNvPr>
            <p:cNvSpPr/>
            <p:nvPr/>
          </p:nvSpPr>
          <p:spPr>
            <a:xfrm>
              <a:off x="260291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66EA7DFE-B1B6-6347-BDFF-B18194F4E154}"/>
                </a:ext>
              </a:extLst>
            </p:cNvPr>
            <p:cNvSpPr/>
            <p:nvPr/>
          </p:nvSpPr>
          <p:spPr>
            <a:xfrm>
              <a:off x="436763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085192C3-50B5-0C4D-AB3B-B0F3D9D52BCB}"/>
                </a:ext>
              </a:extLst>
            </p:cNvPr>
            <p:cNvSpPr txBox="1"/>
            <p:nvPr/>
          </p:nvSpPr>
          <p:spPr>
            <a:xfrm>
              <a:off x="9673213" y="5484005"/>
              <a:ext cx="418704" cy="369332"/>
            </a:xfrm>
            <a:prstGeom prst="rect">
              <a:avLst/>
            </a:prstGeom>
            <a:noFill/>
          </p:spPr>
          <p:txBody>
            <a:bodyPr wrap="none" rtlCol="0">
              <a:spAutoFit/>
            </a:bodyPr>
            <a:lstStyle/>
            <a:p>
              <a:r>
                <a:rPr lang="en-US" altLang="ja-JP" dirty="0"/>
                <a:t>23</a:t>
              </a:r>
              <a:endParaRPr kumimoji="1" lang="ja-JP" altLang="en-US"/>
            </a:p>
          </p:txBody>
        </p:sp>
        <p:sp>
          <p:nvSpPr>
            <p:cNvPr id="128" name="テキスト ボックス 127">
              <a:extLst>
                <a:ext uri="{FF2B5EF4-FFF2-40B4-BE49-F238E27FC236}">
                  <a16:creationId xmlns:a16="http://schemas.microsoft.com/office/drawing/2014/main" id="{EA8406BE-C590-CB4C-A245-D8ED2F608073}"/>
                </a:ext>
              </a:extLst>
            </p:cNvPr>
            <p:cNvSpPr txBox="1"/>
            <p:nvPr/>
          </p:nvSpPr>
          <p:spPr>
            <a:xfrm>
              <a:off x="10103329" y="5514783"/>
              <a:ext cx="1261884" cy="307777"/>
            </a:xfrm>
            <a:prstGeom prst="rect">
              <a:avLst/>
            </a:prstGeom>
            <a:noFill/>
          </p:spPr>
          <p:txBody>
            <a:bodyPr wrap="none" rtlCol="0">
              <a:spAutoFit/>
            </a:bodyPr>
            <a:lstStyle/>
            <a:p>
              <a:pPr algn="r"/>
              <a:r>
                <a:rPr lang="ja-JP" altLang="en-US" sz="1400"/>
                <a:t>勤労感謝の日</a:t>
              </a:r>
              <a:endParaRPr kumimoji="1" lang="ja-JP" altLang="en-US" sz="1400"/>
            </a:p>
          </p:txBody>
        </p:sp>
        <p:sp>
          <p:nvSpPr>
            <p:cNvPr id="116" name="テキスト ボックス 115">
              <a:extLst>
                <a:ext uri="{FF2B5EF4-FFF2-40B4-BE49-F238E27FC236}">
                  <a16:creationId xmlns:a16="http://schemas.microsoft.com/office/drawing/2014/main" id="{4D388C48-AF1D-E24B-A7F3-AFC9DA240CEE}"/>
                </a:ext>
              </a:extLst>
            </p:cNvPr>
            <p:cNvSpPr txBox="1"/>
            <p:nvPr/>
          </p:nvSpPr>
          <p:spPr>
            <a:xfrm>
              <a:off x="826787" y="5463651"/>
              <a:ext cx="418704" cy="369332"/>
            </a:xfrm>
            <a:prstGeom prst="rect">
              <a:avLst/>
            </a:prstGeom>
            <a:noFill/>
          </p:spPr>
          <p:txBody>
            <a:bodyPr wrap="none" rtlCol="0">
              <a:spAutoFit/>
            </a:bodyPr>
            <a:lstStyle/>
            <a:p>
              <a:r>
                <a:rPr lang="en-US" altLang="ja-JP" dirty="0">
                  <a:solidFill>
                    <a:schemeClr val="bg1"/>
                  </a:solidFill>
                </a:rPr>
                <a:t>18</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A769141A-A2D0-630F-33DA-86606082FDB0}"/>
              </a:ext>
            </a:extLst>
          </p:cNvPr>
          <p:cNvGrpSpPr/>
          <p:nvPr/>
        </p:nvGrpSpPr>
        <p:grpSpPr>
          <a:xfrm>
            <a:off x="838198" y="2277829"/>
            <a:ext cx="1705387" cy="396000"/>
            <a:chOff x="838198" y="1828478"/>
            <a:chExt cx="1705387" cy="396000"/>
          </a:xfrm>
        </p:grpSpPr>
        <p:sp>
          <p:nvSpPr>
            <p:cNvPr id="4" name="正方形/長方形 3">
              <a:extLst>
                <a:ext uri="{FF2B5EF4-FFF2-40B4-BE49-F238E27FC236}">
                  <a16:creationId xmlns:a16="http://schemas.microsoft.com/office/drawing/2014/main" id="{EC9970DF-37ED-FD30-3FF0-55590E8D954F}"/>
                </a:ext>
              </a:extLst>
            </p:cNvPr>
            <p:cNvSpPr/>
            <p:nvPr/>
          </p:nvSpPr>
          <p:spPr>
            <a:xfrm>
              <a:off x="838198" y="1828478"/>
              <a:ext cx="1692000" cy="396000"/>
            </a:xfrm>
            <a:prstGeom prst="rect">
              <a:avLst/>
            </a:prstGeom>
            <a:solidFill>
              <a:srgbClr val="527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B644732-D091-21A6-270C-02FE4434FF6D}"/>
                </a:ext>
              </a:extLst>
            </p:cNvPr>
            <p:cNvSpPr/>
            <p:nvPr/>
          </p:nvSpPr>
          <p:spPr>
            <a:xfrm>
              <a:off x="943805" y="1852132"/>
              <a:ext cx="301686" cy="369332"/>
            </a:xfrm>
            <a:prstGeom prst="rect">
              <a:avLst/>
            </a:prstGeom>
          </p:spPr>
          <p:txBody>
            <a:bodyPr wrap="none">
              <a:spAutoFit/>
            </a:bodyPr>
            <a:lstStyle/>
            <a:p>
              <a:r>
                <a:rPr lang="en-US" altLang="ja-JP" dirty="0">
                  <a:solidFill>
                    <a:srgbClr val="FFFFFF"/>
                  </a:solidFill>
                </a:rPr>
                <a:t>7</a:t>
              </a:r>
              <a:endParaRPr lang="ja-JP" altLang="en-US">
                <a:solidFill>
                  <a:srgbClr val="FFFFFF"/>
                </a:solidFill>
              </a:endParaRPr>
            </a:p>
          </p:txBody>
        </p:sp>
        <p:sp>
          <p:nvSpPr>
            <p:cNvPr id="27" name="テキスト ボックス 26">
              <a:extLst>
                <a:ext uri="{FF2B5EF4-FFF2-40B4-BE49-F238E27FC236}">
                  <a16:creationId xmlns:a16="http://schemas.microsoft.com/office/drawing/2014/main" id="{38A18F6F-C467-F4BC-2F60-0ABF57F452E1}"/>
                </a:ext>
              </a:extLst>
            </p:cNvPr>
            <p:cNvSpPr txBox="1"/>
            <p:nvPr/>
          </p:nvSpPr>
          <p:spPr>
            <a:xfrm>
              <a:off x="1472458" y="1872590"/>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a:t>
              </a:r>
              <a:r>
                <a:rPr kumimoji="1" lang="en-US" altLang="ja-JP" sz="1400" dirty="0">
                  <a:solidFill>
                    <a:srgbClr val="FFFFFF"/>
                  </a:solidFill>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sp>
        <p:nvSpPr>
          <p:cNvPr id="34" name="正方形/長方形 33">
            <a:extLst>
              <a:ext uri="{FF2B5EF4-FFF2-40B4-BE49-F238E27FC236}">
                <a16:creationId xmlns:a16="http://schemas.microsoft.com/office/drawing/2014/main" id="{B22750C3-A11A-D98E-D22E-C82238B3AD3F}"/>
              </a:ext>
            </a:extLst>
          </p:cNvPr>
          <p:cNvSpPr/>
          <p:nvPr/>
        </p:nvSpPr>
        <p:spPr>
          <a:xfrm>
            <a:off x="9661799" y="227894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75567AF0-C08C-4C4A-95DF-A96DCEECD203}"/>
              </a:ext>
            </a:extLst>
          </p:cNvPr>
          <p:cNvSpPr txBox="1"/>
          <p:nvPr/>
        </p:nvSpPr>
        <p:spPr>
          <a:xfrm>
            <a:off x="177250" y="4102387"/>
            <a:ext cx="649537" cy="369332"/>
          </a:xfrm>
          <a:prstGeom prst="rect">
            <a:avLst/>
          </a:prstGeom>
          <a:noFill/>
        </p:spPr>
        <p:txBody>
          <a:bodyPr wrap="none" rtlCol="0">
            <a:spAutoFit/>
          </a:bodyPr>
          <a:lstStyle/>
          <a:p>
            <a:r>
              <a:rPr kumimoji="1" lang="en-US" altLang="ja-JP" dirty="0"/>
              <a:t>11</a:t>
            </a:r>
            <a:r>
              <a:rPr kumimoji="1" lang="ja-JP" altLang="en-US"/>
              <a:t>月</a:t>
            </a:r>
          </a:p>
        </p:txBody>
      </p:sp>
      <p:sp>
        <p:nvSpPr>
          <p:cNvPr id="54" name="正方形/長方形 53">
            <a:extLst>
              <a:ext uri="{FF2B5EF4-FFF2-40B4-BE49-F238E27FC236}">
                <a16:creationId xmlns:a16="http://schemas.microsoft.com/office/drawing/2014/main" id="{0F0F4E7C-FED6-C84C-B272-1AA025BE6F30}"/>
              </a:ext>
            </a:extLst>
          </p:cNvPr>
          <p:cNvSpPr/>
          <p:nvPr/>
        </p:nvSpPr>
        <p:spPr>
          <a:xfrm>
            <a:off x="7897080" y="408905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B2CF104-E2DB-A347-9388-56119B696CE5}"/>
              </a:ext>
            </a:extLst>
          </p:cNvPr>
          <p:cNvSpPr/>
          <p:nvPr/>
        </p:nvSpPr>
        <p:spPr>
          <a:xfrm>
            <a:off x="9661800" y="408905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DDA3193F-1042-DF45-B994-622A928D46C9}"/>
              </a:ext>
            </a:extLst>
          </p:cNvPr>
          <p:cNvSpPr txBox="1"/>
          <p:nvPr/>
        </p:nvSpPr>
        <p:spPr>
          <a:xfrm>
            <a:off x="1295087" y="1377293"/>
            <a:ext cx="771365" cy="461665"/>
          </a:xfrm>
          <a:prstGeom prst="rect">
            <a:avLst/>
          </a:prstGeom>
          <a:noFill/>
        </p:spPr>
        <p:txBody>
          <a:bodyPr wrap="none" rtlCol="0">
            <a:spAutoFit/>
          </a:bodyPr>
          <a:lstStyle/>
          <a:p>
            <a:pPr algn="ctr"/>
            <a:r>
              <a:rPr kumimoji="1" lang="en-US" altLang="ja-JP" sz="2400" dirty="0"/>
              <a:t>Mon</a:t>
            </a:r>
            <a:endParaRPr kumimoji="1" lang="ja-JP" altLang="en-US" sz="2400"/>
          </a:p>
        </p:txBody>
      </p:sp>
      <p:sp>
        <p:nvSpPr>
          <p:cNvPr id="98" name="テキスト ボックス 97">
            <a:extLst>
              <a:ext uri="{FF2B5EF4-FFF2-40B4-BE49-F238E27FC236}">
                <a16:creationId xmlns:a16="http://schemas.microsoft.com/office/drawing/2014/main" id="{4A8F2F94-33FC-204C-9B49-43A20C750C2C}"/>
              </a:ext>
            </a:extLst>
          </p:cNvPr>
          <p:cNvSpPr txBox="1"/>
          <p:nvPr/>
        </p:nvSpPr>
        <p:spPr>
          <a:xfrm>
            <a:off x="3150636" y="1377293"/>
            <a:ext cx="632033" cy="461665"/>
          </a:xfrm>
          <a:prstGeom prst="rect">
            <a:avLst/>
          </a:prstGeom>
          <a:noFill/>
        </p:spPr>
        <p:txBody>
          <a:bodyPr wrap="none" rtlCol="0">
            <a:spAutoFit/>
          </a:bodyPr>
          <a:lstStyle/>
          <a:p>
            <a:pPr algn="ctr"/>
            <a:r>
              <a:rPr kumimoji="1" lang="en-US" altLang="ja-JP" sz="2400" dirty="0"/>
              <a:t>Tue</a:t>
            </a:r>
            <a:endParaRPr kumimoji="1" lang="ja-JP" altLang="en-US" sz="2400"/>
          </a:p>
        </p:txBody>
      </p:sp>
      <p:sp>
        <p:nvSpPr>
          <p:cNvPr id="99" name="テキスト ボックス 98">
            <a:extLst>
              <a:ext uri="{FF2B5EF4-FFF2-40B4-BE49-F238E27FC236}">
                <a16:creationId xmlns:a16="http://schemas.microsoft.com/office/drawing/2014/main" id="{746D5A96-67C1-4244-944B-2B8CFFF2DDCA}"/>
              </a:ext>
            </a:extLst>
          </p:cNvPr>
          <p:cNvSpPr txBox="1"/>
          <p:nvPr/>
        </p:nvSpPr>
        <p:spPr>
          <a:xfrm>
            <a:off x="4870893" y="1377293"/>
            <a:ext cx="763286" cy="461665"/>
          </a:xfrm>
          <a:prstGeom prst="rect">
            <a:avLst/>
          </a:prstGeom>
          <a:noFill/>
        </p:spPr>
        <p:txBody>
          <a:bodyPr wrap="none" rtlCol="0">
            <a:spAutoFit/>
          </a:bodyPr>
          <a:lstStyle/>
          <a:p>
            <a:pPr algn="ctr"/>
            <a:r>
              <a:rPr kumimoji="1" lang="en-US" altLang="ja-JP" sz="2400" dirty="0"/>
              <a:t>Wed</a:t>
            </a:r>
            <a:endParaRPr kumimoji="1" lang="ja-JP" altLang="en-US" sz="2400"/>
          </a:p>
        </p:txBody>
      </p:sp>
      <p:sp>
        <p:nvSpPr>
          <p:cNvPr id="100" name="テキスト ボックス 99">
            <a:extLst>
              <a:ext uri="{FF2B5EF4-FFF2-40B4-BE49-F238E27FC236}">
                <a16:creationId xmlns:a16="http://schemas.microsoft.com/office/drawing/2014/main" id="{4D9C8C95-E539-8942-9A8C-7F327B7E896E}"/>
              </a:ext>
            </a:extLst>
          </p:cNvPr>
          <p:cNvSpPr txBox="1"/>
          <p:nvPr/>
        </p:nvSpPr>
        <p:spPr>
          <a:xfrm>
            <a:off x="6708840" y="1377293"/>
            <a:ext cx="659156" cy="461665"/>
          </a:xfrm>
          <a:prstGeom prst="rect">
            <a:avLst/>
          </a:prstGeom>
          <a:noFill/>
        </p:spPr>
        <p:txBody>
          <a:bodyPr wrap="none" rtlCol="0">
            <a:spAutoFit/>
          </a:bodyPr>
          <a:lstStyle/>
          <a:p>
            <a:pPr algn="ctr"/>
            <a:r>
              <a:rPr kumimoji="1" lang="en-US" altLang="ja-JP" sz="2400" dirty="0"/>
              <a:t>Thu</a:t>
            </a:r>
            <a:endParaRPr kumimoji="1" lang="ja-JP" altLang="en-US" sz="2400"/>
          </a:p>
        </p:txBody>
      </p:sp>
      <p:sp>
        <p:nvSpPr>
          <p:cNvPr id="101" name="テキスト ボックス 100">
            <a:extLst>
              <a:ext uri="{FF2B5EF4-FFF2-40B4-BE49-F238E27FC236}">
                <a16:creationId xmlns:a16="http://schemas.microsoft.com/office/drawing/2014/main" id="{09A43B04-B215-AA4A-A9E9-3675B5FB7285}"/>
              </a:ext>
            </a:extLst>
          </p:cNvPr>
          <p:cNvSpPr txBox="1"/>
          <p:nvPr/>
        </p:nvSpPr>
        <p:spPr>
          <a:xfrm>
            <a:off x="8572469" y="1377293"/>
            <a:ext cx="503664" cy="461665"/>
          </a:xfrm>
          <a:prstGeom prst="rect">
            <a:avLst/>
          </a:prstGeom>
          <a:noFill/>
        </p:spPr>
        <p:txBody>
          <a:bodyPr wrap="none" rtlCol="0">
            <a:spAutoFit/>
          </a:bodyPr>
          <a:lstStyle/>
          <a:p>
            <a:pPr algn="ctr"/>
            <a:r>
              <a:rPr kumimoji="1" lang="en-US" altLang="ja-JP" sz="2400" dirty="0"/>
              <a:t>Fri</a:t>
            </a:r>
            <a:endParaRPr kumimoji="1" lang="ja-JP" altLang="en-US" sz="2400"/>
          </a:p>
        </p:txBody>
      </p:sp>
      <p:sp>
        <p:nvSpPr>
          <p:cNvPr id="102" name="テキスト ボックス 101">
            <a:extLst>
              <a:ext uri="{FF2B5EF4-FFF2-40B4-BE49-F238E27FC236}">
                <a16:creationId xmlns:a16="http://schemas.microsoft.com/office/drawing/2014/main" id="{41C7FBB4-00A8-B448-BBA3-C12B8EFEF3EA}"/>
              </a:ext>
            </a:extLst>
          </p:cNvPr>
          <p:cNvSpPr txBox="1"/>
          <p:nvPr/>
        </p:nvSpPr>
        <p:spPr>
          <a:xfrm>
            <a:off x="10224504" y="1377293"/>
            <a:ext cx="572914" cy="461665"/>
          </a:xfrm>
          <a:prstGeom prst="rect">
            <a:avLst/>
          </a:prstGeom>
          <a:noFill/>
        </p:spPr>
        <p:txBody>
          <a:bodyPr wrap="none" rtlCol="0">
            <a:spAutoFit/>
          </a:bodyPr>
          <a:lstStyle/>
          <a:p>
            <a:pPr algn="ctr"/>
            <a:r>
              <a:rPr kumimoji="1" lang="en-US" altLang="ja-JP" sz="2400" dirty="0"/>
              <a:t>Sat</a:t>
            </a:r>
            <a:endParaRPr kumimoji="1" lang="ja-JP" altLang="en-US" sz="2400"/>
          </a:p>
        </p:txBody>
      </p:sp>
      <p:pic>
        <p:nvPicPr>
          <p:cNvPr id="88" name="グラフィックス 87">
            <a:extLst>
              <a:ext uri="{FF2B5EF4-FFF2-40B4-BE49-F238E27FC236}">
                <a16:creationId xmlns:a16="http://schemas.microsoft.com/office/drawing/2014/main" id="{C6E1EB62-CCDC-B5B0-5EE2-18E9B4BB1A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6746" y="804990"/>
            <a:ext cx="576000" cy="576000"/>
          </a:xfrm>
          <a:prstGeom prst="rect">
            <a:avLst/>
          </a:prstGeom>
        </p:spPr>
      </p:pic>
      <p:sp>
        <p:nvSpPr>
          <p:cNvPr id="89" name="テキスト ボックス 88">
            <a:extLst>
              <a:ext uri="{FF2B5EF4-FFF2-40B4-BE49-F238E27FC236}">
                <a16:creationId xmlns:a16="http://schemas.microsoft.com/office/drawing/2014/main" id="{2EEBA873-74D6-AF0C-116C-232E8031136C}"/>
              </a:ext>
            </a:extLst>
          </p:cNvPr>
          <p:cNvSpPr txBox="1"/>
          <p:nvPr/>
        </p:nvSpPr>
        <p:spPr>
          <a:xfrm>
            <a:off x="9732681" y="958235"/>
            <a:ext cx="1107996" cy="369332"/>
          </a:xfrm>
          <a:prstGeom prst="rect">
            <a:avLst/>
          </a:prstGeom>
          <a:noFill/>
        </p:spPr>
        <p:txBody>
          <a:bodyPr wrap="none" rtlCol="0">
            <a:spAutoFit/>
          </a:bodyPr>
          <a:lstStyle/>
          <a:p>
            <a:r>
              <a:rPr kumimoji="1" lang="ja-JP" altLang="en-US"/>
              <a:t>遠隔講義</a:t>
            </a:r>
          </a:p>
        </p:txBody>
      </p:sp>
      <p:grpSp>
        <p:nvGrpSpPr>
          <p:cNvPr id="92" name="グループ化 91">
            <a:extLst>
              <a:ext uri="{FF2B5EF4-FFF2-40B4-BE49-F238E27FC236}">
                <a16:creationId xmlns:a16="http://schemas.microsoft.com/office/drawing/2014/main" id="{D3012B69-1999-D36D-B260-62F74C85DD70}"/>
              </a:ext>
            </a:extLst>
          </p:cNvPr>
          <p:cNvGrpSpPr/>
          <p:nvPr/>
        </p:nvGrpSpPr>
        <p:grpSpPr>
          <a:xfrm>
            <a:off x="838199" y="3636247"/>
            <a:ext cx="1692000" cy="396000"/>
            <a:chOff x="838199" y="3636247"/>
            <a:chExt cx="1692000" cy="396000"/>
          </a:xfrm>
        </p:grpSpPr>
        <p:sp>
          <p:nvSpPr>
            <p:cNvPr id="42" name="正方形/長方形 41">
              <a:extLst>
                <a:ext uri="{FF2B5EF4-FFF2-40B4-BE49-F238E27FC236}">
                  <a16:creationId xmlns:a16="http://schemas.microsoft.com/office/drawing/2014/main" id="{952E166B-9BF5-224C-A8ED-0F1C99898548}"/>
                </a:ext>
              </a:extLst>
            </p:cNvPr>
            <p:cNvSpPr/>
            <p:nvPr/>
          </p:nvSpPr>
          <p:spPr>
            <a:xfrm>
              <a:off x="838199" y="3636247"/>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77A79045-548F-9742-B618-281665A85009}"/>
                </a:ext>
              </a:extLst>
            </p:cNvPr>
            <p:cNvSpPr txBox="1"/>
            <p:nvPr/>
          </p:nvSpPr>
          <p:spPr>
            <a:xfrm>
              <a:off x="838199" y="3649581"/>
              <a:ext cx="418704" cy="369332"/>
            </a:xfrm>
            <a:prstGeom prst="rect">
              <a:avLst/>
            </a:prstGeom>
            <a:noFill/>
          </p:spPr>
          <p:txBody>
            <a:bodyPr wrap="none" rtlCol="0">
              <a:spAutoFit/>
            </a:bodyPr>
            <a:lstStyle/>
            <a:p>
              <a:r>
                <a:rPr lang="en-US" altLang="ja-JP" dirty="0">
                  <a:solidFill>
                    <a:srgbClr val="FFFFFF"/>
                  </a:solidFill>
                </a:rPr>
                <a:t>28</a:t>
              </a:r>
              <a:endParaRPr kumimoji="1" lang="ja-JP" altLang="en-US">
                <a:solidFill>
                  <a:srgbClr val="FFFFFF"/>
                </a:solidFill>
              </a:endParaRPr>
            </a:p>
          </p:txBody>
        </p:sp>
        <p:sp>
          <p:nvSpPr>
            <p:cNvPr id="130" name="テキスト ボックス 129">
              <a:extLst>
                <a:ext uri="{FF2B5EF4-FFF2-40B4-BE49-F238E27FC236}">
                  <a16:creationId xmlns:a16="http://schemas.microsoft.com/office/drawing/2014/main" id="{D255C23D-88E2-1D4D-8A4B-694768A1EA1D}"/>
                </a:ext>
              </a:extLst>
            </p:cNvPr>
            <p:cNvSpPr txBox="1"/>
            <p:nvPr/>
          </p:nvSpPr>
          <p:spPr>
            <a:xfrm>
              <a:off x="1447660" y="3692073"/>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5, 6</a:t>
              </a:r>
              <a:r>
                <a:rPr kumimoji="1" lang="ja-JP" altLang="en-US" sz="1400">
                  <a:solidFill>
                    <a:srgbClr val="FFFFFF"/>
                  </a:solidFill>
                  <a:latin typeface="+mj-ea"/>
                  <a:ea typeface="+mj-ea"/>
                </a:rPr>
                <a:t>時限目</a:t>
              </a:r>
            </a:p>
          </p:txBody>
        </p:sp>
      </p:grpSp>
      <p:sp>
        <p:nvSpPr>
          <p:cNvPr id="94" name="テキスト ボックス 93">
            <a:extLst>
              <a:ext uri="{FF2B5EF4-FFF2-40B4-BE49-F238E27FC236}">
                <a16:creationId xmlns:a16="http://schemas.microsoft.com/office/drawing/2014/main" id="{E86A992A-AA88-D344-936E-192D4E99FD45}"/>
              </a:ext>
            </a:extLst>
          </p:cNvPr>
          <p:cNvSpPr txBox="1"/>
          <p:nvPr/>
        </p:nvSpPr>
        <p:spPr>
          <a:xfrm>
            <a:off x="4452925" y="2298054"/>
            <a:ext cx="301685" cy="369332"/>
          </a:xfrm>
          <a:prstGeom prst="rect">
            <a:avLst/>
          </a:prstGeom>
          <a:noFill/>
        </p:spPr>
        <p:txBody>
          <a:bodyPr wrap="none" rtlCol="0">
            <a:spAutoFit/>
          </a:bodyPr>
          <a:lstStyle/>
          <a:p>
            <a:pPr algn="r"/>
            <a:r>
              <a:rPr kumimoji="1" lang="en-US" altLang="ja-JP" dirty="0">
                <a:solidFill>
                  <a:srgbClr val="FFFFFF"/>
                </a:solidFill>
              </a:rPr>
              <a:t>9</a:t>
            </a:r>
            <a:endParaRPr kumimoji="1" lang="ja-JP" altLang="en-US">
              <a:solidFill>
                <a:srgbClr val="FFFFFF"/>
              </a:solidFill>
            </a:endParaRPr>
          </a:p>
        </p:txBody>
      </p:sp>
      <p:sp>
        <p:nvSpPr>
          <p:cNvPr id="123" name="テキスト ボックス 122">
            <a:extLst>
              <a:ext uri="{FF2B5EF4-FFF2-40B4-BE49-F238E27FC236}">
                <a16:creationId xmlns:a16="http://schemas.microsoft.com/office/drawing/2014/main" id="{D47F1206-C98A-ED46-9914-DDCC03FC5461}"/>
              </a:ext>
            </a:extLst>
          </p:cNvPr>
          <p:cNvSpPr txBox="1"/>
          <p:nvPr/>
        </p:nvSpPr>
        <p:spPr>
          <a:xfrm>
            <a:off x="4956777" y="2328832"/>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lang="ja-JP" altLang="en-US" sz="1400">
                <a:solidFill>
                  <a:srgbClr val="FFFFFF"/>
                </a:solidFill>
                <a:latin typeface="+mj-ea"/>
                <a:ea typeface="+mj-ea"/>
              </a:rPr>
              <a:t>時限目</a:t>
            </a:r>
            <a:endParaRPr kumimoji="1" lang="ja-JP" altLang="en-US" sz="1400">
              <a:solidFill>
                <a:srgbClr val="FFFFFF"/>
              </a:solidFill>
              <a:latin typeface="+mj-ea"/>
              <a:ea typeface="+mj-ea"/>
            </a:endParaRPr>
          </a:p>
        </p:txBody>
      </p:sp>
      <p:sp>
        <p:nvSpPr>
          <p:cNvPr id="93" name="正方形/長方形 92">
            <a:extLst>
              <a:ext uri="{FF2B5EF4-FFF2-40B4-BE49-F238E27FC236}">
                <a16:creationId xmlns:a16="http://schemas.microsoft.com/office/drawing/2014/main" id="{C128BCB1-4BC8-E949-AFE0-19D3934BF4B6}"/>
              </a:ext>
            </a:extLst>
          </p:cNvPr>
          <p:cNvSpPr/>
          <p:nvPr/>
        </p:nvSpPr>
        <p:spPr>
          <a:xfrm>
            <a:off x="4452924" y="1841812"/>
            <a:ext cx="301686" cy="369332"/>
          </a:xfrm>
          <a:prstGeom prst="rect">
            <a:avLst/>
          </a:prstGeom>
        </p:spPr>
        <p:txBody>
          <a:bodyPr wrap="none">
            <a:spAutoFit/>
          </a:bodyPr>
          <a:lstStyle/>
          <a:p>
            <a:r>
              <a:rPr lang="en-US" altLang="ja-JP" dirty="0">
                <a:solidFill>
                  <a:srgbClr val="FFFFFF"/>
                </a:solidFill>
              </a:rPr>
              <a:t>2</a:t>
            </a:r>
            <a:endParaRPr lang="ja-JP" altLang="en-US">
              <a:solidFill>
                <a:srgbClr val="FFFFFF"/>
              </a:solidFill>
            </a:endParaRPr>
          </a:p>
        </p:txBody>
      </p:sp>
      <p:sp>
        <p:nvSpPr>
          <p:cNvPr id="121" name="テキスト ボックス 120">
            <a:extLst>
              <a:ext uri="{FF2B5EF4-FFF2-40B4-BE49-F238E27FC236}">
                <a16:creationId xmlns:a16="http://schemas.microsoft.com/office/drawing/2014/main" id="{022D33BB-301F-4642-813E-E0B364EF87F8}"/>
              </a:ext>
            </a:extLst>
          </p:cNvPr>
          <p:cNvSpPr txBox="1"/>
          <p:nvPr/>
        </p:nvSpPr>
        <p:spPr>
          <a:xfrm>
            <a:off x="4956777" y="1872590"/>
            <a:ext cx="1071127" cy="307777"/>
          </a:xfrm>
          <a:prstGeom prst="rect">
            <a:avLst/>
          </a:prstGeom>
          <a:noFill/>
        </p:spPr>
        <p:txBody>
          <a:bodyPr wrap="none" rtlCol="0">
            <a:spAutoFit/>
          </a:bodyPr>
          <a:lstStyle/>
          <a:p>
            <a:pPr algn="r"/>
            <a:r>
              <a:rPr kumimoji="1" lang="en-US" altLang="ja-JP" sz="1400" dirty="0">
                <a:solidFill>
                  <a:srgbClr val="FFFFFF"/>
                </a:solidFill>
                <a:latin typeface="Meiryo" panose="020B0604030504040204" pitchFamily="34" charset="-128"/>
                <a:ea typeface="Meiryo" panose="020B0604030504040204" pitchFamily="34" charset="-128"/>
              </a:rPr>
              <a:t>3, 4</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nvGrpSpPr>
          <p:cNvPr id="48" name="グループ化 47">
            <a:extLst>
              <a:ext uri="{FF2B5EF4-FFF2-40B4-BE49-F238E27FC236}">
                <a16:creationId xmlns:a16="http://schemas.microsoft.com/office/drawing/2014/main" id="{D5463F9C-B565-3AD0-9508-51674F438232}"/>
              </a:ext>
            </a:extLst>
          </p:cNvPr>
          <p:cNvGrpSpPr/>
          <p:nvPr/>
        </p:nvGrpSpPr>
        <p:grpSpPr>
          <a:xfrm>
            <a:off x="838199" y="4544603"/>
            <a:ext cx="10515601" cy="396000"/>
            <a:chOff x="838199" y="4544603"/>
            <a:chExt cx="10515601" cy="396000"/>
          </a:xfrm>
        </p:grpSpPr>
        <p:sp>
          <p:nvSpPr>
            <p:cNvPr id="61" name="正方形/長方形 60">
              <a:extLst>
                <a:ext uri="{FF2B5EF4-FFF2-40B4-BE49-F238E27FC236}">
                  <a16:creationId xmlns:a16="http://schemas.microsoft.com/office/drawing/2014/main" id="{88B4C547-5D2B-214B-85F5-60D41221359D}"/>
                </a:ext>
              </a:extLst>
            </p:cNvPr>
            <p:cNvSpPr/>
            <p:nvPr/>
          </p:nvSpPr>
          <p:spPr>
            <a:xfrm>
              <a:off x="7897080"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60731AF1-D697-D84D-A126-59DF1CBAE586}"/>
                </a:ext>
              </a:extLst>
            </p:cNvPr>
            <p:cNvSpPr/>
            <p:nvPr/>
          </p:nvSpPr>
          <p:spPr>
            <a:xfrm>
              <a:off x="6132359"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3EF4A501-6D27-4F41-84D8-51767F9657F6}"/>
                </a:ext>
              </a:extLst>
            </p:cNvPr>
            <p:cNvSpPr/>
            <p:nvPr/>
          </p:nvSpPr>
          <p:spPr>
            <a:xfrm>
              <a:off x="9661800"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4FF4A5F-C08D-0941-AB6F-45CD8198B372}"/>
                </a:ext>
              </a:extLst>
            </p:cNvPr>
            <p:cNvSpPr/>
            <p:nvPr/>
          </p:nvSpPr>
          <p:spPr>
            <a:xfrm>
              <a:off x="838199" y="4544603"/>
              <a:ext cx="1692000" cy="396000"/>
            </a:xfrm>
            <a:prstGeom prst="rect">
              <a:avLst/>
            </a:prstGeom>
            <a:solidFill>
              <a:srgbClr val="FFCC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C2510052-E694-FB40-BFB1-AF85523F7B1E}"/>
                </a:ext>
              </a:extLst>
            </p:cNvPr>
            <p:cNvSpPr/>
            <p:nvPr/>
          </p:nvSpPr>
          <p:spPr>
            <a:xfrm>
              <a:off x="2602919"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D24FBF2C-8EDC-B247-BDB3-EF8D42D1E93C}"/>
                </a:ext>
              </a:extLst>
            </p:cNvPr>
            <p:cNvSpPr/>
            <p:nvPr/>
          </p:nvSpPr>
          <p:spPr>
            <a:xfrm>
              <a:off x="4367639" y="4544603"/>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6E12AFFD-1203-FE4B-916A-7D0FF93021DF}"/>
                </a:ext>
              </a:extLst>
            </p:cNvPr>
            <p:cNvSpPr txBox="1"/>
            <p:nvPr/>
          </p:nvSpPr>
          <p:spPr>
            <a:xfrm>
              <a:off x="896708" y="4557937"/>
              <a:ext cx="301686" cy="369332"/>
            </a:xfrm>
            <a:prstGeom prst="rect">
              <a:avLst/>
            </a:prstGeom>
            <a:noFill/>
          </p:spPr>
          <p:txBody>
            <a:bodyPr wrap="none" rtlCol="0">
              <a:spAutoFit/>
            </a:bodyPr>
            <a:lstStyle/>
            <a:p>
              <a:r>
                <a:rPr kumimoji="1" lang="en-US" altLang="ja-JP" dirty="0">
                  <a:solidFill>
                    <a:srgbClr val="181717"/>
                  </a:solidFill>
                </a:rPr>
                <a:t>4</a:t>
              </a:r>
              <a:endParaRPr kumimoji="1" lang="ja-JP" altLang="en-US">
                <a:solidFill>
                  <a:srgbClr val="181717"/>
                </a:solidFill>
              </a:endParaRPr>
            </a:p>
          </p:txBody>
        </p:sp>
        <p:sp>
          <p:nvSpPr>
            <p:cNvPr id="106" name="テキスト ボックス 105">
              <a:extLst>
                <a:ext uri="{FF2B5EF4-FFF2-40B4-BE49-F238E27FC236}">
                  <a16:creationId xmlns:a16="http://schemas.microsoft.com/office/drawing/2014/main" id="{77FC2BF9-4A05-AB4D-BE99-F1CA0359D84D}"/>
                </a:ext>
              </a:extLst>
            </p:cNvPr>
            <p:cNvSpPr txBox="1"/>
            <p:nvPr/>
          </p:nvSpPr>
          <p:spPr>
            <a:xfrm>
              <a:off x="4452924" y="4557937"/>
              <a:ext cx="301686" cy="369332"/>
            </a:xfrm>
            <a:prstGeom prst="rect">
              <a:avLst/>
            </a:prstGeom>
            <a:noFill/>
          </p:spPr>
          <p:txBody>
            <a:bodyPr wrap="none" rtlCol="0">
              <a:spAutoFit/>
            </a:bodyPr>
            <a:lstStyle/>
            <a:p>
              <a:r>
                <a:rPr lang="en-US" altLang="ja-JP" dirty="0">
                  <a:solidFill>
                    <a:schemeClr val="bg1"/>
                  </a:solidFill>
                </a:rPr>
                <a:t>6</a:t>
              </a:r>
              <a:endParaRPr kumimoji="1" lang="ja-JP" altLang="en-US">
                <a:solidFill>
                  <a:schemeClr val="bg1"/>
                </a:solidFill>
              </a:endParaRPr>
            </a:p>
          </p:txBody>
        </p:sp>
      </p:grpSp>
      <p:grpSp>
        <p:nvGrpSpPr>
          <p:cNvPr id="47" name="グループ化 46">
            <a:extLst>
              <a:ext uri="{FF2B5EF4-FFF2-40B4-BE49-F238E27FC236}">
                <a16:creationId xmlns:a16="http://schemas.microsoft.com/office/drawing/2014/main" id="{E8FAE7AC-7704-0A3E-71B1-0D678E45B9E1}"/>
              </a:ext>
            </a:extLst>
          </p:cNvPr>
          <p:cNvGrpSpPr/>
          <p:nvPr/>
        </p:nvGrpSpPr>
        <p:grpSpPr>
          <a:xfrm>
            <a:off x="838199" y="4997409"/>
            <a:ext cx="10515601" cy="396000"/>
            <a:chOff x="838199" y="4997409"/>
            <a:chExt cx="10515601" cy="396000"/>
          </a:xfrm>
        </p:grpSpPr>
        <p:sp>
          <p:nvSpPr>
            <p:cNvPr id="68" name="正方形/長方形 67">
              <a:extLst>
                <a:ext uri="{FF2B5EF4-FFF2-40B4-BE49-F238E27FC236}">
                  <a16:creationId xmlns:a16="http://schemas.microsoft.com/office/drawing/2014/main" id="{002C84A0-6C2B-D34D-9068-6DB16B5DADD2}"/>
                </a:ext>
              </a:extLst>
            </p:cNvPr>
            <p:cNvSpPr/>
            <p:nvPr/>
          </p:nvSpPr>
          <p:spPr>
            <a:xfrm>
              <a:off x="7897080"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F88D84B-05E0-114A-9D64-0A8539055635}"/>
                </a:ext>
              </a:extLst>
            </p:cNvPr>
            <p:cNvSpPr/>
            <p:nvPr/>
          </p:nvSpPr>
          <p:spPr>
            <a:xfrm>
              <a:off x="6132359"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883E13F0-7111-E94C-ACEB-4D104B7774F6}"/>
                </a:ext>
              </a:extLst>
            </p:cNvPr>
            <p:cNvSpPr/>
            <p:nvPr/>
          </p:nvSpPr>
          <p:spPr>
            <a:xfrm>
              <a:off x="9661800"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0481761D-2C63-6F4C-BB9C-77DB0BBB3B5D}"/>
                </a:ext>
              </a:extLst>
            </p:cNvPr>
            <p:cNvSpPr/>
            <p:nvPr/>
          </p:nvSpPr>
          <p:spPr>
            <a:xfrm>
              <a:off x="838199" y="4997409"/>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B9C7FCF2-0EAA-9F49-A02F-4FCC85FA00C0}"/>
                </a:ext>
              </a:extLst>
            </p:cNvPr>
            <p:cNvSpPr/>
            <p:nvPr/>
          </p:nvSpPr>
          <p:spPr>
            <a:xfrm>
              <a:off x="2602919"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C829C51-F91F-C941-AABF-D6C57D762695}"/>
                </a:ext>
              </a:extLst>
            </p:cNvPr>
            <p:cNvSpPr/>
            <p:nvPr/>
          </p:nvSpPr>
          <p:spPr>
            <a:xfrm>
              <a:off x="4367639" y="4997409"/>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BF312BFE-D1C5-AF4B-8E3F-0940759C3566}"/>
                </a:ext>
              </a:extLst>
            </p:cNvPr>
            <p:cNvSpPr txBox="1"/>
            <p:nvPr/>
          </p:nvSpPr>
          <p:spPr>
            <a:xfrm>
              <a:off x="838199" y="5010743"/>
              <a:ext cx="418704" cy="369332"/>
            </a:xfrm>
            <a:prstGeom prst="rect">
              <a:avLst/>
            </a:prstGeom>
            <a:noFill/>
          </p:spPr>
          <p:txBody>
            <a:bodyPr wrap="none" rtlCol="0">
              <a:spAutoFit/>
            </a:bodyPr>
            <a:lstStyle/>
            <a:p>
              <a:r>
                <a:rPr lang="en-US" altLang="ja-JP" dirty="0">
                  <a:solidFill>
                    <a:srgbClr val="FFFFFF"/>
                  </a:solidFill>
                </a:rPr>
                <a:t>11</a:t>
              </a:r>
              <a:endParaRPr kumimoji="1" lang="ja-JP" altLang="en-US">
                <a:solidFill>
                  <a:srgbClr val="FFFFFF"/>
                </a:solidFill>
              </a:endParaRPr>
            </a:p>
          </p:txBody>
        </p:sp>
        <p:sp>
          <p:nvSpPr>
            <p:cNvPr id="140" name="テキスト ボックス 139">
              <a:extLst>
                <a:ext uri="{FF2B5EF4-FFF2-40B4-BE49-F238E27FC236}">
                  <a16:creationId xmlns:a16="http://schemas.microsoft.com/office/drawing/2014/main" id="{266C18C0-CEF2-EC40-830D-3A361A6090D8}"/>
                </a:ext>
              </a:extLst>
            </p:cNvPr>
            <p:cNvSpPr txBox="1"/>
            <p:nvPr/>
          </p:nvSpPr>
          <p:spPr>
            <a:xfrm>
              <a:off x="1459071" y="5041521"/>
              <a:ext cx="1071127" cy="307777"/>
            </a:xfrm>
            <a:prstGeom prst="rect">
              <a:avLst/>
            </a:prstGeom>
            <a:noFill/>
          </p:spPr>
          <p:txBody>
            <a:bodyPr wrap="none" rtlCol="0">
              <a:spAutoFit/>
            </a:bodyPr>
            <a:lstStyle/>
            <a:p>
              <a:pPr algn="r"/>
              <a:r>
                <a:rPr kumimoji="1" lang="en-US" altLang="ja-JP" sz="1400" dirty="0">
                  <a:solidFill>
                    <a:srgbClr val="FFFFFF"/>
                  </a:solidFill>
                  <a:latin typeface="+mn-ea"/>
                </a:rPr>
                <a:t>5, 6</a:t>
              </a:r>
              <a:r>
                <a:rPr kumimoji="1" lang="ja-JP" altLang="en-US" sz="1400">
                  <a:solidFill>
                    <a:srgbClr val="FFFFFF"/>
                  </a:solidFill>
                  <a:latin typeface="+mn-ea"/>
                </a:rPr>
                <a:t>時限目</a:t>
              </a:r>
            </a:p>
          </p:txBody>
        </p:sp>
        <p:pic>
          <p:nvPicPr>
            <p:cNvPr id="85" name="グラフィックス 84">
              <a:extLst>
                <a:ext uri="{FF2B5EF4-FFF2-40B4-BE49-F238E27FC236}">
                  <a16:creationId xmlns:a16="http://schemas.microsoft.com/office/drawing/2014/main" id="{39F17872-D959-BC2E-24E8-4EADBFD04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7964" y="5074414"/>
              <a:ext cx="288000" cy="288000"/>
            </a:xfrm>
            <a:prstGeom prst="rect">
              <a:avLst/>
            </a:prstGeom>
          </p:spPr>
        </p:pic>
        <p:sp>
          <p:nvSpPr>
            <p:cNvPr id="44" name="テキスト ボックス 43">
              <a:extLst>
                <a:ext uri="{FF2B5EF4-FFF2-40B4-BE49-F238E27FC236}">
                  <a16:creationId xmlns:a16="http://schemas.microsoft.com/office/drawing/2014/main" id="{F2C1E46E-C1CB-8378-43A5-D9635DD4AF71}"/>
                </a:ext>
              </a:extLst>
            </p:cNvPr>
            <p:cNvSpPr txBox="1"/>
            <p:nvPr/>
          </p:nvSpPr>
          <p:spPr>
            <a:xfrm>
              <a:off x="4367638" y="5010743"/>
              <a:ext cx="418704" cy="369332"/>
            </a:xfrm>
            <a:prstGeom prst="rect">
              <a:avLst/>
            </a:prstGeom>
            <a:noFill/>
          </p:spPr>
          <p:txBody>
            <a:bodyPr wrap="none" rtlCol="0">
              <a:spAutoFit/>
            </a:bodyPr>
            <a:lstStyle/>
            <a:p>
              <a:r>
                <a:rPr kumimoji="1" lang="en-US" altLang="ja-JP" dirty="0">
                  <a:solidFill>
                    <a:srgbClr val="FFFFFF"/>
                  </a:solidFill>
                </a:rPr>
                <a:t>13</a:t>
              </a:r>
              <a:endParaRPr kumimoji="1" lang="ja-JP" altLang="en-US">
                <a:solidFill>
                  <a:srgbClr val="FFFFFF"/>
                </a:solidFill>
              </a:endParaRPr>
            </a:p>
          </p:txBody>
        </p:sp>
        <p:sp>
          <p:nvSpPr>
            <p:cNvPr id="45" name="テキスト ボックス 44">
              <a:extLst>
                <a:ext uri="{FF2B5EF4-FFF2-40B4-BE49-F238E27FC236}">
                  <a16:creationId xmlns:a16="http://schemas.microsoft.com/office/drawing/2014/main" id="{71A67831-D15F-67BD-3795-815780F10437}"/>
                </a:ext>
              </a:extLst>
            </p:cNvPr>
            <p:cNvSpPr txBox="1"/>
            <p:nvPr/>
          </p:nvSpPr>
          <p:spPr>
            <a:xfrm>
              <a:off x="5033392" y="5041521"/>
              <a:ext cx="1026243" cy="307777"/>
            </a:xfrm>
            <a:prstGeom prst="rect">
              <a:avLst/>
            </a:prstGeom>
            <a:noFill/>
          </p:spPr>
          <p:txBody>
            <a:bodyPr wrap="none" rtlCol="0">
              <a:spAutoFit/>
            </a:bodyPr>
            <a:lstStyle/>
            <a:p>
              <a:pPr algn="r"/>
              <a:r>
                <a:rPr lang="en-US" altLang="ja-JP" sz="1400" dirty="0">
                  <a:solidFill>
                    <a:srgbClr val="FFFFFF"/>
                  </a:solidFill>
                  <a:latin typeface="+mj-ea"/>
                  <a:ea typeface="+mj-ea"/>
                </a:rPr>
                <a:t>3</a:t>
              </a:r>
              <a:r>
                <a:rPr kumimoji="1" lang="en-US" altLang="ja-JP" sz="1400" dirty="0">
                  <a:solidFill>
                    <a:srgbClr val="FFFFFF"/>
                  </a:solidFill>
                  <a:latin typeface="+mj-ea"/>
                  <a:ea typeface="+mj-ea"/>
                </a:rPr>
                <a:t>-6</a:t>
              </a:r>
              <a:r>
                <a:rPr kumimoji="1" lang="ja-JP" altLang="en-US" sz="1400">
                  <a:solidFill>
                    <a:srgbClr val="FFFFFF"/>
                  </a:solidFill>
                  <a:latin typeface="+mj-ea"/>
                  <a:ea typeface="+mj-ea"/>
                </a:rPr>
                <a:t>時限目</a:t>
              </a:r>
            </a:p>
          </p:txBody>
        </p:sp>
      </p:grpSp>
      <p:grpSp>
        <p:nvGrpSpPr>
          <p:cNvPr id="120" name="グループ化 119">
            <a:extLst>
              <a:ext uri="{FF2B5EF4-FFF2-40B4-BE49-F238E27FC236}">
                <a16:creationId xmlns:a16="http://schemas.microsoft.com/office/drawing/2014/main" id="{219047CF-BD82-196F-72E4-2C521EE325F9}"/>
              </a:ext>
            </a:extLst>
          </p:cNvPr>
          <p:cNvGrpSpPr/>
          <p:nvPr/>
        </p:nvGrpSpPr>
        <p:grpSpPr>
          <a:xfrm>
            <a:off x="832493" y="5913225"/>
            <a:ext cx="10527013" cy="396000"/>
            <a:chOff x="832493" y="5913225"/>
            <a:chExt cx="10527013" cy="396000"/>
          </a:xfrm>
        </p:grpSpPr>
        <p:sp>
          <p:nvSpPr>
            <p:cNvPr id="76" name="正方形/長方形 75">
              <a:extLst>
                <a:ext uri="{FF2B5EF4-FFF2-40B4-BE49-F238E27FC236}">
                  <a16:creationId xmlns:a16="http://schemas.microsoft.com/office/drawing/2014/main" id="{B6EB8CDD-29CC-4ECE-DD79-2480C1B6452C}"/>
                </a:ext>
              </a:extLst>
            </p:cNvPr>
            <p:cNvSpPr/>
            <p:nvPr/>
          </p:nvSpPr>
          <p:spPr>
            <a:xfrm>
              <a:off x="7902786"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D4D06E5D-3B84-D0BC-4695-9B067322128D}"/>
                </a:ext>
              </a:extLst>
            </p:cNvPr>
            <p:cNvSpPr/>
            <p:nvPr/>
          </p:nvSpPr>
          <p:spPr>
            <a:xfrm>
              <a:off x="6138065"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C06DE3A6-DBAD-907D-3CA6-930FC4A2ED63}"/>
                </a:ext>
              </a:extLst>
            </p:cNvPr>
            <p:cNvSpPr/>
            <p:nvPr/>
          </p:nvSpPr>
          <p:spPr>
            <a:xfrm>
              <a:off x="9667506"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F7C58385-5BE1-F520-B400-22E20B1720CD}"/>
                </a:ext>
              </a:extLst>
            </p:cNvPr>
            <p:cNvSpPr/>
            <p:nvPr/>
          </p:nvSpPr>
          <p:spPr>
            <a:xfrm>
              <a:off x="843905" y="591322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F4A81FB9-D375-F94D-BA85-A4DE47B2F7B1}"/>
                </a:ext>
              </a:extLst>
            </p:cNvPr>
            <p:cNvSpPr/>
            <p:nvPr/>
          </p:nvSpPr>
          <p:spPr>
            <a:xfrm>
              <a:off x="2608625"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C0818573-7A35-8000-6E49-F5107D3415A2}"/>
                </a:ext>
              </a:extLst>
            </p:cNvPr>
            <p:cNvSpPr/>
            <p:nvPr/>
          </p:nvSpPr>
          <p:spPr>
            <a:xfrm>
              <a:off x="4373345" y="591322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776A627-C237-5F68-79A0-AAA939FA1FA4}"/>
                </a:ext>
              </a:extLst>
            </p:cNvPr>
            <p:cNvSpPr txBox="1"/>
            <p:nvPr/>
          </p:nvSpPr>
          <p:spPr>
            <a:xfrm>
              <a:off x="832493" y="5926559"/>
              <a:ext cx="418704" cy="369332"/>
            </a:xfrm>
            <a:prstGeom prst="rect">
              <a:avLst/>
            </a:prstGeom>
            <a:noFill/>
          </p:spPr>
          <p:txBody>
            <a:bodyPr wrap="none" rtlCol="0">
              <a:spAutoFit/>
            </a:bodyPr>
            <a:lstStyle/>
            <a:p>
              <a:r>
                <a:rPr lang="en-US" altLang="ja-JP" dirty="0">
                  <a:solidFill>
                    <a:srgbClr val="FFFFFF"/>
                  </a:solidFill>
                </a:rPr>
                <a:t>25</a:t>
              </a:r>
              <a:endParaRPr kumimoji="1" lang="ja-JP" altLang="en-US">
                <a:solidFill>
                  <a:srgbClr val="FFFFFF"/>
                </a:solidFill>
              </a:endParaRPr>
            </a:p>
          </p:txBody>
        </p:sp>
        <p:sp>
          <p:nvSpPr>
            <p:cNvPr id="115" name="テキスト ボックス 114">
              <a:extLst>
                <a:ext uri="{FF2B5EF4-FFF2-40B4-BE49-F238E27FC236}">
                  <a16:creationId xmlns:a16="http://schemas.microsoft.com/office/drawing/2014/main" id="{34C947BC-4FAF-9BF6-A9FC-39648C32F493}"/>
                </a:ext>
              </a:extLst>
            </p:cNvPr>
            <p:cNvSpPr txBox="1"/>
            <p:nvPr/>
          </p:nvSpPr>
          <p:spPr>
            <a:xfrm>
              <a:off x="1801217" y="5957337"/>
              <a:ext cx="723276" cy="307777"/>
            </a:xfrm>
            <a:prstGeom prst="rect">
              <a:avLst/>
            </a:prstGeom>
            <a:noFill/>
          </p:spPr>
          <p:txBody>
            <a:bodyPr wrap="none" rtlCol="0">
              <a:spAutoFit/>
            </a:bodyPr>
            <a:lstStyle/>
            <a:p>
              <a:pPr algn="r"/>
              <a:r>
                <a:rPr lang="ja-JP" altLang="en-US" sz="1400">
                  <a:solidFill>
                    <a:srgbClr val="FFFFFF"/>
                  </a:solidFill>
                  <a:latin typeface="Meiryo" panose="020B0604030504040204" pitchFamily="34" charset="-128"/>
                  <a:ea typeface="Meiryo" panose="020B0604030504040204" pitchFamily="34" charset="-128"/>
                </a:rPr>
                <a:t>試験？</a:t>
              </a:r>
              <a:endParaRPr kumimoji="1" lang="ja-JP" altLang="en-US" sz="1400">
                <a:solidFill>
                  <a:srgbClr val="FFFFFF"/>
                </a:solidFill>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94B1A822-4C13-0247-7C59-F443BF23E6D3}"/>
                </a:ext>
              </a:extLst>
            </p:cNvPr>
            <p:cNvSpPr txBox="1"/>
            <p:nvPr/>
          </p:nvSpPr>
          <p:spPr>
            <a:xfrm>
              <a:off x="4361936" y="5926559"/>
              <a:ext cx="418704" cy="369332"/>
            </a:xfrm>
            <a:prstGeom prst="rect">
              <a:avLst/>
            </a:prstGeom>
            <a:noFill/>
          </p:spPr>
          <p:txBody>
            <a:bodyPr wrap="none" rtlCol="0">
              <a:spAutoFit/>
            </a:bodyPr>
            <a:lstStyle/>
            <a:p>
              <a:r>
                <a:rPr lang="en-US" altLang="ja-JP" dirty="0">
                  <a:solidFill>
                    <a:srgbClr val="FFFFFF"/>
                  </a:solidFill>
                </a:rPr>
                <a:t>27</a:t>
              </a:r>
              <a:endParaRPr kumimoji="1" lang="ja-JP" altLang="en-US">
                <a:solidFill>
                  <a:srgbClr val="FFFFFF"/>
                </a:solidFill>
              </a:endParaRPr>
            </a:p>
          </p:txBody>
        </p:sp>
        <p:sp>
          <p:nvSpPr>
            <p:cNvPr id="119" name="テキスト ボックス 118">
              <a:extLst>
                <a:ext uri="{FF2B5EF4-FFF2-40B4-BE49-F238E27FC236}">
                  <a16:creationId xmlns:a16="http://schemas.microsoft.com/office/drawing/2014/main" id="{849B0316-784C-DB77-8029-51268E6BDDD2}"/>
                </a:ext>
              </a:extLst>
            </p:cNvPr>
            <p:cNvSpPr txBox="1"/>
            <p:nvPr/>
          </p:nvSpPr>
          <p:spPr>
            <a:xfrm>
              <a:off x="5330660" y="5957337"/>
              <a:ext cx="723276" cy="307777"/>
            </a:xfrm>
            <a:prstGeom prst="rect">
              <a:avLst/>
            </a:prstGeom>
            <a:noFill/>
          </p:spPr>
          <p:txBody>
            <a:bodyPr wrap="none" rtlCol="0">
              <a:spAutoFit/>
            </a:bodyPr>
            <a:lstStyle/>
            <a:p>
              <a:pPr algn="r"/>
              <a:r>
                <a:rPr lang="ja-JP" altLang="en-US" sz="1400">
                  <a:solidFill>
                    <a:srgbClr val="FFFFFF"/>
                  </a:solidFill>
                  <a:latin typeface="Meiryo" panose="020B0604030504040204" pitchFamily="34" charset="-128"/>
                  <a:ea typeface="Meiryo" panose="020B0604030504040204" pitchFamily="34" charset="-128"/>
                </a:rPr>
                <a:t>試験？</a:t>
              </a:r>
              <a:endParaRPr kumimoji="1" lang="ja-JP" altLang="en-US" sz="1400">
                <a:solidFill>
                  <a:srgbClr val="FFFFFF"/>
                </a:solidFill>
                <a:latin typeface="Meiryo" panose="020B0604030504040204" pitchFamily="34" charset="-128"/>
                <a:ea typeface="Meiryo" panose="020B0604030504040204" pitchFamily="34" charset="-128"/>
              </a:endParaRPr>
            </a:p>
          </p:txBody>
        </p:sp>
      </p:grpSp>
      <p:sp>
        <p:nvSpPr>
          <p:cNvPr id="10" name="正方形/長方形 9">
            <a:extLst>
              <a:ext uri="{FF2B5EF4-FFF2-40B4-BE49-F238E27FC236}">
                <a16:creationId xmlns:a16="http://schemas.microsoft.com/office/drawing/2014/main" id="{99A5B279-CC70-5674-A68A-DD3365C4A9AC}"/>
              </a:ext>
            </a:extLst>
          </p:cNvPr>
          <p:cNvSpPr/>
          <p:nvPr/>
        </p:nvSpPr>
        <p:spPr>
          <a:xfrm>
            <a:off x="83819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C2C918B-3218-BAB0-34AD-1D15B2F1CE5A}"/>
              </a:ext>
            </a:extLst>
          </p:cNvPr>
          <p:cNvSpPr/>
          <p:nvPr/>
        </p:nvSpPr>
        <p:spPr>
          <a:xfrm>
            <a:off x="4373345" y="3186185"/>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B0B126FE-09F1-1464-8140-9F994E7133C8}"/>
              </a:ext>
            </a:extLst>
          </p:cNvPr>
          <p:cNvSpPr txBox="1"/>
          <p:nvPr/>
        </p:nvSpPr>
        <p:spPr>
          <a:xfrm>
            <a:off x="4335906" y="3197682"/>
            <a:ext cx="418704" cy="369332"/>
          </a:xfrm>
          <a:prstGeom prst="rect">
            <a:avLst/>
          </a:prstGeom>
          <a:noFill/>
        </p:spPr>
        <p:txBody>
          <a:bodyPr wrap="none" rtlCol="0">
            <a:spAutoFit/>
          </a:bodyPr>
          <a:lstStyle/>
          <a:p>
            <a:r>
              <a:rPr kumimoji="1" lang="en-US" altLang="ja-JP" dirty="0">
                <a:solidFill>
                  <a:srgbClr val="FFFFFF"/>
                </a:solidFill>
              </a:rPr>
              <a:t>23</a:t>
            </a:r>
            <a:endParaRPr kumimoji="1" lang="ja-JP" altLang="en-US">
              <a:solidFill>
                <a:srgbClr val="FFFFFF"/>
              </a:solidFill>
            </a:endParaRPr>
          </a:p>
        </p:txBody>
      </p:sp>
      <p:sp>
        <p:nvSpPr>
          <p:cNvPr id="12" name="テキスト ボックス 11">
            <a:extLst>
              <a:ext uri="{FF2B5EF4-FFF2-40B4-BE49-F238E27FC236}">
                <a16:creationId xmlns:a16="http://schemas.microsoft.com/office/drawing/2014/main" id="{1FA9C87E-7958-9BA0-B0EE-3B779F425F03}"/>
              </a:ext>
            </a:extLst>
          </p:cNvPr>
          <p:cNvSpPr txBox="1"/>
          <p:nvPr/>
        </p:nvSpPr>
        <p:spPr>
          <a:xfrm>
            <a:off x="4900670" y="3236006"/>
            <a:ext cx="1127232" cy="307777"/>
          </a:xfrm>
          <a:prstGeom prst="rect">
            <a:avLst/>
          </a:prstGeom>
          <a:noFill/>
        </p:spPr>
        <p:txBody>
          <a:bodyPr wrap="none" rtlCol="0">
            <a:spAutoFit/>
          </a:bodyPr>
          <a:lstStyle/>
          <a:p>
            <a:pPr algn="r"/>
            <a:r>
              <a:rPr lang="en-US" altLang="ja-JP" sz="1400" dirty="0">
                <a:solidFill>
                  <a:srgbClr val="FFFFFF"/>
                </a:solidFill>
                <a:latin typeface="+mj-ea"/>
                <a:ea typeface="+mj-ea"/>
              </a:rPr>
              <a:t>3〜6</a:t>
            </a:r>
            <a:r>
              <a:rPr kumimoji="1" lang="ja-JP" altLang="en-US" sz="1400">
                <a:solidFill>
                  <a:srgbClr val="FFFFFF"/>
                </a:solidFill>
                <a:latin typeface="+mj-ea"/>
                <a:ea typeface="+mj-ea"/>
              </a:rPr>
              <a:t>時限目</a:t>
            </a:r>
          </a:p>
        </p:txBody>
      </p:sp>
      <p:pic>
        <p:nvPicPr>
          <p:cNvPr id="19" name="グラフィックス 18">
            <a:extLst>
              <a:ext uri="{FF2B5EF4-FFF2-40B4-BE49-F238E27FC236}">
                <a16:creationId xmlns:a16="http://schemas.microsoft.com/office/drawing/2014/main" id="{89A7B352-DE99-322D-C216-E1F367BD28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5650" y="3682472"/>
            <a:ext cx="288000" cy="288000"/>
          </a:xfrm>
          <a:prstGeom prst="rect">
            <a:avLst/>
          </a:prstGeom>
        </p:spPr>
      </p:pic>
      <p:sp>
        <p:nvSpPr>
          <p:cNvPr id="20" name="正方形/長方形 19">
            <a:extLst>
              <a:ext uri="{FF2B5EF4-FFF2-40B4-BE49-F238E27FC236}">
                <a16:creationId xmlns:a16="http://schemas.microsoft.com/office/drawing/2014/main" id="{90B0402E-2042-82F0-6815-C3E5AA564493}"/>
              </a:ext>
            </a:extLst>
          </p:cNvPr>
          <p:cNvSpPr/>
          <p:nvPr/>
        </p:nvSpPr>
        <p:spPr>
          <a:xfrm>
            <a:off x="4367639" y="365238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571E59DB-567D-1E02-9F67-A6C88D081B80}"/>
              </a:ext>
            </a:extLst>
          </p:cNvPr>
          <p:cNvGrpSpPr/>
          <p:nvPr/>
        </p:nvGrpSpPr>
        <p:grpSpPr>
          <a:xfrm>
            <a:off x="4341326" y="3636247"/>
            <a:ext cx="1729439" cy="396000"/>
            <a:chOff x="4341326" y="3651213"/>
            <a:chExt cx="1729439" cy="396000"/>
          </a:xfrm>
        </p:grpSpPr>
        <p:sp>
          <p:nvSpPr>
            <p:cNvPr id="41" name="正方形/長方形 40">
              <a:extLst>
                <a:ext uri="{FF2B5EF4-FFF2-40B4-BE49-F238E27FC236}">
                  <a16:creationId xmlns:a16="http://schemas.microsoft.com/office/drawing/2014/main" id="{9D2873D0-DFC3-BAF9-6568-E59095786A74}"/>
                </a:ext>
              </a:extLst>
            </p:cNvPr>
            <p:cNvSpPr/>
            <p:nvPr/>
          </p:nvSpPr>
          <p:spPr>
            <a:xfrm>
              <a:off x="4378765" y="3651213"/>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74488EBF-E0C2-54F4-FB13-3CF3E652834D}"/>
                </a:ext>
              </a:extLst>
            </p:cNvPr>
            <p:cNvSpPr txBox="1"/>
            <p:nvPr/>
          </p:nvSpPr>
          <p:spPr>
            <a:xfrm>
              <a:off x="4341326" y="3662710"/>
              <a:ext cx="418704" cy="369332"/>
            </a:xfrm>
            <a:prstGeom prst="rect">
              <a:avLst/>
            </a:prstGeom>
            <a:noFill/>
          </p:spPr>
          <p:txBody>
            <a:bodyPr wrap="none" rtlCol="0">
              <a:spAutoFit/>
            </a:bodyPr>
            <a:lstStyle/>
            <a:p>
              <a:r>
                <a:rPr kumimoji="1" lang="en-US" altLang="ja-JP" dirty="0">
                  <a:solidFill>
                    <a:srgbClr val="FFFFFF"/>
                  </a:solidFill>
                </a:rPr>
                <a:t>30</a:t>
              </a:r>
              <a:endParaRPr kumimoji="1" lang="ja-JP" altLang="en-US">
                <a:solidFill>
                  <a:srgbClr val="FFFFFF"/>
                </a:solidFill>
              </a:endParaRPr>
            </a:p>
          </p:txBody>
        </p:sp>
        <p:sp>
          <p:nvSpPr>
            <p:cNvPr id="55" name="テキスト ボックス 54">
              <a:extLst>
                <a:ext uri="{FF2B5EF4-FFF2-40B4-BE49-F238E27FC236}">
                  <a16:creationId xmlns:a16="http://schemas.microsoft.com/office/drawing/2014/main" id="{134D83EF-6A40-8A92-24A2-12DA2BD4490F}"/>
                </a:ext>
              </a:extLst>
            </p:cNvPr>
            <p:cNvSpPr txBox="1"/>
            <p:nvPr/>
          </p:nvSpPr>
          <p:spPr>
            <a:xfrm>
              <a:off x="4962195" y="3701034"/>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kumimoji="1" lang="ja-JP" altLang="en-US" sz="1400">
                  <a:solidFill>
                    <a:srgbClr val="FFFFFF"/>
                  </a:solidFill>
                  <a:latin typeface="+mj-ea"/>
                  <a:ea typeface="+mj-ea"/>
                </a:rPr>
                <a:t>時限目</a:t>
              </a:r>
            </a:p>
          </p:txBody>
        </p:sp>
        <p:pic>
          <p:nvPicPr>
            <p:cNvPr id="69" name="グラフィックス 68">
              <a:extLst>
                <a:ext uri="{FF2B5EF4-FFF2-40B4-BE49-F238E27FC236}">
                  <a16:creationId xmlns:a16="http://schemas.microsoft.com/office/drawing/2014/main" id="{CC70DCD4-78CE-F3AD-1185-749E0ABB9C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696" y="3689770"/>
              <a:ext cx="288000" cy="288000"/>
            </a:xfrm>
            <a:prstGeom prst="rect">
              <a:avLst/>
            </a:prstGeom>
          </p:spPr>
        </p:pic>
      </p:grpSp>
      <p:sp>
        <p:nvSpPr>
          <p:cNvPr id="111" name="正方形/長方形 110">
            <a:extLst>
              <a:ext uri="{FF2B5EF4-FFF2-40B4-BE49-F238E27FC236}">
                <a16:creationId xmlns:a16="http://schemas.microsoft.com/office/drawing/2014/main" id="{8956F08E-6367-ED49-6849-66CB35E454AF}"/>
              </a:ext>
            </a:extLst>
          </p:cNvPr>
          <p:cNvSpPr/>
          <p:nvPr/>
        </p:nvSpPr>
        <p:spPr>
          <a:xfrm>
            <a:off x="6130000" y="3628472"/>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5" name="グラフィックス 124">
            <a:extLst>
              <a:ext uri="{FF2B5EF4-FFF2-40B4-BE49-F238E27FC236}">
                <a16:creationId xmlns:a16="http://schemas.microsoft.com/office/drawing/2014/main" id="{91B34DC2-22F4-67F1-9ACB-A24D0C07A4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307" y="4606061"/>
            <a:ext cx="288000" cy="288000"/>
          </a:xfrm>
          <a:prstGeom prst="rect">
            <a:avLst/>
          </a:prstGeom>
        </p:spPr>
      </p:pic>
      <p:sp>
        <p:nvSpPr>
          <p:cNvPr id="126" name="テキスト ボックス 125">
            <a:extLst>
              <a:ext uri="{FF2B5EF4-FFF2-40B4-BE49-F238E27FC236}">
                <a16:creationId xmlns:a16="http://schemas.microsoft.com/office/drawing/2014/main" id="{2EA1ED0A-0826-F2C2-678D-6F135DC5A8B1}"/>
              </a:ext>
            </a:extLst>
          </p:cNvPr>
          <p:cNvSpPr txBox="1"/>
          <p:nvPr/>
        </p:nvSpPr>
        <p:spPr>
          <a:xfrm>
            <a:off x="1685897" y="4596174"/>
            <a:ext cx="902811" cy="307777"/>
          </a:xfrm>
          <a:prstGeom prst="rect">
            <a:avLst/>
          </a:prstGeom>
          <a:noFill/>
        </p:spPr>
        <p:txBody>
          <a:bodyPr wrap="none" rtlCol="0">
            <a:spAutoFit/>
          </a:bodyPr>
          <a:lstStyle/>
          <a:p>
            <a:pPr algn="r"/>
            <a:r>
              <a:rPr kumimoji="1" lang="ja-JP" altLang="en-US" sz="1400">
                <a:solidFill>
                  <a:srgbClr val="181717"/>
                </a:solidFill>
                <a:latin typeface="Meiryo" panose="020B0604030504040204" pitchFamily="34" charset="-128"/>
                <a:ea typeface="Meiryo" panose="020B0604030504040204" pitchFamily="34" charset="-128"/>
              </a:rPr>
              <a:t>振替休日</a:t>
            </a:r>
          </a:p>
        </p:txBody>
      </p:sp>
      <p:sp>
        <p:nvSpPr>
          <p:cNvPr id="133" name="テキスト ボックス 132">
            <a:extLst>
              <a:ext uri="{FF2B5EF4-FFF2-40B4-BE49-F238E27FC236}">
                <a16:creationId xmlns:a16="http://schemas.microsoft.com/office/drawing/2014/main" id="{9312373A-C0C1-815C-1E61-B3F739353F75}"/>
              </a:ext>
            </a:extLst>
          </p:cNvPr>
          <p:cNvSpPr txBox="1"/>
          <p:nvPr/>
        </p:nvSpPr>
        <p:spPr>
          <a:xfrm>
            <a:off x="4367638" y="5460317"/>
            <a:ext cx="418704" cy="369332"/>
          </a:xfrm>
          <a:prstGeom prst="rect">
            <a:avLst/>
          </a:prstGeom>
          <a:noFill/>
        </p:spPr>
        <p:txBody>
          <a:bodyPr wrap="none" rtlCol="0">
            <a:spAutoFit/>
          </a:bodyPr>
          <a:lstStyle/>
          <a:p>
            <a:r>
              <a:rPr lang="en-US" altLang="ja-JP" dirty="0">
                <a:solidFill>
                  <a:srgbClr val="181717"/>
                </a:solidFill>
              </a:rPr>
              <a:t>20</a:t>
            </a:r>
            <a:endParaRPr kumimoji="1" lang="ja-JP" altLang="en-US">
              <a:solidFill>
                <a:srgbClr val="181717"/>
              </a:solidFill>
            </a:endParaRPr>
          </a:p>
        </p:txBody>
      </p:sp>
      <p:sp>
        <p:nvSpPr>
          <p:cNvPr id="135" name="正方形/長方形 134">
            <a:extLst>
              <a:ext uri="{FF2B5EF4-FFF2-40B4-BE49-F238E27FC236}">
                <a16:creationId xmlns:a16="http://schemas.microsoft.com/office/drawing/2014/main" id="{4D679166-3A69-70DA-8579-BFD9DDE0066F}"/>
              </a:ext>
            </a:extLst>
          </p:cNvPr>
          <p:cNvSpPr/>
          <p:nvPr/>
        </p:nvSpPr>
        <p:spPr>
          <a:xfrm>
            <a:off x="748145" y="1778413"/>
            <a:ext cx="10775373" cy="1365933"/>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8BCB2B8C-FD41-4A44-AE23-6A9E0D733BAD}"/>
              </a:ext>
            </a:extLst>
          </p:cNvPr>
          <p:cNvSpPr/>
          <p:nvPr/>
        </p:nvSpPr>
        <p:spPr>
          <a:xfrm>
            <a:off x="789707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91C7F36A-6E6A-7148-ACDA-E0FCD280B05F}"/>
              </a:ext>
            </a:extLst>
          </p:cNvPr>
          <p:cNvSpPr/>
          <p:nvPr/>
        </p:nvSpPr>
        <p:spPr>
          <a:xfrm>
            <a:off x="613235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80B3530-D492-204D-92A4-2809EE373943}"/>
              </a:ext>
            </a:extLst>
          </p:cNvPr>
          <p:cNvSpPr/>
          <p:nvPr/>
        </p:nvSpPr>
        <p:spPr>
          <a:xfrm>
            <a:off x="260291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93C03F4-FA62-7449-9F44-3737C138D2B0}"/>
              </a:ext>
            </a:extLst>
          </p:cNvPr>
          <p:cNvSpPr/>
          <p:nvPr/>
        </p:nvSpPr>
        <p:spPr>
          <a:xfrm>
            <a:off x="4367639" y="273063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2AE50CCC-A3A8-30B5-A3BB-332A566830FE}"/>
              </a:ext>
            </a:extLst>
          </p:cNvPr>
          <p:cNvGrpSpPr/>
          <p:nvPr/>
        </p:nvGrpSpPr>
        <p:grpSpPr>
          <a:xfrm>
            <a:off x="2589533" y="2730635"/>
            <a:ext cx="1705386" cy="396000"/>
            <a:chOff x="838199" y="2730635"/>
            <a:chExt cx="1705386" cy="396000"/>
          </a:xfrm>
        </p:grpSpPr>
        <p:sp>
          <p:nvSpPr>
            <p:cNvPr id="28" name="正方形/長方形 27">
              <a:extLst>
                <a:ext uri="{FF2B5EF4-FFF2-40B4-BE49-F238E27FC236}">
                  <a16:creationId xmlns:a16="http://schemas.microsoft.com/office/drawing/2014/main" id="{C2E68D45-D202-D140-BD91-A480F77FD76F}"/>
                </a:ext>
              </a:extLst>
            </p:cNvPr>
            <p:cNvSpPr/>
            <p:nvPr/>
          </p:nvSpPr>
          <p:spPr>
            <a:xfrm>
              <a:off x="838199" y="2730635"/>
              <a:ext cx="1692000" cy="396000"/>
            </a:xfrm>
            <a:prstGeom prst="rect">
              <a:avLst/>
            </a:prstGeom>
            <a:solidFill>
              <a:srgbClr val="2F7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A37FAFE0-DAE6-E940-B7AB-3CDA905943E3}"/>
                </a:ext>
              </a:extLst>
            </p:cNvPr>
            <p:cNvSpPr txBox="1"/>
            <p:nvPr/>
          </p:nvSpPr>
          <p:spPr>
            <a:xfrm>
              <a:off x="838199" y="2736932"/>
              <a:ext cx="418704" cy="369332"/>
            </a:xfrm>
            <a:prstGeom prst="rect">
              <a:avLst/>
            </a:prstGeom>
            <a:noFill/>
          </p:spPr>
          <p:txBody>
            <a:bodyPr wrap="none" rtlCol="0">
              <a:spAutoFit/>
            </a:bodyPr>
            <a:lstStyle/>
            <a:p>
              <a:r>
                <a:rPr lang="en-US" altLang="ja-JP" dirty="0">
                  <a:solidFill>
                    <a:srgbClr val="FFFFFF"/>
                  </a:solidFill>
                </a:rPr>
                <a:t>15</a:t>
              </a:r>
              <a:endParaRPr kumimoji="1" lang="ja-JP" altLang="en-US">
                <a:solidFill>
                  <a:srgbClr val="FFFFFF"/>
                </a:solidFill>
              </a:endParaRPr>
            </a:p>
          </p:txBody>
        </p:sp>
        <p:sp>
          <p:nvSpPr>
            <p:cNvPr id="103" name="テキスト ボックス 102">
              <a:extLst>
                <a:ext uri="{FF2B5EF4-FFF2-40B4-BE49-F238E27FC236}">
                  <a16:creationId xmlns:a16="http://schemas.microsoft.com/office/drawing/2014/main" id="{7B265D50-CFCB-AB41-8688-1A6742E68A75}"/>
                </a:ext>
              </a:extLst>
            </p:cNvPr>
            <p:cNvSpPr txBox="1"/>
            <p:nvPr/>
          </p:nvSpPr>
          <p:spPr>
            <a:xfrm>
              <a:off x="1472458" y="2767710"/>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a:t>
              </a:r>
              <a:r>
                <a:rPr kumimoji="1" lang="en-US" altLang="ja-JP" sz="1400" dirty="0">
                  <a:solidFill>
                    <a:srgbClr val="FFFFFF"/>
                  </a:solidFill>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sp>
        <p:nvSpPr>
          <p:cNvPr id="32" name="正方形/長方形 31">
            <a:extLst>
              <a:ext uri="{FF2B5EF4-FFF2-40B4-BE49-F238E27FC236}">
                <a16:creationId xmlns:a16="http://schemas.microsoft.com/office/drawing/2014/main" id="{E5D3921B-9014-F94C-83A3-C99A9FB93F26}"/>
              </a:ext>
            </a:extLst>
          </p:cNvPr>
          <p:cNvSpPr/>
          <p:nvPr/>
        </p:nvSpPr>
        <p:spPr>
          <a:xfrm>
            <a:off x="9661800"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7A39A1BD-49C7-6649-8295-98315BFD8CED}"/>
              </a:ext>
            </a:extLst>
          </p:cNvPr>
          <p:cNvSpPr txBox="1"/>
          <p:nvPr/>
        </p:nvSpPr>
        <p:spPr>
          <a:xfrm>
            <a:off x="4335906" y="2736932"/>
            <a:ext cx="418704" cy="369332"/>
          </a:xfrm>
          <a:prstGeom prst="rect">
            <a:avLst/>
          </a:prstGeom>
          <a:noFill/>
        </p:spPr>
        <p:txBody>
          <a:bodyPr wrap="none" rtlCol="0">
            <a:spAutoFit/>
          </a:bodyPr>
          <a:lstStyle/>
          <a:p>
            <a:r>
              <a:rPr kumimoji="1" lang="en-US" altLang="ja-JP" dirty="0">
                <a:solidFill>
                  <a:srgbClr val="FFFFFF"/>
                </a:solidFill>
              </a:rPr>
              <a:t>16</a:t>
            </a:r>
            <a:endParaRPr kumimoji="1" lang="ja-JP" altLang="en-US">
              <a:solidFill>
                <a:srgbClr val="FFFFFF"/>
              </a:solidFill>
            </a:endParaRPr>
          </a:p>
        </p:txBody>
      </p:sp>
      <p:sp>
        <p:nvSpPr>
          <p:cNvPr id="124" name="テキスト ボックス 123">
            <a:extLst>
              <a:ext uri="{FF2B5EF4-FFF2-40B4-BE49-F238E27FC236}">
                <a16:creationId xmlns:a16="http://schemas.microsoft.com/office/drawing/2014/main" id="{29C2BC32-8D92-CB46-8AE3-4ADBE37DF88A}"/>
              </a:ext>
            </a:extLst>
          </p:cNvPr>
          <p:cNvSpPr txBox="1"/>
          <p:nvPr/>
        </p:nvSpPr>
        <p:spPr>
          <a:xfrm>
            <a:off x="4956776" y="2767710"/>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kumimoji="1" lang="ja-JP" altLang="en-US" sz="1400">
                <a:solidFill>
                  <a:srgbClr val="FFFFFF"/>
                </a:solidFill>
                <a:latin typeface="+mj-ea"/>
                <a:ea typeface="+mj-ea"/>
              </a:rPr>
              <a:t>時限目</a:t>
            </a:r>
          </a:p>
        </p:txBody>
      </p:sp>
      <p:grpSp>
        <p:nvGrpSpPr>
          <p:cNvPr id="141" name="グループ化 140">
            <a:extLst>
              <a:ext uri="{FF2B5EF4-FFF2-40B4-BE49-F238E27FC236}">
                <a16:creationId xmlns:a16="http://schemas.microsoft.com/office/drawing/2014/main" id="{30F82FE6-4252-0756-A64A-F7273099F72D}"/>
              </a:ext>
            </a:extLst>
          </p:cNvPr>
          <p:cNvGrpSpPr/>
          <p:nvPr/>
        </p:nvGrpSpPr>
        <p:grpSpPr>
          <a:xfrm>
            <a:off x="3283520" y="1930488"/>
            <a:ext cx="914400" cy="791359"/>
            <a:chOff x="3283520" y="1930488"/>
            <a:chExt cx="914400" cy="791359"/>
          </a:xfrm>
        </p:grpSpPr>
        <p:sp>
          <p:nvSpPr>
            <p:cNvPr id="137" name="角丸四角形 136">
              <a:extLst>
                <a:ext uri="{FF2B5EF4-FFF2-40B4-BE49-F238E27FC236}">
                  <a16:creationId xmlns:a16="http://schemas.microsoft.com/office/drawing/2014/main" id="{23A4E6E8-E6C7-A8FC-794A-BB057D3ACC5C}"/>
                </a:ext>
              </a:extLst>
            </p:cNvPr>
            <p:cNvSpPr/>
            <p:nvPr/>
          </p:nvSpPr>
          <p:spPr>
            <a:xfrm>
              <a:off x="3283520" y="1930488"/>
              <a:ext cx="914400" cy="58384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FACD5BB0-31A7-B392-0A65-EA75159F7B41}"/>
                </a:ext>
              </a:extLst>
            </p:cNvPr>
            <p:cNvSpPr txBox="1"/>
            <p:nvPr/>
          </p:nvSpPr>
          <p:spPr>
            <a:xfrm>
              <a:off x="3340610" y="1991575"/>
              <a:ext cx="800219" cy="461665"/>
            </a:xfrm>
            <a:prstGeom prst="rect">
              <a:avLst/>
            </a:prstGeom>
            <a:noFill/>
          </p:spPr>
          <p:txBody>
            <a:bodyPr wrap="none" rtlCol="0">
              <a:spAutoFit/>
            </a:bodyPr>
            <a:lstStyle/>
            <a:p>
              <a:r>
                <a:rPr kumimoji="1" lang="ja-JP" altLang="en-US" sz="1200"/>
                <a:t>曜日振替</a:t>
              </a:r>
              <a:endParaRPr kumimoji="1" lang="en-US" altLang="ja-JP" sz="1200" dirty="0"/>
            </a:p>
            <a:p>
              <a:r>
                <a:rPr lang="ja-JP" altLang="en-US" sz="1200"/>
                <a:t>月曜扱い</a:t>
              </a:r>
              <a:endParaRPr kumimoji="1" lang="ja-JP" altLang="en-US" sz="1200"/>
            </a:p>
          </p:txBody>
        </p:sp>
        <p:sp>
          <p:nvSpPr>
            <p:cNvPr id="139" name="三角形 138">
              <a:extLst>
                <a:ext uri="{FF2B5EF4-FFF2-40B4-BE49-F238E27FC236}">
                  <a16:creationId xmlns:a16="http://schemas.microsoft.com/office/drawing/2014/main" id="{51C66F43-C8CD-CA45-8DCE-2610BBDB0831}"/>
                </a:ext>
              </a:extLst>
            </p:cNvPr>
            <p:cNvSpPr/>
            <p:nvPr/>
          </p:nvSpPr>
          <p:spPr>
            <a:xfrm rot="10800000">
              <a:off x="3604731" y="2487386"/>
              <a:ext cx="271975" cy="23446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角丸四角形 86">
            <a:extLst>
              <a:ext uri="{FF2B5EF4-FFF2-40B4-BE49-F238E27FC236}">
                <a16:creationId xmlns:a16="http://schemas.microsoft.com/office/drawing/2014/main" id="{BA283752-CF14-17A9-9B05-ADD351476B30}"/>
              </a:ext>
            </a:extLst>
          </p:cNvPr>
          <p:cNvSpPr/>
          <p:nvPr/>
        </p:nvSpPr>
        <p:spPr>
          <a:xfrm>
            <a:off x="2534220" y="2679008"/>
            <a:ext cx="1790776" cy="49651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3EA397D-A666-79EE-A9AE-575675A2DADB}"/>
              </a:ext>
            </a:extLst>
          </p:cNvPr>
          <p:cNvSpPr txBox="1"/>
          <p:nvPr/>
        </p:nvSpPr>
        <p:spPr>
          <a:xfrm>
            <a:off x="5010949" y="4596173"/>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50" name="テキスト ボックス 49">
            <a:extLst>
              <a:ext uri="{FF2B5EF4-FFF2-40B4-BE49-F238E27FC236}">
                <a16:creationId xmlns:a16="http://schemas.microsoft.com/office/drawing/2014/main" id="{8A7DE464-9E0F-12B3-25C3-7E16208BB28F}"/>
              </a:ext>
            </a:extLst>
          </p:cNvPr>
          <p:cNvSpPr txBox="1"/>
          <p:nvPr/>
        </p:nvSpPr>
        <p:spPr>
          <a:xfrm>
            <a:off x="1444228" y="5505808"/>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nvGrpSpPr>
          <p:cNvPr id="52" name="グループ化 51">
            <a:extLst>
              <a:ext uri="{FF2B5EF4-FFF2-40B4-BE49-F238E27FC236}">
                <a16:creationId xmlns:a16="http://schemas.microsoft.com/office/drawing/2014/main" id="{487E31E1-0A8F-A774-AE2F-BE6F2E224CA1}"/>
              </a:ext>
            </a:extLst>
          </p:cNvPr>
          <p:cNvGrpSpPr/>
          <p:nvPr/>
        </p:nvGrpSpPr>
        <p:grpSpPr>
          <a:xfrm>
            <a:off x="6063923" y="3087206"/>
            <a:ext cx="1124654" cy="583841"/>
            <a:chOff x="3000225" y="1927603"/>
            <a:chExt cx="1124654" cy="583841"/>
          </a:xfrm>
        </p:grpSpPr>
        <p:sp>
          <p:nvSpPr>
            <p:cNvPr id="82" name="角丸四角形 81">
              <a:extLst>
                <a:ext uri="{FF2B5EF4-FFF2-40B4-BE49-F238E27FC236}">
                  <a16:creationId xmlns:a16="http://schemas.microsoft.com/office/drawing/2014/main" id="{FF02837B-1720-E107-5CE8-A98D4FD2834F}"/>
                </a:ext>
              </a:extLst>
            </p:cNvPr>
            <p:cNvSpPr/>
            <p:nvPr/>
          </p:nvSpPr>
          <p:spPr>
            <a:xfrm>
              <a:off x="3210479" y="1927603"/>
              <a:ext cx="914400" cy="58384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0B7B5BC6-B5D7-0BAD-70C0-490C441C8BDF}"/>
                </a:ext>
              </a:extLst>
            </p:cNvPr>
            <p:cNvSpPr txBox="1"/>
            <p:nvPr/>
          </p:nvSpPr>
          <p:spPr>
            <a:xfrm>
              <a:off x="3267569" y="1988690"/>
              <a:ext cx="800219" cy="461665"/>
            </a:xfrm>
            <a:prstGeom prst="rect">
              <a:avLst/>
            </a:prstGeom>
            <a:noFill/>
          </p:spPr>
          <p:txBody>
            <a:bodyPr wrap="none" rtlCol="0">
              <a:spAutoFit/>
            </a:bodyPr>
            <a:lstStyle/>
            <a:p>
              <a:r>
                <a:rPr kumimoji="1" lang="ja-JP" altLang="en-US" sz="1200"/>
                <a:t>曜日振替</a:t>
              </a:r>
              <a:endParaRPr kumimoji="1" lang="en-US" altLang="ja-JP" sz="1200" dirty="0"/>
            </a:p>
            <a:p>
              <a:r>
                <a:rPr lang="ja-JP" altLang="en-US" sz="1200"/>
                <a:t>月曜扱い</a:t>
              </a:r>
              <a:endParaRPr kumimoji="1" lang="ja-JP" altLang="en-US" sz="1200"/>
            </a:p>
          </p:txBody>
        </p:sp>
        <p:sp>
          <p:nvSpPr>
            <p:cNvPr id="84" name="三角形 83">
              <a:extLst>
                <a:ext uri="{FF2B5EF4-FFF2-40B4-BE49-F238E27FC236}">
                  <a16:creationId xmlns:a16="http://schemas.microsoft.com/office/drawing/2014/main" id="{F1FCA9D5-2E84-7499-6585-B908E13E47BE}"/>
                </a:ext>
              </a:extLst>
            </p:cNvPr>
            <p:cNvSpPr/>
            <p:nvPr/>
          </p:nvSpPr>
          <p:spPr>
            <a:xfrm rot="16200000">
              <a:off x="2981468" y="2113060"/>
              <a:ext cx="271975" cy="23446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custDataLst>
      <p:tags r:id="rId1"/>
    </p:custDataLst>
    <p:extLst>
      <p:ext uri="{BB962C8B-B14F-4D97-AF65-F5344CB8AC3E}">
        <p14:creationId xmlns:p14="http://schemas.microsoft.com/office/powerpoint/2010/main" val="39441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dissolve">
                                      <p:cBhvr>
                                        <p:cTn id="7" dur="500"/>
                                        <p:tgtEl>
                                          <p:spTgt spid="13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dissolve">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8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Autofit/>
          </a:bodyPr>
          <a:lstStyle/>
          <a:p>
            <a:r>
              <a:rPr lang="en-US" altLang="ja-JP" dirty="0"/>
              <a:t>UML</a:t>
            </a:r>
            <a:r>
              <a:rPr lang="ja-JP" altLang="en-US" dirty="0"/>
              <a:t>を書く</a:t>
            </a:r>
            <a:r>
              <a:rPr lang="ja-JP" altLang="en-US"/>
              <a:t>時に</a:t>
            </a:r>
            <a:br>
              <a:rPr lang="en-US" altLang="ja-JP" dirty="0"/>
            </a:br>
            <a:r>
              <a:rPr lang="ja-JP" altLang="en-US"/>
              <a:t>注意</a:t>
            </a:r>
            <a:r>
              <a:rPr lang="ja-JP" altLang="en-US" dirty="0"/>
              <a:t>すべき点</a:t>
            </a:r>
          </a:p>
        </p:txBody>
      </p:sp>
      <p:sp>
        <p:nvSpPr>
          <p:cNvPr id="3" name="コンテンツ プレースホルダー 2"/>
          <p:cNvSpPr>
            <a:spLocks noGrp="1"/>
          </p:cNvSpPr>
          <p:nvPr>
            <p:ph idx="1"/>
          </p:nvPr>
        </p:nvSpPr>
        <p:spPr/>
        <p:txBody>
          <a:bodyPr>
            <a:normAutofit fontScale="55000" lnSpcReduction="20000"/>
          </a:bodyPr>
          <a:lstStyle/>
          <a:p>
            <a:pPr>
              <a:lnSpc>
                <a:spcPct val="120000"/>
              </a:lnSpc>
            </a:pPr>
            <a:r>
              <a:rPr kumimoji="1" lang="ja-JP" altLang="en-US" dirty="0"/>
              <a:t>クラスとオブジェクトを区別する．</a:t>
            </a:r>
            <a:endParaRPr kumimoji="1" lang="en-US" altLang="ja-JP" dirty="0"/>
          </a:p>
          <a:p>
            <a:pPr>
              <a:lnSpc>
                <a:spcPct val="120000"/>
              </a:lnSpc>
            </a:pPr>
            <a:r>
              <a:rPr lang="ja-JP" altLang="en-US" dirty="0"/>
              <a:t>考えなければならない点に着目する．</a:t>
            </a:r>
            <a:endParaRPr lang="en-US" altLang="ja-JP" dirty="0"/>
          </a:p>
          <a:p>
            <a:pPr lvl="1">
              <a:lnSpc>
                <a:spcPct val="120000"/>
              </a:lnSpc>
            </a:pPr>
            <a:r>
              <a:rPr kumimoji="1" lang="ja-JP" altLang="en-US" dirty="0"/>
              <a:t>その他のことは考えてはいけない．</a:t>
            </a:r>
            <a:endParaRPr lang="en-US" altLang="ja-JP" dirty="0"/>
          </a:p>
          <a:p>
            <a:pPr lvl="2">
              <a:lnSpc>
                <a:spcPct val="120000"/>
              </a:lnSpc>
            </a:pPr>
            <a:r>
              <a:rPr lang="ja-JP" altLang="en-US" dirty="0"/>
              <a:t>ユースケース図やクラス図を考える時に処理方法は考えない．</a:t>
            </a:r>
            <a:endParaRPr lang="en-US" altLang="ja-JP" dirty="0"/>
          </a:p>
          <a:p>
            <a:pPr lvl="2">
              <a:lnSpc>
                <a:spcPct val="120000"/>
              </a:lnSpc>
            </a:pPr>
            <a:r>
              <a:rPr lang="ja-JP" altLang="en-US" dirty="0"/>
              <a:t>シーケンス図を考える時にクラス間の関連は考えない．</a:t>
            </a:r>
            <a:endParaRPr lang="en-US" altLang="ja-JP" dirty="0"/>
          </a:p>
          <a:p>
            <a:pPr>
              <a:lnSpc>
                <a:spcPct val="120000"/>
              </a:lnSpc>
            </a:pPr>
            <a:r>
              <a:rPr lang="ja-JP" altLang="en-US" dirty="0"/>
              <a:t>図の記法を守る．</a:t>
            </a:r>
            <a:endParaRPr lang="en-US" altLang="ja-JP" dirty="0"/>
          </a:p>
          <a:p>
            <a:pPr lvl="1">
              <a:lnSpc>
                <a:spcPct val="120000"/>
              </a:lnSpc>
            </a:pPr>
            <a:r>
              <a:rPr lang="ja-JP" altLang="en-US" dirty="0"/>
              <a:t>言語であるため，記法を守らなければ意味が通じない．</a:t>
            </a:r>
            <a:endParaRPr lang="en-US" altLang="ja-JP" dirty="0"/>
          </a:p>
          <a:p>
            <a:pPr>
              <a:lnSpc>
                <a:spcPct val="120000"/>
              </a:lnSpc>
            </a:pPr>
            <a:r>
              <a:rPr lang="ja-JP" altLang="en-US" dirty="0"/>
              <a:t>適当に書く．</a:t>
            </a:r>
            <a:endParaRPr lang="en-US" altLang="ja-JP" dirty="0"/>
          </a:p>
          <a:p>
            <a:pPr lvl="1">
              <a:lnSpc>
                <a:spcPct val="120000"/>
              </a:lnSpc>
            </a:pPr>
            <a:r>
              <a:rPr lang="ja-JP" altLang="en-US" dirty="0"/>
              <a:t>言語であるため，何を伝えたいのかをしっかり</a:t>
            </a:r>
            <a:r>
              <a:rPr lang="ja-JP" altLang="en-US"/>
              <a:t>と見据える．</a:t>
            </a:r>
            <a:endParaRPr lang="en-US" altLang="ja-JP" dirty="0"/>
          </a:p>
          <a:p>
            <a:pPr lvl="1">
              <a:lnSpc>
                <a:spcPct val="120000"/>
              </a:lnSpc>
            </a:pPr>
            <a:r>
              <a:rPr lang="ja-JP" altLang="en-US"/>
              <a:t>それ</a:t>
            </a:r>
            <a:r>
              <a:rPr lang="ja-JP" altLang="en-US" dirty="0"/>
              <a:t>以外の部分は適当に書く．</a:t>
            </a:r>
            <a:endParaRPr lang="en-US" altLang="ja-JP" dirty="0"/>
          </a:p>
          <a:p>
            <a:pPr lvl="1">
              <a:lnSpc>
                <a:spcPct val="120000"/>
              </a:lnSpc>
            </a:pP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30</a:t>
            </a:fld>
            <a:endParaRPr lang="en-US" dirty="0"/>
          </a:p>
        </p:txBody>
      </p:sp>
      <p:pic>
        <p:nvPicPr>
          <p:cNvPr id="10" name="Picture 2" descr="UML logo">
            <a:extLst>
              <a:ext uri="{FF2B5EF4-FFF2-40B4-BE49-F238E27FC236}">
                <a16:creationId xmlns:a16="http://schemas.microsoft.com/office/drawing/2014/main" id="{C36002A4-0335-AA73-DFA0-27EAB201A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8126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星 5 43">
            <a:extLst>
              <a:ext uri="{FF2B5EF4-FFF2-40B4-BE49-F238E27FC236}">
                <a16:creationId xmlns:a16="http://schemas.microsoft.com/office/drawing/2014/main" id="{EDE5EDA2-013C-BCA6-BEC9-031F62FA9F6A}"/>
              </a:ext>
            </a:extLst>
          </p:cNvPr>
          <p:cNvSpPr>
            <a:spLocks noChangeAspect="1"/>
          </p:cNvSpPr>
          <p:nvPr/>
        </p:nvSpPr>
        <p:spPr>
          <a:xfrm>
            <a:off x="9734448" y="246216"/>
            <a:ext cx="540000" cy="54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8B184D62-DAA6-E7D1-F5E4-43D28E757C82}"/>
              </a:ext>
            </a:extLst>
          </p:cNvPr>
          <p:cNvSpPr/>
          <p:nvPr/>
        </p:nvSpPr>
        <p:spPr>
          <a:xfrm>
            <a:off x="427067" y="1471129"/>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68EF74AC-7BEF-AB83-D5B3-6786FD17606D}"/>
              </a:ext>
            </a:extLst>
          </p:cNvPr>
          <p:cNvSpPr/>
          <p:nvPr/>
        </p:nvSpPr>
        <p:spPr>
          <a:xfrm>
            <a:off x="427067" y="2228510"/>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B7401D7B-EFB7-7DB3-9267-509546AC61D5}"/>
              </a:ext>
            </a:extLst>
          </p:cNvPr>
          <p:cNvSpPr/>
          <p:nvPr/>
        </p:nvSpPr>
        <p:spPr>
          <a:xfrm>
            <a:off x="427067" y="2985891"/>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a:extLst>
              <a:ext uri="{FF2B5EF4-FFF2-40B4-BE49-F238E27FC236}">
                <a16:creationId xmlns:a16="http://schemas.microsoft.com/office/drawing/2014/main" id="{E06F044F-AE6D-81AD-13AE-CE5C1C8C0725}"/>
              </a:ext>
            </a:extLst>
          </p:cNvPr>
          <p:cNvSpPr/>
          <p:nvPr/>
        </p:nvSpPr>
        <p:spPr>
          <a:xfrm>
            <a:off x="427067" y="3743272"/>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77BEA455-A358-622A-F79E-8A46EF856676}"/>
              </a:ext>
            </a:extLst>
          </p:cNvPr>
          <p:cNvSpPr/>
          <p:nvPr/>
        </p:nvSpPr>
        <p:spPr>
          <a:xfrm>
            <a:off x="427067" y="4500653"/>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90DD4DCB-CCE6-E2FD-594E-737BED04466A}"/>
              </a:ext>
            </a:extLst>
          </p:cNvPr>
          <p:cNvSpPr/>
          <p:nvPr/>
        </p:nvSpPr>
        <p:spPr>
          <a:xfrm>
            <a:off x="427067" y="5258033"/>
            <a:ext cx="5400000" cy="72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65DF7AB-5558-8F01-2051-F1E8EB92A294}"/>
              </a:ext>
            </a:extLst>
          </p:cNvPr>
          <p:cNvSpPr>
            <a:spLocks noGrp="1"/>
          </p:cNvSpPr>
          <p:nvPr>
            <p:ph type="title"/>
          </p:nvPr>
        </p:nvSpPr>
        <p:spPr/>
        <p:txBody>
          <a:bodyPr/>
          <a:lstStyle/>
          <a:p>
            <a:r>
              <a:rPr kumimoji="1" lang="ja-JP" altLang="en-US"/>
              <a:t>ダイアグラムの種類</a:t>
            </a:r>
          </a:p>
        </p:txBody>
      </p:sp>
      <p:sp>
        <p:nvSpPr>
          <p:cNvPr id="5" name="フッター プレースホルダー 4">
            <a:extLst>
              <a:ext uri="{FF2B5EF4-FFF2-40B4-BE49-F238E27FC236}">
                <a16:creationId xmlns:a16="http://schemas.microsoft.com/office/drawing/2014/main" id="{99CE2202-735F-B419-C39C-2208B55283A6}"/>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4C9FA225-3587-1CD4-8307-D7D88326748A}"/>
              </a:ext>
            </a:extLst>
          </p:cNvPr>
          <p:cNvSpPr>
            <a:spLocks noGrp="1"/>
          </p:cNvSpPr>
          <p:nvPr>
            <p:ph type="sldNum" sz="quarter" idx="12"/>
          </p:nvPr>
        </p:nvSpPr>
        <p:spPr/>
        <p:txBody>
          <a:bodyPr/>
          <a:lstStyle/>
          <a:p>
            <a:fld id="{D2D8002D-B5B0-4BAC-B1F6-782DDCCE6D9C}" type="slidenum">
              <a:rPr lang="ja-JP" altLang="en-US" smtClean="0"/>
              <a:pPr/>
              <a:t>31</a:t>
            </a:fld>
            <a:endParaRPr lang="ja-JP" altLang="en-US" sz="1800"/>
          </a:p>
        </p:txBody>
      </p:sp>
      <p:sp>
        <p:nvSpPr>
          <p:cNvPr id="7" name="テキスト ボックス 6">
            <a:extLst>
              <a:ext uri="{FF2B5EF4-FFF2-40B4-BE49-F238E27FC236}">
                <a16:creationId xmlns:a16="http://schemas.microsoft.com/office/drawing/2014/main" id="{6A614E20-3A97-87D2-F1DC-35C609468267}"/>
              </a:ext>
            </a:extLst>
          </p:cNvPr>
          <p:cNvSpPr txBox="1"/>
          <p:nvPr/>
        </p:nvSpPr>
        <p:spPr>
          <a:xfrm>
            <a:off x="479376" y="1523352"/>
            <a:ext cx="2764539" cy="615553"/>
          </a:xfrm>
          <a:prstGeom prst="rect">
            <a:avLst/>
          </a:prstGeom>
          <a:noFill/>
        </p:spPr>
        <p:txBody>
          <a:bodyPr wrap="none" rtlCol="0">
            <a:spAutoFit/>
          </a:bodyPr>
          <a:lstStyle/>
          <a:p>
            <a:r>
              <a:rPr kumimoji="1" lang="ja-JP" altLang="en-US" sz="2000">
                <a:latin typeface="Meiryo" panose="020B0604030504040204" pitchFamily="34" charset="-128"/>
                <a:ea typeface="Meiryo" panose="020B0604030504040204" pitchFamily="34" charset="-128"/>
              </a:rPr>
              <a:t>クラス図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class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クラスの構造を表記する．</a:t>
            </a:r>
          </a:p>
        </p:txBody>
      </p:sp>
      <p:sp>
        <p:nvSpPr>
          <p:cNvPr id="8" name="テキスト ボックス 7">
            <a:extLst>
              <a:ext uri="{FF2B5EF4-FFF2-40B4-BE49-F238E27FC236}">
                <a16:creationId xmlns:a16="http://schemas.microsoft.com/office/drawing/2014/main" id="{220DAA0C-5114-0463-81FE-84A26F6EF26A}"/>
              </a:ext>
            </a:extLst>
          </p:cNvPr>
          <p:cNvSpPr txBox="1"/>
          <p:nvPr/>
        </p:nvSpPr>
        <p:spPr>
          <a:xfrm>
            <a:off x="479376" y="2280733"/>
            <a:ext cx="3652603"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オブジェクト</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object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オブジェクト</a:t>
            </a:r>
            <a:r>
              <a:rPr kumimoji="1" lang="ja-JP" altLang="en-US" sz="1400">
                <a:latin typeface="Meiryo" panose="020B0604030504040204" pitchFamily="34" charset="-128"/>
                <a:ea typeface="Meiryo" panose="020B0604030504040204" pitchFamily="34" charset="-128"/>
              </a:rPr>
              <a:t>の構造を表記する．</a:t>
            </a:r>
          </a:p>
        </p:txBody>
      </p:sp>
      <p:sp>
        <p:nvSpPr>
          <p:cNvPr id="9" name="テキスト ボックス 8">
            <a:extLst>
              <a:ext uri="{FF2B5EF4-FFF2-40B4-BE49-F238E27FC236}">
                <a16:creationId xmlns:a16="http://schemas.microsoft.com/office/drawing/2014/main" id="{9C6B62BA-0B37-A6C6-819B-00BED58967D2}"/>
              </a:ext>
            </a:extLst>
          </p:cNvPr>
          <p:cNvSpPr txBox="1"/>
          <p:nvPr/>
        </p:nvSpPr>
        <p:spPr>
          <a:xfrm>
            <a:off x="479377" y="3038114"/>
            <a:ext cx="3578865"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パッケージ</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package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関係するクラス群をグループ化する．</a:t>
            </a:r>
            <a:endParaRPr kumimoji="1" lang="ja-JP" altLang="en-US" sz="1400">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2E7DD81E-E04C-6DAD-D054-DEA237F11329}"/>
              </a:ext>
            </a:extLst>
          </p:cNvPr>
          <p:cNvSpPr txBox="1"/>
          <p:nvPr/>
        </p:nvSpPr>
        <p:spPr>
          <a:xfrm>
            <a:off x="502214" y="3795495"/>
            <a:ext cx="5369419"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コンポジット構造</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composite structure diagram</a:t>
            </a:r>
            <a:r>
              <a:rPr lang="ja-JP" altLang="en-US" sz="1400">
                <a:latin typeface="Meiryo" panose="020B0604030504040204" pitchFamily="34" charset="-128"/>
                <a:ea typeface="Meiryo" panose="020B0604030504040204" pitchFamily="34" charset="-128"/>
              </a:rPr>
              <a:t>）</a:t>
            </a:r>
          </a:p>
          <a:p>
            <a:r>
              <a:rPr kumimoji="1" lang="ja-JP" altLang="en-US" sz="1400">
                <a:latin typeface="Meiryo" panose="020B0604030504040204" pitchFamily="34" charset="-128"/>
                <a:ea typeface="Meiryo" panose="020B0604030504040204" pitchFamily="34" charset="-128"/>
              </a:rPr>
              <a:t>クラスやコンポーネントの内部構造を表記する．</a:t>
            </a:r>
          </a:p>
        </p:txBody>
      </p:sp>
      <p:sp>
        <p:nvSpPr>
          <p:cNvPr id="11" name="テキスト ボックス 10">
            <a:extLst>
              <a:ext uri="{FF2B5EF4-FFF2-40B4-BE49-F238E27FC236}">
                <a16:creationId xmlns:a16="http://schemas.microsoft.com/office/drawing/2014/main" id="{4A6ED07E-4432-B854-6590-B3F66B25B435}"/>
              </a:ext>
            </a:extLst>
          </p:cNvPr>
          <p:cNvSpPr txBox="1"/>
          <p:nvPr/>
        </p:nvSpPr>
        <p:spPr>
          <a:xfrm>
            <a:off x="479376" y="4552876"/>
            <a:ext cx="4349909"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コンポーネント</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component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コンポーネント間の関係を表記する．</a:t>
            </a:r>
          </a:p>
        </p:txBody>
      </p:sp>
      <p:sp>
        <p:nvSpPr>
          <p:cNvPr id="12" name="テキスト ボックス 11">
            <a:extLst>
              <a:ext uri="{FF2B5EF4-FFF2-40B4-BE49-F238E27FC236}">
                <a16:creationId xmlns:a16="http://schemas.microsoft.com/office/drawing/2014/main" id="{C86CAB4A-0C5C-8672-5BC3-4647A84B35E3}"/>
              </a:ext>
            </a:extLst>
          </p:cNvPr>
          <p:cNvSpPr txBox="1"/>
          <p:nvPr/>
        </p:nvSpPr>
        <p:spPr>
          <a:xfrm>
            <a:off x="502214" y="5310257"/>
            <a:ext cx="3236784" cy="615553"/>
          </a:xfrm>
          <a:prstGeom prst="rect">
            <a:avLst/>
          </a:prstGeom>
          <a:noFill/>
        </p:spPr>
        <p:txBody>
          <a:bodyPr wrap="none" rtlCol="0">
            <a:spAutoFit/>
          </a:bodyPr>
          <a:lstStyle/>
          <a:p>
            <a:r>
              <a:rPr lang="ja-JP" altLang="en-US" sz="2000">
                <a:latin typeface="Meiryo" panose="020B0604030504040204" pitchFamily="34" charset="-128"/>
                <a:ea typeface="Meiryo" panose="020B0604030504040204" pitchFamily="34" charset="-128"/>
              </a:rPr>
              <a:t>配置</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deployment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システムの物理的な構成を表記する．</a:t>
            </a:r>
          </a:p>
        </p:txBody>
      </p:sp>
      <p:sp>
        <p:nvSpPr>
          <p:cNvPr id="26" name="角丸四角形 25">
            <a:extLst>
              <a:ext uri="{FF2B5EF4-FFF2-40B4-BE49-F238E27FC236}">
                <a16:creationId xmlns:a16="http://schemas.microsoft.com/office/drawing/2014/main" id="{479CDC4A-FCA4-25B9-A712-FE2FECC6D69C}"/>
              </a:ext>
            </a:extLst>
          </p:cNvPr>
          <p:cNvSpPr/>
          <p:nvPr/>
        </p:nvSpPr>
        <p:spPr>
          <a:xfrm>
            <a:off x="6096000" y="1470272"/>
            <a:ext cx="6096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8BBC5D45-6305-4C30-D57C-9B2C49977DA2}"/>
              </a:ext>
            </a:extLst>
          </p:cNvPr>
          <p:cNvSpPr/>
          <p:nvPr/>
        </p:nvSpPr>
        <p:spPr>
          <a:xfrm>
            <a:off x="6096000" y="2223745"/>
            <a:ext cx="6096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0147F3BF-D385-5C7D-C992-B41975AD2C0D}"/>
              </a:ext>
            </a:extLst>
          </p:cNvPr>
          <p:cNvSpPr/>
          <p:nvPr/>
        </p:nvSpPr>
        <p:spPr>
          <a:xfrm>
            <a:off x="6096000" y="2977218"/>
            <a:ext cx="6096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FB6DD67C-ABE5-E69D-A302-BBC47B993C4C}"/>
              </a:ext>
            </a:extLst>
          </p:cNvPr>
          <p:cNvSpPr/>
          <p:nvPr/>
        </p:nvSpPr>
        <p:spPr>
          <a:xfrm>
            <a:off x="6096000" y="3730691"/>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a:extLst>
              <a:ext uri="{FF2B5EF4-FFF2-40B4-BE49-F238E27FC236}">
                <a16:creationId xmlns:a16="http://schemas.microsoft.com/office/drawing/2014/main" id="{5B7FBC01-E9DD-4B2D-28F0-E145D8764194}"/>
              </a:ext>
            </a:extLst>
          </p:cNvPr>
          <p:cNvSpPr/>
          <p:nvPr/>
        </p:nvSpPr>
        <p:spPr>
          <a:xfrm>
            <a:off x="6096000" y="4484164"/>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FBEF97C4-82B0-E10A-74F0-0AC773FFB635}"/>
              </a:ext>
            </a:extLst>
          </p:cNvPr>
          <p:cNvSpPr/>
          <p:nvPr/>
        </p:nvSpPr>
        <p:spPr>
          <a:xfrm>
            <a:off x="6096000" y="5237637"/>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ED5CDE3D-DDDA-0B6C-48AA-5CFFAC106D7B}"/>
              </a:ext>
            </a:extLst>
          </p:cNvPr>
          <p:cNvSpPr/>
          <p:nvPr/>
        </p:nvSpPr>
        <p:spPr>
          <a:xfrm>
            <a:off x="6096000" y="5991112"/>
            <a:ext cx="6096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7D9CF75-D2E1-2283-286D-2676E8C1D4BD}"/>
              </a:ext>
            </a:extLst>
          </p:cNvPr>
          <p:cNvSpPr txBox="1"/>
          <p:nvPr/>
        </p:nvSpPr>
        <p:spPr>
          <a:xfrm>
            <a:off x="6196833" y="1523352"/>
            <a:ext cx="4378189" cy="615553"/>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ユースケース図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use case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利用者視点でシステムの提供機能を表記する．</a:t>
            </a:r>
          </a:p>
        </p:txBody>
      </p:sp>
      <p:sp>
        <p:nvSpPr>
          <p:cNvPr id="14" name="テキスト ボックス 13">
            <a:extLst>
              <a:ext uri="{FF2B5EF4-FFF2-40B4-BE49-F238E27FC236}">
                <a16:creationId xmlns:a16="http://schemas.microsoft.com/office/drawing/2014/main" id="{06822FC5-4B9B-A410-E0F9-264B651E3EE6}"/>
              </a:ext>
            </a:extLst>
          </p:cNvPr>
          <p:cNvSpPr txBox="1"/>
          <p:nvPr/>
        </p:nvSpPr>
        <p:spPr>
          <a:xfrm>
            <a:off x="6196833" y="2280733"/>
            <a:ext cx="4576939"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アクティビティ</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activity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業務フローやシステム内の処理手順を表記する．</a:t>
            </a:r>
          </a:p>
        </p:txBody>
      </p:sp>
      <p:sp>
        <p:nvSpPr>
          <p:cNvPr id="15" name="テキスト ボックス 14">
            <a:extLst>
              <a:ext uri="{FF2B5EF4-FFF2-40B4-BE49-F238E27FC236}">
                <a16:creationId xmlns:a16="http://schemas.microsoft.com/office/drawing/2014/main" id="{E5A60F35-9138-C41D-5DAC-0931D67C23E5}"/>
              </a:ext>
            </a:extLst>
          </p:cNvPr>
          <p:cNvSpPr txBox="1"/>
          <p:nvPr/>
        </p:nvSpPr>
        <p:spPr>
          <a:xfrm>
            <a:off x="6196833" y="3038114"/>
            <a:ext cx="5094046"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ステートマシン</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state machine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状態遷移を表記する．</a:t>
            </a:r>
          </a:p>
        </p:txBody>
      </p:sp>
      <p:sp>
        <p:nvSpPr>
          <p:cNvPr id="16" name="テキスト ボックス 15">
            <a:extLst>
              <a:ext uri="{FF2B5EF4-FFF2-40B4-BE49-F238E27FC236}">
                <a16:creationId xmlns:a16="http://schemas.microsoft.com/office/drawing/2014/main" id="{A494B5AC-5FB5-6DA3-281A-403B2C4506EC}"/>
              </a:ext>
            </a:extLst>
          </p:cNvPr>
          <p:cNvSpPr txBox="1"/>
          <p:nvPr/>
        </p:nvSpPr>
        <p:spPr>
          <a:xfrm>
            <a:off x="6196833" y="3795495"/>
            <a:ext cx="4576939"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シーケンス</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sequence diagram</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オブジェクト間の協調動作を時系列で表記する．</a:t>
            </a:r>
          </a:p>
        </p:txBody>
      </p:sp>
      <p:sp>
        <p:nvSpPr>
          <p:cNvPr id="17" name="テキスト ボックス 16">
            <a:extLst>
              <a:ext uri="{FF2B5EF4-FFF2-40B4-BE49-F238E27FC236}">
                <a16:creationId xmlns:a16="http://schemas.microsoft.com/office/drawing/2014/main" id="{5EADCEEE-13F9-ED28-90EC-66587E865DAC}"/>
              </a:ext>
            </a:extLst>
          </p:cNvPr>
          <p:cNvSpPr txBox="1"/>
          <p:nvPr/>
        </p:nvSpPr>
        <p:spPr>
          <a:xfrm>
            <a:off x="6196833" y="4552876"/>
            <a:ext cx="5663678" cy="615553"/>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コミュニケーション図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communication diagram)</a:t>
            </a:r>
          </a:p>
          <a:p>
            <a:r>
              <a:rPr kumimoji="1" lang="ja-JP" altLang="en-US" sz="1400">
                <a:latin typeface="Meiryo" panose="020B0604030504040204" pitchFamily="34" charset="-128"/>
                <a:ea typeface="Meiryo" panose="020B0604030504040204" pitchFamily="34" charset="-128"/>
              </a:rPr>
              <a:t>オブジェクト間の協調動作を構造的に表記する．</a:t>
            </a:r>
          </a:p>
        </p:txBody>
      </p:sp>
      <p:sp>
        <p:nvSpPr>
          <p:cNvPr id="18" name="テキスト ボックス 17">
            <a:extLst>
              <a:ext uri="{FF2B5EF4-FFF2-40B4-BE49-F238E27FC236}">
                <a16:creationId xmlns:a16="http://schemas.microsoft.com/office/drawing/2014/main" id="{F4327E78-2271-F2AA-AB56-7B66A22B00DD}"/>
              </a:ext>
            </a:extLst>
          </p:cNvPr>
          <p:cNvSpPr txBox="1"/>
          <p:nvPr/>
        </p:nvSpPr>
        <p:spPr>
          <a:xfrm>
            <a:off x="6196833" y="5310257"/>
            <a:ext cx="5995167" cy="615553"/>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相互作用概要</a:t>
            </a:r>
            <a:r>
              <a:rPr kumimoji="1" lang="ja-JP" altLang="en-US" sz="2000">
                <a:latin typeface="Meiryo" panose="020B0604030504040204" pitchFamily="34" charset="-128"/>
                <a:ea typeface="Meiryo" panose="020B0604030504040204" pitchFamily="34" charset="-128"/>
              </a:rPr>
              <a:t>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interaction overview diagram)</a:t>
            </a:r>
          </a:p>
          <a:p>
            <a:r>
              <a:rPr lang="ja-JP" altLang="en-US" sz="1400">
                <a:latin typeface="Meiryo" panose="020B0604030504040204" pitchFamily="34" charset="-128"/>
                <a:ea typeface="Meiryo" panose="020B0604030504040204" pitchFamily="34" charset="-128"/>
              </a:rPr>
              <a:t>個々の相互作用図が全体から見てどのように連携しているかを表記する．</a:t>
            </a:r>
            <a:endParaRPr kumimoji="1" lang="ja-JP" altLang="en-US" sz="14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FEF956EB-4AF4-B715-5641-50D57F0039AC}"/>
              </a:ext>
            </a:extLst>
          </p:cNvPr>
          <p:cNvSpPr txBox="1"/>
          <p:nvPr/>
        </p:nvSpPr>
        <p:spPr>
          <a:xfrm>
            <a:off x="6196833" y="6067641"/>
            <a:ext cx="5663678" cy="615553"/>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タイミング図</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timing diagram)</a:t>
            </a:r>
          </a:p>
          <a:p>
            <a:r>
              <a:rPr kumimoji="1" lang="ja-JP" altLang="en-US" sz="1400">
                <a:latin typeface="Meiryo" panose="020B0604030504040204" pitchFamily="34" charset="-128"/>
                <a:ea typeface="Meiryo" panose="020B0604030504040204" pitchFamily="34" charset="-128"/>
              </a:rPr>
              <a:t>オブジェクトの状態遷移を時系列で表記する．</a:t>
            </a:r>
          </a:p>
        </p:txBody>
      </p:sp>
      <p:sp>
        <p:nvSpPr>
          <p:cNvPr id="33" name="テキスト ボックス 32">
            <a:extLst>
              <a:ext uri="{FF2B5EF4-FFF2-40B4-BE49-F238E27FC236}">
                <a16:creationId xmlns:a16="http://schemas.microsoft.com/office/drawing/2014/main" id="{C6EDD399-9A1D-FBD8-237B-4E108DF9DC17}"/>
              </a:ext>
            </a:extLst>
          </p:cNvPr>
          <p:cNvSpPr txBox="1"/>
          <p:nvPr/>
        </p:nvSpPr>
        <p:spPr>
          <a:xfrm>
            <a:off x="3900304" y="2359363"/>
            <a:ext cx="1107996" cy="461665"/>
          </a:xfrm>
          <a:prstGeom prst="rect">
            <a:avLst/>
          </a:prstGeom>
          <a:noFill/>
        </p:spPr>
        <p:txBody>
          <a:bodyPr wrap="none" rtlCol="0">
            <a:spAutoFit/>
          </a:bodyPr>
          <a:lstStyle/>
          <a:p>
            <a:r>
              <a:rPr kumimoji="1" lang="ja-JP" altLang="en-US" sz="2400">
                <a:solidFill>
                  <a:schemeClr val="accent6">
                    <a:lumMod val="75000"/>
                  </a:schemeClr>
                </a:solidFill>
                <a:latin typeface="Meiryo" panose="020B0604030504040204" pitchFamily="34" charset="-128"/>
                <a:ea typeface="Meiryo" panose="020B0604030504040204" pitchFamily="34" charset="-128"/>
              </a:rPr>
              <a:t>構造図</a:t>
            </a:r>
          </a:p>
        </p:txBody>
      </p:sp>
      <p:sp>
        <p:nvSpPr>
          <p:cNvPr id="34" name="テキスト ボックス 33">
            <a:extLst>
              <a:ext uri="{FF2B5EF4-FFF2-40B4-BE49-F238E27FC236}">
                <a16:creationId xmlns:a16="http://schemas.microsoft.com/office/drawing/2014/main" id="{D04E668A-900F-52CF-1352-338BC5C721AB}"/>
              </a:ext>
            </a:extLst>
          </p:cNvPr>
          <p:cNvSpPr txBox="1"/>
          <p:nvPr/>
        </p:nvSpPr>
        <p:spPr>
          <a:xfrm>
            <a:off x="10131583" y="2359364"/>
            <a:ext cx="1415772" cy="461665"/>
          </a:xfrm>
          <a:prstGeom prst="rect">
            <a:avLst/>
          </a:prstGeom>
          <a:noFill/>
        </p:spPr>
        <p:txBody>
          <a:bodyPr wrap="none" rtlCol="0">
            <a:spAutoFit/>
          </a:bodyPr>
          <a:lstStyle/>
          <a:p>
            <a:r>
              <a:rPr kumimoji="1" lang="ja-JP" altLang="en-US" sz="2400">
                <a:solidFill>
                  <a:schemeClr val="accent1">
                    <a:lumMod val="75000"/>
                  </a:schemeClr>
                </a:solidFill>
                <a:latin typeface="Meiryo" panose="020B0604030504040204" pitchFamily="34" charset="-128"/>
                <a:ea typeface="Meiryo" panose="020B0604030504040204" pitchFamily="34" charset="-128"/>
              </a:rPr>
              <a:t>振舞い図</a:t>
            </a:r>
          </a:p>
        </p:txBody>
      </p:sp>
      <p:sp>
        <p:nvSpPr>
          <p:cNvPr id="35" name="テキスト ボックス 34">
            <a:extLst>
              <a:ext uri="{FF2B5EF4-FFF2-40B4-BE49-F238E27FC236}">
                <a16:creationId xmlns:a16="http://schemas.microsoft.com/office/drawing/2014/main" id="{139956F6-7F1D-C54B-5FC9-17621EE8EBFB}"/>
              </a:ext>
            </a:extLst>
          </p:cNvPr>
          <p:cNvSpPr txBox="1"/>
          <p:nvPr/>
        </p:nvSpPr>
        <p:spPr>
          <a:xfrm>
            <a:off x="10445518" y="6144584"/>
            <a:ext cx="1723549" cy="461665"/>
          </a:xfrm>
          <a:prstGeom prst="rect">
            <a:avLst/>
          </a:prstGeom>
          <a:noFill/>
        </p:spPr>
        <p:txBody>
          <a:bodyPr wrap="none" rtlCol="0">
            <a:spAutoFit/>
          </a:bodyPr>
          <a:lstStyle/>
          <a:p>
            <a:r>
              <a:rPr kumimoji="1" lang="ja-JP" altLang="en-US" sz="2400">
                <a:solidFill>
                  <a:schemeClr val="accent2">
                    <a:lumMod val="75000"/>
                  </a:schemeClr>
                </a:solidFill>
                <a:latin typeface="Meiryo" panose="020B0604030504040204" pitchFamily="34" charset="-128"/>
                <a:ea typeface="Meiryo" panose="020B0604030504040204" pitchFamily="34" charset="-128"/>
              </a:rPr>
              <a:t>相互作用図</a:t>
            </a:r>
          </a:p>
        </p:txBody>
      </p:sp>
      <p:sp>
        <p:nvSpPr>
          <p:cNvPr id="36" name="星 5 35">
            <a:extLst>
              <a:ext uri="{FF2B5EF4-FFF2-40B4-BE49-F238E27FC236}">
                <a16:creationId xmlns:a16="http://schemas.microsoft.com/office/drawing/2014/main" id="{AF8CF0E2-7E9F-0B02-162E-25D3AB3C1BDF}"/>
              </a:ext>
            </a:extLst>
          </p:cNvPr>
          <p:cNvSpPr>
            <a:spLocks noChangeAspect="1"/>
          </p:cNvSpPr>
          <p:nvPr/>
        </p:nvSpPr>
        <p:spPr>
          <a:xfrm>
            <a:off x="5151534" y="1566704"/>
            <a:ext cx="540000" cy="54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星 5 36">
            <a:extLst>
              <a:ext uri="{FF2B5EF4-FFF2-40B4-BE49-F238E27FC236}">
                <a16:creationId xmlns:a16="http://schemas.microsoft.com/office/drawing/2014/main" id="{4ED08E09-A994-51DA-846D-E25F047F16D3}"/>
              </a:ext>
            </a:extLst>
          </p:cNvPr>
          <p:cNvSpPr>
            <a:spLocks noChangeAspect="1"/>
          </p:cNvSpPr>
          <p:nvPr/>
        </p:nvSpPr>
        <p:spPr>
          <a:xfrm>
            <a:off x="11547355" y="1556793"/>
            <a:ext cx="540000" cy="54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星 5 37">
            <a:extLst>
              <a:ext uri="{FF2B5EF4-FFF2-40B4-BE49-F238E27FC236}">
                <a16:creationId xmlns:a16="http://schemas.microsoft.com/office/drawing/2014/main" id="{7F8CE279-45B6-EAF1-7910-AF96953969B6}"/>
              </a:ext>
            </a:extLst>
          </p:cNvPr>
          <p:cNvSpPr>
            <a:spLocks noChangeAspect="1"/>
          </p:cNvSpPr>
          <p:nvPr/>
        </p:nvSpPr>
        <p:spPr>
          <a:xfrm>
            <a:off x="11546288" y="3067218"/>
            <a:ext cx="540000" cy="540000"/>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a:extLst>
              <a:ext uri="{FF2B5EF4-FFF2-40B4-BE49-F238E27FC236}">
                <a16:creationId xmlns:a16="http://schemas.microsoft.com/office/drawing/2014/main" id="{D55D66F7-5772-0DCB-802C-B0303D5F58A2}"/>
              </a:ext>
            </a:extLst>
          </p:cNvPr>
          <p:cNvSpPr>
            <a:spLocks noChangeAspect="1"/>
          </p:cNvSpPr>
          <p:nvPr/>
        </p:nvSpPr>
        <p:spPr>
          <a:xfrm>
            <a:off x="11546288" y="2320195"/>
            <a:ext cx="540000" cy="540000"/>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5 39">
            <a:extLst>
              <a:ext uri="{FF2B5EF4-FFF2-40B4-BE49-F238E27FC236}">
                <a16:creationId xmlns:a16="http://schemas.microsoft.com/office/drawing/2014/main" id="{164B994B-088A-0FD4-6D4A-53B95F0A4C25}"/>
              </a:ext>
            </a:extLst>
          </p:cNvPr>
          <p:cNvSpPr>
            <a:spLocks noChangeAspect="1"/>
          </p:cNvSpPr>
          <p:nvPr/>
        </p:nvSpPr>
        <p:spPr>
          <a:xfrm>
            <a:off x="11547355" y="3826471"/>
            <a:ext cx="540000" cy="54000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星 5 41">
            <a:extLst>
              <a:ext uri="{FF2B5EF4-FFF2-40B4-BE49-F238E27FC236}">
                <a16:creationId xmlns:a16="http://schemas.microsoft.com/office/drawing/2014/main" id="{07869D24-0A16-B4EA-2FF0-C07F011735B3}"/>
              </a:ext>
            </a:extLst>
          </p:cNvPr>
          <p:cNvSpPr>
            <a:spLocks noChangeAspect="1"/>
          </p:cNvSpPr>
          <p:nvPr/>
        </p:nvSpPr>
        <p:spPr>
          <a:xfrm>
            <a:off x="9734448" y="846069"/>
            <a:ext cx="540000" cy="540000"/>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C586F57-3594-CA7E-DE77-11DFAAD328E6}"/>
              </a:ext>
            </a:extLst>
          </p:cNvPr>
          <p:cNvSpPr txBox="1"/>
          <p:nvPr/>
        </p:nvSpPr>
        <p:spPr>
          <a:xfrm>
            <a:off x="10272464" y="764704"/>
            <a:ext cx="1984697" cy="707886"/>
          </a:xfrm>
          <a:prstGeom prst="rect">
            <a:avLst/>
          </a:prstGeom>
          <a:noFill/>
        </p:spPr>
        <p:txBody>
          <a:bodyPr wrap="square" rtlCol="0">
            <a:spAutoFit/>
          </a:bodyPr>
          <a:lstStyle/>
          <a:p>
            <a:r>
              <a:rPr lang="ja-JP" altLang="en-US" sz="2000">
                <a:latin typeface="Meiryo" panose="020B0604030504040204" pitchFamily="34" charset="-128"/>
                <a:ea typeface="Meiryo" panose="020B0604030504040204" pitchFamily="34" charset="-128"/>
              </a:rPr>
              <a:t>知っておくと</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良い</a:t>
            </a:r>
            <a:endParaRPr kumimoji="1" lang="ja-JP" altLang="en-US" sz="200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566E11E9-1E82-A7C8-F5F8-460C5B85DAB7}"/>
              </a:ext>
            </a:extLst>
          </p:cNvPr>
          <p:cNvSpPr txBox="1"/>
          <p:nvPr/>
        </p:nvSpPr>
        <p:spPr>
          <a:xfrm>
            <a:off x="10272464" y="316161"/>
            <a:ext cx="1984697" cy="400110"/>
          </a:xfrm>
          <a:prstGeom prst="rect">
            <a:avLst/>
          </a:prstGeom>
          <a:noFill/>
        </p:spPr>
        <p:txBody>
          <a:bodyPr wrap="square" rtlCol="0">
            <a:spAutoFit/>
          </a:bodyPr>
          <a:lstStyle/>
          <a:p>
            <a:r>
              <a:rPr kumimoji="1" lang="ja-JP" altLang="en-US" sz="2000">
                <a:latin typeface="Meiryo" panose="020B0604030504040204" pitchFamily="34" charset="-128"/>
                <a:ea typeface="Meiryo" panose="020B0604030504040204" pitchFamily="34" charset="-128"/>
              </a:rPr>
              <a:t>必須</a:t>
            </a:r>
          </a:p>
        </p:txBody>
      </p:sp>
    </p:spTree>
    <p:extLst>
      <p:ext uri="{BB962C8B-B14F-4D97-AF65-F5344CB8AC3E}">
        <p14:creationId xmlns:p14="http://schemas.microsoft.com/office/powerpoint/2010/main" val="365631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ssolve">
                                      <p:cBhvr>
                                        <p:cTn id="14" dur="500"/>
                                        <p:tgtEl>
                                          <p:spTgt spid="2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par>
                          <p:cTn id="39" fill="hold">
                            <p:stCondLst>
                              <p:cond delay="2500"/>
                            </p:stCondLst>
                            <p:childTnLst>
                              <p:par>
                                <p:cTn id="40" presetID="9"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par>
                          <p:cTn id="46" fill="hold">
                            <p:stCondLst>
                              <p:cond delay="3000"/>
                            </p:stCondLst>
                            <p:childTnLst>
                              <p:par>
                                <p:cTn id="47" presetID="9"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dissolve">
                                      <p:cBhvr>
                                        <p:cTn id="61" dur="500"/>
                                        <p:tgtEl>
                                          <p:spTgt spid="2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dissolve">
                                      <p:cBhvr>
                                        <p:cTn id="71" dur="500"/>
                                        <p:tgtEl>
                                          <p:spTgt spid="15"/>
                                        </p:tgtEl>
                                      </p:cBhvr>
                                    </p:animEffect>
                                  </p:childTnLst>
                                </p:cTn>
                              </p:par>
                            </p:childTnLst>
                          </p:cTn>
                        </p:par>
                        <p:par>
                          <p:cTn id="72" fill="hold">
                            <p:stCondLst>
                              <p:cond delay="1500"/>
                            </p:stCondLst>
                            <p:childTnLst>
                              <p:par>
                                <p:cTn id="73" presetID="9"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dissolv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dissolve">
                                      <p:cBhvr>
                                        <p:cTn id="83" dur="500"/>
                                        <p:tgtEl>
                                          <p:spTgt spid="16"/>
                                        </p:tgtEl>
                                      </p:cBhvr>
                                    </p:animEffect>
                                  </p:childTnLst>
                                </p:cTn>
                              </p:par>
                            </p:childTnLst>
                          </p:cTn>
                        </p:par>
                        <p:par>
                          <p:cTn id="84" fill="hold">
                            <p:stCondLst>
                              <p:cond delay="500"/>
                            </p:stCondLst>
                            <p:childTnLst>
                              <p:par>
                                <p:cTn id="85" presetID="9"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dissolve">
                                      <p:cBhvr>
                                        <p:cTn id="90" dur="500"/>
                                        <p:tgtEl>
                                          <p:spTgt spid="17"/>
                                        </p:tgtEl>
                                      </p:cBhvr>
                                    </p:animEffect>
                                  </p:childTnLst>
                                </p:cTn>
                              </p:par>
                            </p:childTnLst>
                          </p:cTn>
                        </p:par>
                        <p:par>
                          <p:cTn id="91" fill="hold">
                            <p:stCondLst>
                              <p:cond delay="1000"/>
                            </p:stCondLst>
                            <p:childTnLst>
                              <p:par>
                                <p:cTn id="92" presetID="9" presetClass="entr" presetSubtype="0" fill="hold" grpId="0" nodeType="after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dissolve">
                                      <p:cBhvr>
                                        <p:cTn id="94" dur="500"/>
                                        <p:tgtEl>
                                          <p:spTgt spid="3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dissolve">
                                      <p:cBhvr>
                                        <p:cTn id="97" dur="500"/>
                                        <p:tgtEl>
                                          <p:spTgt spid="18"/>
                                        </p:tgtEl>
                                      </p:cBhvr>
                                    </p:animEffect>
                                  </p:childTnLst>
                                </p:cTn>
                              </p:par>
                            </p:childTnLst>
                          </p:cTn>
                        </p:par>
                        <p:par>
                          <p:cTn id="98" fill="hold">
                            <p:stCondLst>
                              <p:cond delay="1500"/>
                            </p:stCondLst>
                            <p:childTnLst>
                              <p:par>
                                <p:cTn id="99" presetID="9"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dissolve">
                                      <p:cBhvr>
                                        <p:cTn id="101" dur="500"/>
                                        <p:tgtEl>
                                          <p:spTgt spid="32"/>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dissolve">
                                      <p:cBhvr>
                                        <p:cTn id="104" dur="500"/>
                                        <p:tgtEl>
                                          <p:spTgt spid="19"/>
                                        </p:tgtEl>
                                      </p:cBhvr>
                                    </p:animEffect>
                                  </p:childTnLst>
                                </p:cTn>
                              </p:par>
                            </p:childTnLst>
                          </p:cTn>
                        </p:par>
                        <p:par>
                          <p:cTn id="105" fill="hold">
                            <p:stCondLst>
                              <p:cond delay="2000"/>
                            </p:stCondLst>
                            <p:childTnLst>
                              <p:par>
                                <p:cTn id="106" presetID="9" presetClass="entr" presetSubtype="0"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dissolve">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dissolve">
                                      <p:cBhvr>
                                        <p:cTn id="113" dur="500"/>
                                        <p:tgtEl>
                                          <p:spTgt spid="44"/>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dissolve">
                                      <p:cBhvr>
                                        <p:cTn id="116" dur="500"/>
                                        <p:tgtEl>
                                          <p:spTgt spid="45"/>
                                        </p:tgtEl>
                                      </p:cBhvr>
                                    </p:animEffect>
                                  </p:childTnLst>
                                </p:cTn>
                              </p:par>
                            </p:childTnLst>
                          </p:cTn>
                        </p:par>
                        <p:par>
                          <p:cTn id="117" fill="hold">
                            <p:stCondLst>
                              <p:cond delay="500"/>
                            </p:stCondLst>
                            <p:childTnLst>
                              <p:par>
                                <p:cTn id="118" presetID="9" presetClass="entr" presetSubtype="0"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dissolve">
                                      <p:cBhvr>
                                        <p:cTn id="120" dur="500"/>
                                        <p:tgtEl>
                                          <p:spTgt spid="42"/>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dissolve">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dissolve">
                                      <p:cBhvr>
                                        <p:cTn id="128" dur="500"/>
                                        <p:tgtEl>
                                          <p:spTgt spid="36"/>
                                        </p:tgtEl>
                                      </p:cBhvr>
                                    </p:animEffect>
                                  </p:childTnLst>
                                </p:cTn>
                              </p:par>
                            </p:childTnLst>
                          </p:cTn>
                        </p:par>
                        <p:par>
                          <p:cTn id="129" fill="hold">
                            <p:stCondLst>
                              <p:cond delay="500"/>
                            </p:stCondLst>
                            <p:childTnLst>
                              <p:par>
                                <p:cTn id="130" presetID="9" presetClass="entr" presetSubtype="0" fill="hold" grpId="0" nodeType="after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dissolve">
                                      <p:cBhvr>
                                        <p:cTn id="132" dur="500"/>
                                        <p:tgtEl>
                                          <p:spTgt spid="37"/>
                                        </p:tgtEl>
                                      </p:cBhvr>
                                    </p:animEffect>
                                  </p:childTnLst>
                                </p:cTn>
                              </p:par>
                            </p:childTnLst>
                          </p:cTn>
                        </p:par>
                        <p:par>
                          <p:cTn id="133" fill="hold">
                            <p:stCondLst>
                              <p:cond delay="1000"/>
                            </p:stCondLst>
                            <p:childTnLst>
                              <p:par>
                                <p:cTn id="134" presetID="9" presetClass="entr" presetSubtype="0"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dissolve">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ntr" presetSubtype="0"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dissolve">
                                      <p:cBhvr>
                                        <p:cTn id="141" dur="500"/>
                                        <p:tgtEl>
                                          <p:spTgt spid="39"/>
                                        </p:tgtEl>
                                      </p:cBhvr>
                                    </p:animEffect>
                                  </p:childTnLst>
                                </p:cTn>
                              </p:par>
                            </p:childTnLst>
                          </p:cTn>
                        </p:par>
                        <p:par>
                          <p:cTn id="142" fill="hold">
                            <p:stCondLst>
                              <p:cond delay="500"/>
                            </p:stCondLst>
                            <p:childTnLst>
                              <p:par>
                                <p:cTn id="143" presetID="9" presetClass="entr" presetSubtype="0" fill="hold" grpId="0" nodeType="afterEffect">
                                  <p:stCondLst>
                                    <p:cond delay="0"/>
                                  </p:stCondLst>
                                  <p:childTnLst>
                                    <p:set>
                                      <p:cBhvr>
                                        <p:cTn id="144" dur="1" fill="hold">
                                          <p:stCondLst>
                                            <p:cond delay="0"/>
                                          </p:stCondLst>
                                        </p:cTn>
                                        <p:tgtEl>
                                          <p:spTgt spid="38"/>
                                        </p:tgtEl>
                                        <p:attrNameLst>
                                          <p:attrName>style.visibility</p:attrName>
                                        </p:attrNameLst>
                                      </p:cBhvr>
                                      <p:to>
                                        <p:strVal val="visible"/>
                                      </p:to>
                                    </p:set>
                                    <p:animEffect transition="in" filter="dissolve">
                                      <p:cBhvr>
                                        <p:cTn id="1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0" grpId="0" animBg="1"/>
      <p:bldP spid="21" grpId="0" animBg="1"/>
      <p:bldP spid="22" grpId="0" animBg="1"/>
      <p:bldP spid="23" grpId="0" animBg="1"/>
      <p:bldP spid="24" grpId="0" animBg="1"/>
      <p:bldP spid="25" grpId="0" animBg="1"/>
      <p:bldP spid="7" grpId="0"/>
      <p:bldP spid="8" grpId="0"/>
      <p:bldP spid="9" grpId="0"/>
      <p:bldP spid="10" grpId="0"/>
      <p:bldP spid="11" grpId="0"/>
      <p:bldP spid="12" grpId="0"/>
      <p:bldP spid="26" grpId="0" animBg="1"/>
      <p:bldP spid="27" grpId="0" animBg="1"/>
      <p:bldP spid="28" grpId="0" animBg="1"/>
      <p:bldP spid="29" grpId="0" animBg="1"/>
      <p:bldP spid="30" grpId="0" animBg="1"/>
      <p:bldP spid="31" grpId="0" animBg="1"/>
      <p:bldP spid="32" grpId="0" animBg="1"/>
      <p:bldP spid="13" grpId="0"/>
      <p:bldP spid="14" grpId="0"/>
      <p:bldP spid="15" grpId="0"/>
      <p:bldP spid="16" grpId="0"/>
      <p:bldP spid="17" grpId="0"/>
      <p:bldP spid="18" grpId="0"/>
      <p:bldP spid="19" grpId="0"/>
      <p:bldP spid="33" grpId="0"/>
      <p:bldP spid="34" grpId="0"/>
      <p:bldP spid="35" grpId="0"/>
      <p:bldP spid="36" grpId="0" animBg="1"/>
      <p:bldP spid="37" grpId="0" animBg="1"/>
      <p:bldP spid="38" grpId="0" animBg="1"/>
      <p:bldP spid="39" grpId="0" animBg="1"/>
      <p:bldP spid="40" grpId="0" animBg="1"/>
      <p:bldP spid="42" grpId="0" animBg="1"/>
      <p:bldP spid="43"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kumimoji="1" lang="en-US" altLang="ja-JP" dirty="0"/>
              <a:t>UML</a:t>
            </a:r>
            <a:r>
              <a:rPr kumimoji="1" lang="ja-JP" altLang="en-US" dirty="0"/>
              <a:t>の</a:t>
            </a:r>
            <a:r>
              <a:rPr kumimoji="1" lang="ja-JP" altLang="en-US"/>
              <a:t>各図と</a:t>
            </a:r>
            <a:br>
              <a:rPr kumimoji="1" lang="en-US" altLang="ja-JP" dirty="0"/>
            </a:br>
            <a:r>
              <a:rPr kumimoji="1" lang="ja-JP" altLang="en-US"/>
              <a:t>典型的</a:t>
            </a:r>
            <a:r>
              <a:rPr kumimoji="1" lang="ja-JP" altLang="en-US" dirty="0"/>
              <a:t>な利用目的</a:t>
            </a:r>
          </a:p>
        </p:txBody>
      </p:sp>
      <p:sp>
        <p:nvSpPr>
          <p:cNvPr id="24" name="コンテンツ プレースホルダー 23"/>
          <p:cNvSpPr>
            <a:spLocks noGrp="1"/>
          </p:cNvSpPr>
          <p:nvPr>
            <p:ph idx="1"/>
          </p:nvPr>
        </p:nvSpPr>
        <p:spPr/>
        <p:txBody>
          <a:bodyPr>
            <a:normAutofit/>
          </a:bodyPr>
          <a:lstStyle/>
          <a:p>
            <a:r>
              <a:rPr kumimoji="1" lang="ja-JP" altLang="en-US" dirty="0"/>
              <a:t>典型的に使われる</a:t>
            </a:r>
            <a:r>
              <a:rPr kumimoji="1" lang="en-US" altLang="ja-JP" dirty="0"/>
              <a:t>UML</a:t>
            </a:r>
            <a:r>
              <a:rPr kumimoji="1" lang="ja-JP" altLang="en-US" dirty="0"/>
              <a:t>の図．</a:t>
            </a:r>
            <a:endParaRPr kumimoji="1" lang="en-US" altLang="ja-JP" dirty="0"/>
          </a:p>
          <a:p>
            <a:pPr lvl="1"/>
            <a:r>
              <a:rPr lang="ja-JP" altLang="en-US" dirty="0"/>
              <a:t>この例に当てはまらない場合も多々ある．</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32</a:t>
            </a:fld>
            <a:endParaRPr lang="en-US" dirty="0"/>
          </a:p>
        </p:txBody>
      </p:sp>
      <p:grpSp>
        <p:nvGrpSpPr>
          <p:cNvPr id="25" name="図形グループ 24"/>
          <p:cNvGrpSpPr/>
          <p:nvPr/>
        </p:nvGrpSpPr>
        <p:grpSpPr>
          <a:xfrm>
            <a:off x="1956399" y="3433259"/>
            <a:ext cx="8326300" cy="2833398"/>
            <a:chOff x="432399" y="1830164"/>
            <a:chExt cx="8326300" cy="2536249"/>
          </a:xfrm>
        </p:grpSpPr>
        <p:sp>
          <p:nvSpPr>
            <p:cNvPr id="8" name="正方形/長方形 7"/>
            <p:cNvSpPr/>
            <p:nvPr/>
          </p:nvSpPr>
          <p:spPr>
            <a:xfrm>
              <a:off x="3250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要求分析</a:t>
              </a:r>
            </a:p>
          </p:txBody>
        </p:sp>
        <p:sp>
          <p:nvSpPr>
            <p:cNvPr id="10" name="正方形/長方形 9"/>
            <p:cNvSpPr/>
            <p:nvPr/>
          </p:nvSpPr>
          <p:spPr>
            <a:xfrm>
              <a:off x="1864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要求獲得</a:t>
              </a:r>
            </a:p>
          </p:txBody>
        </p:sp>
        <p:sp>
          <p:nvSpPr>
            <p:cNvPr id="11" name="正方形/長方形 10"/>
            <p:cNvSpPr/>
            <p:nvPr/>
          </p:nvSpPr>
          <p:spPr>
            <a:xfrm>
              <a:off x="4636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概要設計</a:t>
              </a:r>
            </a:p>
          </p:txBody>
        </p:sp>
        <p:sp>
          <p:nvSpPr>
            <p:cNvPr id="12" name="正方形/長方形 11"/>
            <p:cNvSpPr/>
            <p:nvPr/>
          </p:nvSpPr>
          <p:spPr>
            <a:xfrm>
              <a:off x="6022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詳細設計</a:t>
              </a:r>
            </a:p>
          </p:txBody>
        </p:sp>
        <p:sp>
          <p:nvSpPr>
            <p:cNvPr id="13" name="正方形/長方形 12"/>
            <p:cNvSpPr/>
            <p:nvPr/>
          </p:nvSpPr>
          <p:spPr>
            <a:xfrm>
              <a:off x="7408699" y="1830164"/>
              <a:ext cx="135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実装</a:t>
              </a:r>
            </a:p>
          </p:txBody>
        </p:sp>
        <p:sp>
          <p:nvSpPr>
            <p:cNvPr id="14" name="正方形/長方形 13"/>
            <p:cNvSpPr/>
            <p:nvPr/>
          </p:nvSpPr>
          <p:spPr>
            <a:xfrm>
              <a:off x="1861099" y="2864288"/>
              <a:ext cx="13536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ユース</a:t>
              </a:r>
              <a:br>
                <a:rPr lang="en-US" altLang="ja-JP" sz="1600" dirty="0">
                  <a:solidFill>
                    <a:schemeClr val="tx1"/>
                  </a:solidFill>
                </a:rPr>
              </a:br>
              <a:r>
                <a:rPr lang="ja-JP" altLang="en-US" sz="1600">
                  <a:solidFill>
                    <a:schemeClr val="tx1"/>
                  </a:solidFill>
                </a:rPr>
                <a:t>ケース図</a:t>
              </a:r>
              <a:endParaRPr lang="ja-JP" altLang="en-US" sz="1600" dirty="0">
                <a:solidFill>
                  <a:schemeClr val="tx1"/>
                </a:solidFill>
              </a:endParaRPr>
            </a:p>
          </p:txBody>
        </p:sp>
        <p:sp>
          <p:nvSpPr>
            <p:cNvPr id="15" name="正方形/長方形 14"/>
            <p:cNvSpPr/>
            <p:nvPr/>
          </p:nvSpPr>
          <p:spPr>
            <a:xfrm>
              <a:off x="1861099" y="2347226"/>
              <a:ext cx="68976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クラス図，オブジェクト図</a:t>
              </a:r>
            </a:p>
          </p:txBody>
        </p:sp>
        <p:sp>
          <p:nvSpPr>
            <p:cNvPr id="16" name="正方形/長方形 15"/>
            <p:cNvSpPr/>
            <p:nvPr/>
          </p:nvSpPr>
          <p:spPr>
            <a:xfrm>
              <a:off x="1861099" y="3381350"/>
              <a:ext cx="13536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アクティビティ図</a:t>
              </a:r>
            </a:p>
          </p:txBody>
        </p:sp>
        <p:sp>
          <p:nvSpPr>
            <p:cNvPr id="17" name="正方形/長方形 16"/>
            <p:cNvSpPr/>
            <p:nvPr/>
          </p:nvSpPr>
          <p:spPr>
            <a:xfrm>
              <a:off x="4625899" y="3898413"/>
              <a:ext cx="41328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コンポーネント図，配置図</a:t>
              </a:r>
            </a:p>
          </p:txBody>
        </p:sp>
        <p:sp>
          <p:nvSpPr>
            <p:cNvPr id="18" name="正方形/長方形 17"/>
            <p:cNvSpPr/>
            <p:nvPr/>
          </p:nvSpPr>
          <p:spPr>
            <a:xfrm>
              <a:off x="3250699" y="2864288"/>
              <a:ext cx="55080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シーケンス図，コラボレーション図</a:t>
              </a:r>
            </a:p>
          </p:txBody>
        </p:sp>
        <p:sp>
          <p:nvSpPr>
            <p:cNvPr id="19" name="正方形/長方形 18"/>
            <p:cNvSpPr/>
            <p:nvPr/>
          </p:nvSpPr>
          <p:spPr>
            <a:xfrm>
              <a:off x="3250699" y="3381350"/>
              <a:ext cx="5508000" cy="46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ステートマシン図，アクティビティ図</a:t>
              </a:r>
              <a:endParaRPr lang="ja-JP" altLang="en-US" sz="1600" dirty="0">
                <a:solidFill>
                  <a:schemeClr val="tx1"/>
                </a:solidFill>
              </a:endParaRPr>
            </a:p>
          </p:txBody>
        </p:sp>
        <p:sp>
          <p:nvSpPr>
            <p:cNvPr id="20" name="正方形/長方形 19"/>
            <p:cNvSpPr/>
            <p:nvPr/>
          </p:nvSpPr>
          <p:spPr>
            <a:xfrm>
              <a:off x="432399" y="2347226"/>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構造</a:t>
              </a:r>
            </a:p>
          </p:txBody>
        </p:sp>
        <p:sp>
          <p:nvSpPr>
            <p:cNvPr id="21" name="正方形/長方形 20"/>
            <p:cNvSpPr/>
            <p:nvPr/>
          </p:nvSpPr>
          <p:spPr>
            <a:xfrm>
              <a:off x="432399" y="2864288"/>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機能・</a:t>
              </a:r>
              <a:endParaRPr lang="en-US" altLang="ja-JP" sz="1600" dirty="0">
                <a:solidFill>
                  <a:srgbClr val="FFFFFF"/>
                </a:solidFill>
              </a:endParaRPr>
            </a:p>
            <a:p>
              <a:pPr algn="ctr"/>
              <a:r>
                <a:rPr lang="ja-JP" altLang="en-US" sz="1600" dirty="0">
                  <a:solidFill>
                    <a:srgbClr val="FFFFFF"/>
                  </a:solidFill>
                </a:rPr>
                <a:t>振る舞い</a:t>
              </a:r>
            </a:p>
          </p:txBody>
        </p:sp>
        <p:sp>
          <p:nvSpPr>
            <p:cNvPr id="22" name="正方形/長方形 21"/>
            <p:cNvSpPr/>
            <p:nvPr/>
          </p:nvSpPr>
          <p:spPr>
            <a:xfrm>
              <a:off x="432399" y="3381350"/>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状態</a:t>
              </a:r>
            </a:p>
          </p:txBody>
        </p:sp>
        <p:sp>
          <p:nvSpPr>
            <p:cNvPr id="23" name="正方形/長方形 22"/>
            <p:cNvSpPr/>
            <p:nvPr/>
          </p:nvSpPr>
          <p:spPr>
            <a:xfrm>
              <a:off x="432399" y="3898413"/>
              <a:ext cx="1350000" cy="4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物理構成</a:t>
              </a:r>
            </a:p>
          </p:txBody>
        </p:sp>
      </p:grpSp>
      <p:cxnSp>
        <p:nvCxnSpPr>
          <p:cNvPr id="27" name="直線矢印コネクタ 26"/>
          <p:cNvCxnSpPr/>
          <p:nvPr/>
        </p:nvCxnSpPr>
        <p:spPr>
          <a:xfrm>
            <a:off x="1674607" y="3377901"/>
            <a:ext cx="8640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1868245" y="3162748"/>
            <a:ext cx="0" cy="2944384"/>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841279" y="3061802"/>
            <a:ext cx="1620957" cy="338554"/>
          </a:xfrm>
          <a:prstGeom prst="rect">
            <a:avLst/>
          </a:prstGeom>
          <a:noFill/>
        </p:spPr>
        <p:txBody>
          <a:bodyPr wrap="none" rtlCol="0">
            <a:spAutoFit/>
          </a:bodyPr>
          <a:lstStyle/>
          <a:p>
            <a:r>
              <a:rPr lang="ja-JP" altLang="en-US" sz="1600"/>
              <a:t>プロセスの進行</a:t>
            </a:r>
          </a:p>
        </p:txBody>
      </p:sp>
      <p:sp>
        <p:nvSpPr>
          <p:cNvPr id="32" name="テキスト ボックス 31"/>
          <p:cNvSpPr txBox="1"/>
          <p:nvPr/>
        </p:nvSpPr>
        <p:spPr>
          <a:xfrm rot="16200000">
            <a:off x="801287" y="5052168"/>
            <a:ext cx="1826141" cy="338554"/>
          </a:xfrm>
          <a:prstGeom prst="rect">
            <a:avLst/>
          </a:prstGeom>
          <a:noFill/>
        </p:spPr>
        <p:txBody>
          <a:bodyPr wrap="none" rtlCol="0">
            <a:spAutoFit/>
          </a:bodyPr>
          <a:lstStyle/>
          <a:p>
            <a:r>
              <a:rPr lang="ja-JP" altLang="en-US" sz="1600"/>
              <a:t>具体化したい内容</a:t>
            </a:r>
            <a:endParaRPr lang="ja-JP" altLang="en-US" sz="1600" dirty="0"/>
          </a:p>
        </p:txBody>
      </p:sp>
      <p:pic>
        <p:nvPicPr>
          <p:cNvPr id="3" name="Picture 2" descr="UML logo">
            <a:extLst>
              <a:ext uri="{FF2B5EF4-FFF2-40B4-BE49-F238E27FC236}">
                <a16:creationId xmlns:a16="http://schemas.microsoft.com/office/drawing/2014/main" id="{28B97DD5-E473-C0EC-3D3D-AECC13941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FC54F782-B98D-1422-3F30-79D6D83DBB0A}"/>
              </a:ext>
            </a:extLst>
          </p:cNvPr>
          <p:cNvSpPr/>
          <p:nvPr/>
        </p:nvSpPr>
        <p:spPr>
          <a:xfrm>
            <a:off x="3335871" y="3956089"/>
            <a:ext cx="6987877" cy="1210071"/>
          </a:xfrm>
          <a:prstGeom prst="roundRect">
            <a:avLst>
              <a:gd name="adj" fmla="val 7367"/>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434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Autofit/>
          </a:bodyPr>
          <a:lstStyle/>
          <a:p>
            <a:r>
              <a:rPr lang="en-US" altLang="ja-JP" dirty="0"/>
              <a:t>UML</a:t>
            </a:r>
            <a:r>
              <a:rPr lang="ja-JP" altLang="en-US" dirty="0"/>
              <a:t>を書く</a:t>
            </a:r>
            <a:r>
              <a:rPr lang="ja-JP" altLang="en-US"/>
              <a:t>時に</a:t>
            </a:r>
            <a:br>
              <a:rPr lang="en-US" altLang="ja-JP" dirty="0"/>
            </a:br>
            <a:r>
              <a:rPr lang="ja-JP" altLang="en-US"/>
              <a:t>注意</a:t>
            </a:r>
            <a:r>
              <a:rPr lang="ja-JP" altLang="en-US" dirty="0"/>
              <a:t>すべき点</a:t>
            </a:r>
          </a:p>
        </p:txBody>
      </p:sp>
      <p:sp>
        <p:nvSpPr>
          <p:cNvPr id="3" name="コンテンツ プレースホルダー 2"/>
          <p:cNvSpPr>
            <a:spLocks noGrp="1"/>
          </p:cNvSpPr>
          <p:nvPr>
            <p:ph idx="1"/>
          </p:nvPr>
        </p:nvSpPr>
        <p:spPr/>
        <p:txBody>
          <a:bodyPr>
            <a:normAutofit fontScale="55000" lnSpcReduction="20000"/>
          </a:bodyPr>
          <a:lstStyle/>
          <a:p>
            <a:pPr>
              <a:lnSpc>
                <a:spcPct val="120000"/>
              </a:lnSpc>
            </a:pPr>
            <a:r>
              <a:rPr kumimoji="1" lang="ja-JP" altLang="en-US" dirty="0"/>
              <a:t>クラスとオブジェクトを区別する．</a:t>
            </a:r>
            <a:endParaRPr kumimoji="1" lang="en-US" altLang="ja-JP" dirty="0"/>
          </a:p>
          <a:p>
            <a:pPr>
              <a:lnSpc>
                <a:spcPct val="120000"/>
              </a:lnSpc>
            </a:pPr>
            <a:r>
              <a:rPr lang="ja-JP" altLang="en-US" dirty="0"/>
              <a:t>考えなければならない点に着目する．</a:t>
            </a:r>
            <a:endParaRPr lang="en-US" altLang="ja-JP" dirty="0"/>
          </a:p>
          <a:p>
            <a:pPr lvl="1">
              <a:lnSpc>
                <a:spcPct val="120000"/>
              </a:lnSpc>
            </a:pPr>
            <a:r>
              <a:rPr kumimoji="1" lang="ja-JP" altLang="en-US" dirty="0"/>
              <a:t>その他のことは考えてはいけない．</a:t>
            </a:r>
            <a:endParaRPr lang="en-US" altLang="ja-JP" dirty="0"/>
          </a:p>
          <a:p>
            <a:pPr lvl="2">
              <a:lnSpc>
                <a:spcPct val="120000"/>
              </a:lnSpc>
            </a:pPr>
            <a:r>
              <a:rPr lang="ja-JP" altLang="en-US" dirty="0"/>
              <a:t>ユースケース図やクラス図を考える時に処理方法は考えない．</a:t>
            </a:r>
            <a:endParaRPr lang="en-US" altLang="ja-JP" dirty="0"/>
          </a:p>
          <a:p>
            <a:pPr lvl="2">
              <a:lnSpc>
                <a:spcPct val="120000"/>
              </a:lnSpc>
            </a:pPr>
            <a:r>
              <a:rPr lang="ja-JP" altLang="en-US" dirty="0"/>
              <a:t>シーケンス図を考える時にクラス間の関連は考えない．</a:t>
            </a:r>
            <a:endParaRPr lang="en-US" altLang="ja-JP" dirty="0"/>
          </a:p>
          <a:p>
            <a:pPr>
              <a:lnSpc>
                <a:spcPct val="120000"/>
              </a:lnSpc>
            </a:pPr>
            <a:r>
              <a:rPr lang="ja-JP" altLang="en-US" dirty="0"/>
              <a:t>図の記法を守る．</a:t>
            </a:r>
            <a:endParaRPr lang="en-US" altLang="ja-JP" dirty="0"/>
          </a:p>
          <a:p>
            <a:pPr lvl="1">
              <a:lnSpc>
                <a:spcPct val="120000"/>
              </a:lnSpc>
            </a:pPr>
            <a:r>
              <a:rPr lang="ja-JP" altLang="en-US" dirty="0"/>
              <a:t>言語であるため，記法を守らなければ意味が通じない．</a:t>
            </a:r>
            <a:endParaRPr lang="en-US" altLang="ja-JP" dirty="0"/>
          </a:p>
          <a:p>
            <a:pPr>
              <a:lnSpc>
                <a:spcPct val="120000"/>
              </a:lnSpc>
            </a:pPr>
            <a:r>
              <a:rPr lang="ja-JP" altLang="en-US" dirty="0"/>
              <a:t>適当に書く．</a:t>
            </a:r>
            <a:endParaRPr lang="en-US" altLang="ja-JP" dirty="0"/>
          </a:p>
          <a:p>
            <a:pPr lvl="1">
              <a:lnSpc>
                <a:spcPct val="120000"/>
              </a:lnSpc>
            </a:pPr>
            <a:r>
              <a:rPr lang="ja-JP" altLang="en-US" dirty="0"/>
              <a:t>言語であるため，何を伝えたいのかをしっかり</a:t>
            </a:r>
            <a:r>
              <a:rPr lang="ja-JP" altLang="en-US"/>
              <a:t>と見据える．</a:t>
            </a:r>
            <a:endParaRPr lang="en-US" altLang="ja-JP" dirty="0"/>
          </a:p>
          <a:p>
            <a:pPr lvl="1">
              <a:lnSpc>
                <a:spcPct val="120000"/>
              </a:lnSpc>
            </a:pPr>
            <a:r>
              <a:rPr lang="ja-JP" altLang="en-US"/>
              <a:t>それ</a:t>
            </a:r>
            <a:r>
              <a:rPr lang="ja-JP" altLang="en-US" dirty="0"/>
              <a:t>以外の部分は適当に書く．</a:t>
            </a:r>
            <a:endParaRPr lang="en-US" altLang="ja-JP" dirty="0"/>
          </a:p>
          <a:p>
            <a:pPr lvl="1">
              <a:lnSpc>
                <a:spcPct val="120000"/>
              </a:lnSpc>
            </a:pP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33</a:t>
            </a:fld>
            <a:endParaRPr lang="en-US" dirty="0"/>
          </a:p>
        </p:txBody>
      </p:sp>
      <p:sp>
        <p:nvSpPr>
          <p:cNvPr id="7" name="角丸四角形 6"/>
          <p:cNvSpPr/>
          <p:nvPr/>
        </p:nvSpPr>
        <p:spPr>
          <a:xfrm>
            <a:off x="838200" y="3894765"/>
            <a:ext cx="10515600" cy="904008"/>
          </a:xfrm>
          <a:prstGeom prst="roundRect">
            <a:avLst>
              <a:gd name="adj" fmla="val 5552"/>
            </a:avLst>
          </a:prstGeom>
          <a:noFill/>
          <a:ln w="38100">
            <a:solidFill>
              <a:srgbClr val="7F0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角丸四角形 7"/>
          <p:cNvSpPr/>
          <p:nvPr/>
        </p:nvSpPr>
        <p:spPr>
          <a:xfrm>
            <a:off x="838200" y="4800917"/>
            <a:ext cx="10515600" cy="1264969"/>
          </a:xfrm>
          <a:prstGeom prst="roundRect">
            <a:avLst>
              <a:gd name="adj" fmla="val 7135"/>
            </a:avLst>
          </a:prstGeom>
          <a:noFill/>
          <a:ln w="38100">
            <a:solidFill>
              <a:srgbClr val="7F0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 name="Picture 2" descr="UML logo">
            <a:extLst>
              <a:ext uri="{FF2B5EF4-FFF2-40B4-BE49-F238E27FC236}">
                <a16:creationId xmlns:a16="http://schemas.microsoft.com/office/drawing/2014/main" id="{C36002A4-0335-AA73-DFA0-27EAB201A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691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UML</a:t>
            </a:r>
            <a:r>
              <a:rPr lang="ja-JP" altLang="en-US" dirty="0"/>
              <a:t>で失敗しがちなこと</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34</a:t>
            </a:fld>
            <a:endParaRPr lang="en-US" dirty="0"/>
          </a:p>
        </p:txBody>
      </p:sp>
      <p:sp>
        <p:nvSpPr>
          <p:cNvPr id="12" name="コンテンツ プレースホルダー 2"/>
          <p:cNvSpPr>
            <a:spLocks noGrp="1"/>
          </p:cNvSpPr>
          <p:nvPr/>
        </p:nvSpPr>
        <p:spPr>
          <a:xfrm>
            <a:off x="4792701" y="1915436"/>
            <a:ext cx="2699998" cy="419169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Wingdings" charset="2"/>
              <a:buChar char="Ø"/>
              <a:defRPr kumimoji="1" sz="3600" kern="1200" cap="none">
                <a:solidFill>
                  <a:schemeClr val="tx1"/>
                </a:solidFill>
                <a:effectLst/>
                <a:latin typeface="Yu Gothic" charset="-128"/>
                <a:ea typeface="Yu Gothic" charset="-128"/>
                <a:cs typeface="Yu Gothic" charset="-128"/>
              </a:defRPr>
            </a:lvl1pPr>
            <a:lvl2pPr marL="685800" indent="-228600" algn="l" defTabSz="685800" rtl="0" eaLnBrk="1" latinLnBrk="0" hangingPunct="1">
              <a:lnSpc>
                <a:spcPct val="120000"/>
              </a:lnSpc>
              <a:spcBef>
                <a:spcPts val="500"/>
              </a:spcBef>
              <a:buClr>
                <a:schemeClr val="accent1"/>
              </a:buClr>
              <a:buSzPct val="100000"/>
              <a:buFont typeface="Wingdings" charset="2"/>
              <a:buChar char="u"/>
              <a:defRPr kumimoji="1" sz="3200" kern="1200" cap="none" baseline="0">
                <a:solidFill>
                  <a:schemeClr val="tx1"/>
                </a:solidFill>
                <a:effectLst/>
                <a:latin typeface="Yu Gothic" charset="-128"/>
                <a:ea typeface="Yu Gothic" charset="-128"/>
                <a:cs typeface="Yu Gothic" charset="-128"/>
              </a:defRPr>
            </a:lvl2pPr>
            <a:lvl3pPr marL="1143000" indent="-228600" algn="l" defTabSz="685800" rtl="0" eaLnBrk="1" latinLnBrk="0" hangingPunct="1">
              <a:lnSpc>
                <a:spcPct val="120000"/>
              </a:lnSpc>
              <a:spcBef>
                <a:spcPts val="500"/>
              </a:spcBef>
              <a:buClr>
                <a:schemeClr val="accent1"/>
              </a:buClr>
              <a:buSzPct val="100000"/>
              <a:buFont typeface="Wingdings" charset="2"/>
              <a:buChar char="ü"/>
              <a:defRPr kumimoji="1" sz="2800" kern="1200" cap="none">
                <a:solidFill>
                  <a:schemeClr val="tx1"/>
                </a:solidFill>
                <a:effectLst/>
                <a:latin typeface="Yu Gothic" charset="-128"/>
                <a:ea typeface="Yu Gothic" charset="-128"/>
                <a:cs typeface="Yu Gothic" charset="-128"/>
              </a:defRPr>
            </a:lvl3pPr>
            <a:lvl4pPr marL="1600200" indent="-228600" algn="l" defTabSz="685800" rtl="0" eaLnBrk="1" latinLnBrk="0" hangingPunct="1">
              <a:lnSpc>
                <a:spcPct val="120000"/>
              </a:lnSpc>
              <a:spcBef>
                <a:spcPts val="500"/>
              </a:spcBef>
              <a:buClr>
                <a:schemeClr val="accent1"/>
              </a:buClr>
              <a:buSzPct val="100000"/>
              <a:buFont typeface="Wingdings" charset="2"/>
              <a:buChar char="n"/>
              <a:defRPr kumimoji="1" sz="2400" kern="1200" cap="none" baseline="0">
                <a:solidFill>
                  <a:schemeClr val="tx1"/>
                </a:solidFill>
                <a:effectLst/>
                <a:latin typeface="Yu Gothic" charset="-128"/>
                <a:ea typeface="Yu Gothic" charset="-128"/>
                <a:cs typeface="Yu Gothic" charset="-128"/>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2000" kern="1200" cap="none">
                <a:solidFill>
                  <a:schemeClr val="tx1"/>
                </a:solidFill>
                <a:effectLst/>
                <a:latin typeface="Yu Gothic" charset="-128"/>
                <a:ea typeface="Yu Gothic" charset="-128"/>
                <a:cs typeface="Yu Gothic" charset="-128"/>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endParaRPr lang="ja-JP" altLang="en-US" dirty="0"/>
          </a:p>
        </p:txBody>
      </p:sp>
      <p:sp>
        <p:nvSpPr>
          <p:cNvPr id="11" name="コンテンツ プレースホルダー 10">
            <a:extLst>
              <a:ext uri="{FF2B5EF4-FFF2-40B4-BE49-F238E27FC236}">
                <a16:creationId xmlns:a16="http://schemas.microsoft.com/office/drawing/2014/main" id="{EADB0925-FA21-F84C-BB62-5FD978251417}"/>
              </a:ext>
            </a:extLst>
          </p:cNvPr>
          <p:cNvSpPr>
            <a:spLocks noGrp="1"/>
          </p:cNvSpPr>
          <p:nvPr>
            <p:ph idx="1"/>
          </p:nvPr>
        </p:nvSpPr>
        <p:spPr/>
        <p:txBody>
          <a:bodyPr/>
          <a:lstStyle/>
          <a:p>
            <a:pPr marL="742950" indent="-742950">
              <a:buFont typeface="+mj-lt"/>
              <a:buAutoNum type="arabicPeriod"/>
            </a:pPr>
            <a:r>
              <a:rPr lang="ja-JP" altLang="en-US"/>
              <a:t>正解を追い求める．</a:t>
            </a:r>
            <a:endParaRPr lang="en-US" altLang="ja-JP" dirty="0"/>
          </a:p>
          <a:p>
            <a:pPr marL="742950" indent="-742950">
              <a:buFont typeface="+mj-lt"/>
              <a:buAutoNum type="arabicPeriod"/>
            </a:pPr>
            <a:r>
              <a:rPr lang="ja-JP" altLang="en-US"/>
              <a:t>書く目的を見失う．</a:t>
            </a:r>
            <a:endParaRPr lang="en-US" altLang="ja-JP" dirty="0"/>
          </a:p>
          <a:p>
            <a:pPr marL="742950" indent="-742950">
              <a:buFont typeface="+mj-lt"/>
              <a:buAutoNum type="arabicPeriod"/>
            </a:pPr>
            <a:r>
              <a:rPr lang="en-US" altLang="ja-JP" dirty="0"/>
              <a:t>UML</a:t>
            </a:r>
            <a:r>
              <a:rPr lang="ja-JP" altLang="en-US"/>
              <a:t>を極めようとする．</a:t>
            </a:r>
          </a:p>
        </p:txBody>
      </p:sp>
      <p:pic>
        <p:nvPicPr>
          <p:cNvPr id="3" name="Picture 2" descr="UML logo">
            <a:extLst>
              <a:ext uri="{FF2B5EF4-FFF2-40B4-BE49-F238E27FC236}">
                <a16:creationId xmlns:a16="http://schemas.microsoft.com/office/drawing/2014/main" id="{CAF4E352-FD33-6D3C-8DAE-2C5199768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1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00" dirty="0"/>
              <a:t>UML</a:t>
            </a:r>
            <a:r>
              <a:rPr lang="ja-JP" altLang="en-US" sz="3600" dirty="0"/>
              <a:t>で失敗しがち</a:t>
            </a:r>
            <a:r>
              <a:rPr lang="ja-JP" altLang="en-US" sz="3600"/>
              <a:t>なこと</a:t>
            </a:r>
            <a:br>
              <a:rPr lang="en-US" altLang="ja-JP" dirty="0"/>
            </a:br>
            <a:r>
              <a:rPr lang="en-US" altLang="ja-JP" dirty="0"/>
              <a:t>1. </a:t>
            </a:r>
            <a:r>
              <a:rPr lang="ja-JP" altLang="en-US"/>
              <a:t>正解を追い求める．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a:lnSpc>
                <a:spcPct val="100000"/>
              </a:lnSpc>
            </a:pPr>
            <a:r>
              <a:rPr lang="en-US" altLang="ja-JP" dirty="0"/>
              <a:t>UML</a:t>
            </a:r>
            <a:r>
              <a:rPr lang="ja-JP" altLang="en-US" dirty="0"/>
              <a:t>に正解はない．</a:t>
            </a:r>
            <a:endParaRPr lang="en-US" altLang="ja-JP" dirty="0"/>
          </a:p>
          <a:p>
            <a:pPr marL="446088" lvl="1" indent="-219075">
              <a:lnSpc>
                <a:spcPct val="100000"/>
              </a:lnSpc>
            </a:pPr>
            <a:r>
              <a:rPr kumimoji="1" lang="ja-JP" altLang="en-US" dirty="0"/>
              <a:t>間違いもない．</a:t>
            </a:r>
            <a:endParaRPr kumimoji="1" lang="en-US" altLang="ja-JP" dirty="0"/>
          </a:p>
          <a:p>
            <a:pPr marL="446088" lvl="1" indent="-219075">
              <a:lnSpc>
                <a:spcPct val="100000"/>
              </a:lnSpc>
            </a:pPr>
            <a:r>
              <a:rPr lang="ja-JP" altLang="en-US" dirty="0"/>
              <a:t>伝わりやすい／伝わりにくいはある．</a:t>
            </a:r>
            <a:endParaRPr kumimoji="1" lang="en-US" altLang="ja-JP" dirty="0"/>
          </a:p>
          <a:p>
            <a:pPr>
              <a:lnSpc>
                <a:spcPct val="100000"/>
              </a:lnSpc>
            </a:pPr>
            <a:r>
              <a:rPr lang="en-US" altLang="ja-JP" dirty="0"/>
              <a:t>UML</a:t>
            </a:r>
            <a:r>
              <a:rPr lang="ja-JP" altLang="en-US" dirty="0"/>
              <a:t>の目的</a:t>
            </a:r>
            <a:endParaRPr lang="en-US" altLang="ja-JP" dirty="0"/>
          </a:p>
          <a:p>
            <a:pPr marL="446088" lvl="1" indent="-219075">
              <a:lnSpc>
                <a:spcPct val="100000"/>
              </a:lnSpc>
            </a:pPr>
            <a:r>
              <a:rPr lang="ja-JP" altLang="en-US" dirty="0"/>
              <a:t>自分が捉えたシステム像を出力すること．</a:t>
            </a:r>
            <a:endParaRPr lang="en-US" altLang="ja-JP" dirty="0"/>
          </a:p>
          <a:p>
            <a:pPr marL="717550" lvl="2">
              <a:lnSpc>
                <a:spcPct val="100000"/>
              </a:lnSpc>
            </a:pPr>
            <a:r>
              <a:rPr lang="ja-JP" altLang="en-US" dirty="0"/>
              <a:t>自分がどのように捉えたかを共有することが第１の目的．</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35</a:t>
            </a:fld>
            <a:endParaRPr lang="en-US" dirty="0"/>
          </a:p>
        </p:txBody>
      </p:sp>
      <p:sp>
        <p:nvSpPr>
          <p:cNvPr id="12" name="コンテンツ プレースホルダー 2"/>
          <p:cNvSpPr>
            <a:spLocks noGrp="1"/>
          </p:cNvSpPr>
          <p:nvPr/>
        </p:nvSpPr>
        <p:spPr>
          <a:xfrm>
            <a:off x="4792701" y="1915436"/>
            <a:ext cx="2699998" cy="419169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Wingdings" charset="2"/>
              <a:buChar char="Ø"/>
              <a:defRPr kumimoji="1" sz="3600" kern="1200" cap="none">
                <a:solidFill>
                  <a:schemeClr val="tx1"/>
                </a:solidFill>
                <a:effectLst/>
                <a:latin typeface="Yu Gothic" charset="-128"/>
                <a:ea typeface="Yu Gothic" charset="-128"/>
                <a:cs typeface="Yu Gothic" charset="-128"/>
              </a:defRPr>
            </a:lvl1pPr>
            <a:lvl2pPr marL="685800" indent="-228600" algn="l" defTabSz="685800" rtl="0" eaLnBrk="1" latinLnBrk="0" hangingPunct="1">
              <a:lnSpc>
                <a:spcPct val="120000"/>
              </a:lnSpc>
              <a:spcBef>
                <a:spcPts val="500"/>
              </a:spcBef>
              <a:buClr>
                <a:schemeClr val="accent1"/>
              </a:buClr>
              <a:buSzPct val="100000"/>
              <a:buFont typeface="Wingdings" charset="2"/>
              <a:buChar char="u"/>
              <a:defRPr kumimoji="1" sz="3200" kern="1200" cap="none" baseline="0">
                <a:solidFill>
                  <a:schemeClr val="tx1"/>
                </a:solidFill>
                <a:effectLst/>
                <a:latin typeface="Yu Gothic" charset="-128"/>
                <a:ea typeface="Yu Gothic" charset="-128"/>
                <a:cs typeface="Yu Gothic" charset="-128"/>
              </a:defRPr>
            </a:lvl2pPr>
            <a:lvl3pPr marL="1143000" indent="-228600" algn="l" defTabSz="685800" rtl="0" eaLnBrk="1" latinLnBrk="0" hangingPunct="1">
              <a:lnSpc>
                <a:spcPct val="120000"/>
              </a:lnSpc>
              <a:spcBef>
                <a:spcPts val="500"/>
              </a:spcBef>
              <a:buClr>
                <a:schemeClr val="accent1"/>
              </a:buClr>
              <a:buSzPct val="100000"/>
              <a:buFont typeface="Wingdings" charset="2"/>
              <a:buChar char="ü"/>
              <a:defRPr kumimoji="1" sz="2800" kern="1200" cap="none">
                <a:solidFill>
                  <a:schemeClr val="tx1"/>
                </a:solidFill>
                <a:effectLst/>
                <a:latin typeface="Yu Gothic" charset="-128"/>
                <a:ea typeface="Yu Gothic" charset="-128"/>
                <a:cs typeface="Yu Gothic" charset="-128"/>
              </a:defRPr>
            </a:lvl3pPr>
            <a:lvl4pPr marL="1600200" indent="-228600" algn="l" defTabSz="685800" rtl="0" eaLnBrk="1" latinLnBrk="0" hangingPunct="1">
              <a:lnSpc>
                <a:spcPct val="120000"/>
              </a:lnSpc>
              <a:spcBef>
                <a:spcPts val="500"/>
              </a:spcBef>
              <a:buClr>
                <a:schemeClr val="accent1"/>
              </a:buClr>
              <a:buSzPct val="100000"/>
              <a:buFont typeface="Wingdings" charset="2"/>
              <a:buChar char="n"/>
              <a:defRPr kumimoji="1" sz="2400" kern="1200" cap="none" baseline="0">
                <a:solidFill>
                  <a:schemeClr val="tx1"/>
                </a:solidFill>
                <a:effectLst/>
                <a:latin typeface="Yu Gothic" charset="-128"/>
                <a:ea typeface="Yu Gothic" charset="-128"/>
                <a:cs typeface="Yu Gothic" charset="-128"/>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2000" kern="1200" cap="none">
                <a:solidFill>
                  <a:schemeClr val="tx1"/>
                </a:solidFill>
                <a:effectLst/>
                <a:latin typeface="Yu Gothic" charset="-128"/>
                <a:ea typeface="Yu Gothic" charset="-128"/>
                <a:cs typeface="Yu Gothic" charset="-128"/>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endParaRPr lang="ja-JP" altLang="en-US" dirty="0"/>
          </a:p>
        </p:txBody>
      </p:sp>
      <p:pic>
        <p:nvPicPr>
          <p:cNvPr id="7" name="Picture 2" descr="UML logo">
            <a:extLst>
              <a:ext uri="{FF2B5EF4-FFF2-40B4-BE49-F238E27FC236}">
                <a16:creationId xmlns:a16="http://schemas.microsoft.com/office/drawing/2014/main" id="{C88CA7BE-7412-FEAD-583F-366943E04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3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lang="en-US" altLang="ja-JP" sz="3600" dirty="0"/>
              <a:t>UML</a:t>
            </a:r>
            <a:r>
              <a:rPr lang="ja-JP" altLang="en-US" sz="3600" dirty="0"/>
              <a:t>で失敗しがち</a:t>
            </a:r>
            <a:r>
              <a:rPr lang="ja-JP" altLang="en-US" sz="3600"/>
              <a:t>なこと</a:t>
            </a:r>
            <a:br>
              <a:rPr lang="en-US" altLang="ja-JP" dirty="0"/>
            </a:br>
            <a:r>
              <a:rPr lang="en-US" altLang="ja-JP" dirty="0"/>
              <a:t>2. </a:t>
            </a:r>
            <a:r>
              <a:rPr lang="ja-JP" altLang="en-US"/>
              <a:t>書く目的を見失う．</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a:lnSpc>
                <a:spcPct val="110000"/>
              </a:lnSpc>
            </a:pPr>
            <a:r>
              <a:rPr lang="en-US" altLang="ja-JP" dirty="0"/>
              <a:t>UML</a:t>
            </a:r>
            <a:r>
              <a:rPr lang="ja-JP" altLang="en-US"/>
              <a:t>を書くのは，意図を共有するため．</a:t>
            </a:r>
            <a:endParaRPr lang="en-US" altLang="ja-JP" dirty="0"/>
          </a:p>
          <a:p>
            <a:pPr marL="488950" lvl="1" indent="-261938">
              <a:lnSpc>
                <a:spcPct val="110000"/>
              </a:lnSpc>
            </a:pPr>
            <a:r>
              <a:rPr lang="ja-JP" altLang="en-US"/>
              <a:t>相手からの質問には真摯に答えよう．</a:t>
            </a:r>
            <a:endParaRPr lang="en-US" altLang="ja-JP" dirty="0"/>
          </a:p>
          <a:p>
            <a:pPr marL="673100" lvl="2" indent="-184150">
              <a:lnSpc>
                <a:spcPct val="110000"/>
              </a:lnSpc>
            </a:pPr>
            <a:r>
              <a:rPr lang="ja-JP" altLang="en-US"/>
              <a:t>「考えていなかった」でも</a:t>
            </a:r>
            <a:r>
              <a:rPr lang="en-US" altLang="ja-JP" dirty="0"/>
              <a:t>OK</a:t>
            </a:r>
            <a:r>
              <a:rPr lang="ja-JP" altLang="en-US"/>
              <a:t>．</a:t>
            </a:r>
            <a:endParaRPr lang="en-US" altLang="ja-JP" dirty="0"/>
          </a:p>
          <a:p>
            <a:pPr marL="673100" lvl="2" indent="-184150">
              <a:lnSpc>
                <a:spcPct val="110000"/>
              </a:lnSpc>
            </a:pPr>
            <a:r>
              <a:rPr lang="ja-JP" altLang="en-US"/>
              <a:t>誤魔化さない．</a:t>
            </a:r>
            <a:endParaRPr lang="en-US" altLang="ja-JP" dirty="0"/>
          </a:p>
          <a:p>
            <a:pPr marL="488950" lvl="1" indent="-261938">
              <a:lnSpc>
                <a:spcPct val="110000"/>
              </a:lnSpc>
              <a:tabLst>
                <a:tab pos="217488" algn="l"/>
              </a:tabLst>
            </a:pPr>
            <a:r>
              <a:rPr lang="ja-JP" altLang="en-US"/>
              <a:t>敵は質問してくる相手ではない．</a:t>
            </a:r>
            <a:endParaRPr lang="en-US" altLang="ja-JP" dirty="0"/>
          </a:p>
          <a:p>
            <a:pPr marL="673100" lvl="2" indent="-184150">
              <a:lnSpc>
                <a:spcPct val="110000"/>
              </a:lnSpc>
            </a:pPr>
            <a:r>
              <a:rPr lang="ja-JP" altLang="en-US"/>
              <a:t>相手はむしろ頼もしい味方．</a:t>
            </a:r>
            <a:endParaRPr lang="en-US" altLang="ja-JP" dirty="0"/>
          </a:p>
          <a:p>
            <a:pPr marL="673100" lvl="2" indent="-184150">
              <a:lnSpc>
                <a:spcPct val="110000"/>
              </a:lnSpc>
            </a:pPr>
            <a:r>
              <a:rPr lang="ja-JP" altLang="en-US"/>
              <a:t>敵は，作成するシステム．</a:t>
            </a:r>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36</a:t>
            </a:fld>
            <a:endParaRPr lang="en-US" dirty="0"/>
          </a:p>
        </p:txBody>
      </p:sp>
      <p:sp>
        <p:nvSpPr>
          <p:cNvPr id="12" name="コンテンツ プレースホルダー 2"/>
          <p:cNvSpPr>
            <a:spLocks noGrp="1"/>
          </p:cNvSpPr>
          <p:nvPr/>
        </p:nvSpPr>
        <p:spPr>
          <a:xfrm>
            <a:off x="4792701" y="1915436"/>
            <a:ext cx="2699998" cy="419169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Wingdings" charset="2"/>
              <a:buChar char="Ø"/>
              <a:defRPr kumimoji="1" sz="3600" kern="1200" cap="none">
                <a:solidFill>
                  <a:schemeClr val="tx1"/>
                </a:solidFill>
                <a:effectLst/>
                <a:latin typeface="Yu Gothic" charset="-128"/>
                <a:ea typeface="Yu Gothic" charset="-128"/>
                <a:cs typeface="Yu Gothic" charset="-128"/>
              </a:defRPr>
            </a:lvl1pPr>
            <a:lvl2pPr marL="685800" indent="-228600" algn="l" defTabSz="685800" rtl="0" eaLnBrk="1" latinLnBrk="0" hangingPunct="1">
              <a:lnSpc>
                <a:spcPct val="120000"/>
              </a:lnSpc>
              <a:spcBef>
                <a:spcPts val="500"/>
              </a:spcBef>
              <a:buClr>
                <a:schemeClr val="accent1"/>
              </a:buClr>
              <a:buSzPct val="100000"/>
              <a:buFont typeface="Wingdings" charset="2"/>
              <a:buChar char="u"/>
              <a:defRPr kumimoji="1" sz="3200" kern="1200" cap="none" baseline="0">
                <a:solidFill>
                  <a:schemeClr val="tx1"/>
                </a:solidFill>
                <a:effectLst/>
                <a:latin typeface="Yu Gothic" charset="-128"/>
                <a:ea typeface="Yu Gothic" charset="-128"/>
                <a:cs typeface="Yu Gothic" charset="-128"/>
              </a:defRPr>
            </a:lvl2pPr>
            <a:lvl3pPr marL="1143000" indent="-228600" algn="l" defTabSz="685800" rtl="0" eaLnBrk="1" latinLnBrk="0" hangingPunct="1">
              <a:lnSpc>
                <a:spcPct val="120000"/>
              </a:lnSpc>
              <a:spcBef>
                <a:spcPts val="500"/>
              </a:spcBef>
              <a:buClr>
                <a:schemeClr val="accent1"/>
              </a:buClr>
              <a:buSzPct val="100000"/>
              <a:buFont typeface="Wingdings" charset="2"/>
              <a:buChar char="ü"/>
              <a:defRPr kumimoji="1" sz="2800" kern="1200" cap="none">
                <a:solidFill>
                  <a:schemeClr val="tx1"/>
                </a:solidFill>
                <a:effectLst/>
                <a:latin typeface="Yu Gothic" charset="-128"/>
                <a:ea typeface="Yu Gothic" charset="-128"/>
                <a:cs typeface="Yu Gothic" charset="-128"/>
              </a:defRPr>
            </a:lvl3pPr>
            <a:lvl4pPr marL="1600200" indent="-228600" algn="l" defTabSz="685800" rtl="0" eaLnBrk="1" latinLnBrk="0" hangingPunct="1">
              <a:lnSpc>
                <a:spcPct val="120000"/>
              </a:lnSpc>
              <a:spcBef>
                <a:spcPts val="500"/>
              </a:spcBef>
              <a:buClr>
                <a:schemeClr val="accent1"/>
              </a:buClr>
              <a:buSzPct val="100000"/>
              <a:buFont typeface="Wingdings" charset="2"/>
              <a:buChar char="n"/>
              <a:defRPr kumimoji="1" sz="2400" kern="1200" cap="none" baseline="0">
                <a:solidFill>
                  <a:schemeClr val="tx1"/>
                </a:solidFill>
                <a:effectLst/>
                <a:latin typeface="Yu Gothic" charset="-128"/>
                <a:ea typeface="Yu Gothic" charset="-128"/>
                <a:cs typeface="Yu Gothic" charset="-128"/>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2000" kern="1200" cap="none">
                <a:solidFill>
                  <a:schemeClr val="tx1"/>
                </a:solidFill>
                <a:effectLst/>
                <a:latin typeface="Yu Gothic" charset="-128"/>
                <a:ea typeface="Yu Gothic" charset="-128"/>
                <a:cs typeface="Yu Gothic" charset="-128"/>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endParaRPr lang="ja-JP" altLang="en-US" dirty="0"/>
          </a:p>
        </p:txBody>
      </p:sp>
      <p:pic>
        <p:nvPicPr>
          <p:cNvPr id="7" name="Picture 2" descr="UML logo">
            <a:extLst>
              <a:ext uri="{FF2B5EF4-FFF2-40B4-BE49-F238E27FC236}">
                <a16:creationId xmlns:a16="http://schemas.microsoft.com/office/drawing/2014/main" id="{68760130-303D-4071-98E2-23B8BC62B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8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lang="en-US" altLang="ja-JP" sz="3600" dirty="0"/>
              <a:t>UML</a:t>
            </a:r>
            <a:r>
              <a:rPr lang="ja-JP" altLang="en-US" sz="3600" dirty="0"/>
              <a:t>で失敗しがち</a:t>
            </a:r>
            <a:r>
              <a:rPr lang="ja-JP" altLang="en-US" sz="3600"/>
              <a:t>なこと</a:t>
            </a:r>
            <a:br>
              <a:rPr lang="en-US" altLang="ja-JP" dirty="0"/>
            </a:br>
            <a:r>
              <a:rPr lang="en-US" altLang="ja-JP" dirty="0"/>
              <a:t>3. UML</a:t>
            </a:r>
            <a:r>
              <a:rPr lang="ja-JP" altLang="en-US"/>
              <a:t>を極めようとする．</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pPr>
              <a:lnSpc>
                <a:spcPct val="110000"/>
              </a:lnSpc>
            </a:pPr>
            <a:r>
              <a:rPr lang="ja-JP" altLang="en-US"/>
              <a:t>極めるのは茨の道．</a:t>
            </a:r>
            <a:endParaRPr lang="en-US" altLang="ja-JP" dirty="0"/>
          </a:p>
          <a:p>
            <a:pPr marL="488950" lvl="1" indent="-261938">
              <a:lnSpc>
                <a:spcPct val="110000"/>
              </a:lnSpc>
            </a:pPr>
            <a:r>
              <a:rPr lang="en-US" altLang="ja-JP" dirty="0"/>
              <a:t>UML</a:t>
            </a:r>
            <a:r>
              <a:rPr lang="ja-JP" altLang="en-US"/>
              <a:t>の本には細かな事柄がたくさん書かれている．</a:t>
            </a:r>
            <a:endParaRPr lang="en-US" altLang="ja-JP" dirty="0"/>
          </a:p>
          <a:p>
            <a:pPr marL="488950" lvl="1" indent="-261938">
              <a:lnSpc>
                <a:spcPct val="110000"/>
              </a:lnSpc>
            </a:pPr>
            <a:r>
              <a:rPr lang="ja-JP" altLang="en-US"/>
              <a:t>多くの場合，そのような決まりは関係ない．</a:t>
            </a:r>
            <a:endParaRPr lang="en-US" altLang="ja-JP" dirty="0"/>
          </a:p>
          <a:p>
            <a:pPr marL="488950" lvl="1" indent="-261938">
              <a:lnSpc>
                <a:spcPct val="110000"/>
              </a:lnSpc>
            </a:pPr>
            <a:r>
              <a:rPr lang="ja-JP" altLang="en-US"/>
              <a:t>シンプルであることを心がける．</a:t>
            </a:r>
            <a:endParaRPr lang="en-US" altLang="ja-JP" dirty="0"/>
          </a:p>
          <a:p>
            <a:pPr marL="673100" lvl="2" indent="-184150">
              <a:lnSpc>
                <a:spcPct val="110000"/>
              </a:lnSpc>
            </a:pPr>
            <a:r>
              <a:rPr lang="en-US" altLang="ja-JP" dirty="0"/>
              <a:t>Simple is BEST!</a:t>
            </a:r>
          </a:p>
          <a:p>
            <a:pPr marL="215900" lvl="1" indent="-184150">
              <a:lnSpc>
                <a:spcPct val="110000"/>
              </a:lnSpc>
            </a:pPr>
            <a:r>
              <a:rPr lang="en-US" altLang="ja-JP" dirty="0"/>
              <a:t>UML</a:t>
            </a:r>
            <a:r>
              <a:rPr lang="ja-JP" altLang="en-US"/>
              <a:t>厨，オブジェクト厨にならないようにしよう．</a:t>
            </a:r>
            <a:endParaRPr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37</a:t>
            </a:fld>
            <a:endParaRPr lang="en-US" dirty="0"/>
          </a:p>
        </p:txBody>
      </p:sp>
      <p:sp>
        <p:nvSpPr>
          <p:cNvPr id="12" name="コンテンツ プレースホルダー 2"/>
          <p:cNvSpPr>
            <a:spLocks noGrp="1"/>
          </p:cNvSpPr>
          <p:nvPr/>
        </p:nvSpPr>
        <p:spPr>
          <a:xfrm>
            <a:off x="4792701" y="1915436"/>
            <a:ext cx="2699998" cy="4191696"/>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Wingdings" charset="2"/>
              <a:buChar char="Ø"/>
              <a:defRPr kumimoji="1" sz="3600" kern="1200" cap="none">
                <a:solidFill>
                  <a:schemeClr val="tx1"/>
                </a:solidFill>
                <a:effectLst/>
                <a:latin typeface="Yu Gothic" charset="-128"/>
                <a:ea typeface="Yu Gothic" charset="-128"/>
                <a:cs typeface="Yu Gothic" charset="-128"/>
              </a:defRPr>
            </a:lvl1pPr>
            <a:lvl2pPr marL="685800" indent="-228600" algn="l" defTabSz="685800" rtl="0" eaLnBrk="1" latinLnBrk="0" hangingPunct="1">
              <a:lnSpc>
                <a:spcPct val="120000"/>
              </a:lnSpc>
              <a:spcBef>
                <a:spcPts val="500"/>
              </a:spcBef>
              <a:buClr>
                <a:schemeClr val="accent1"/>
              </a:buClr>
              <a:buSzPct val="100000"/>
              <a:buFont typeface="Wingdings" charset="2"/>
              <a:buChar char="u"/>
              <a:defRPr kumimoji="1" sz="3200" kern="1200" cap="none" baseline="0">
                <a:solidFill>
                  <a:schemeClr val="tx1"/>
                </a:solidFill>
                <a:effectLst/>
                <a:latin typeface="Yu Gothic" charset="-128"/>
                <a:ea typeface="Yu Gothic" charset="-128"/>
                <a:cs typeface="Yu Gothic" charset="-128"/>
              </a:defRPr>
            </a:lvl2pPr>
            <a:lvl3pPr marL="1143000" indent="-228600" algn="l" defTabSz="685800" rtl="0" eaLnBrk="1" latinLnBrk="0" hangingPunct="1">
              <a:lnSpc>
                <a:spcPct val="120000"/>
              </a:lnSpc>
              <a:spcBef>
                <a:spcPts val="500"/>
              </a:spcBef>
              <a:buClr>
                <a:schemeClr val="accent1"/>
              </a:buClr>
              <a:buSzPct val="100000"/>
              <a:buFont typeface="Wingdings" charset="2"/>
              <a:buChar char="ü"/>
              <a:defRPr kumimoji="1" sz="2800" kern="1200" cap="none">
                <a:solidFill>
                  <a:schemeClr val="tx1"/>
                </a:solidFill>
                <a:effectLst/>
                <a:latin typeface="Yu Gothic" charset="-128"/>
                <a:ea typeface="Yu Gothic" charset="-128"/>
                <a:cs typeface="Yu Gothic" charset="-128"/>
              </a:defRPr>
            </a:lvl3pPr>
            <a:lvl4pPr marL="1600200" indent="-228600" algn="l" defTabSz="685800" rtl="0" eaLnBrk="1" latinLnBrk="0" hangingPunct="1">
              <a:lnSpc>
                <a:spcPct val="120000"/>
              </a:lnSpc>
              <a:spcBef>
                <a:spcPts val="500"/>
              </a:spcBef>
              <a:buClr>
                <a:schemeClr val="accent1"/>
              </a:buClr>
              <a:buSzPct val="100000"/>
              <a:buFont typeface="Wingdings" charset="2"/>
              <a:buChar char="n"/>
              <a:defRPr kumimoji="1" sz="2400" kern="1200" cap="none" baseline="0">
                <a:solidFill>
                  <a:schemeClr val="tx1"/>
                </a:solidFill>
                <a:effectLst/>
                <a:latin typeface="Yu Gothic" charset="-128"/>
                <a:ea typeface="Yu Gothic" charset="-128"/>
                <a:cs typeface="Yu Gothic" charset="-128"/>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kumimoji="1" sz="2000" kern="1200" cap="none">
                <a:solidFill>
                  <a:schemeClr val="tx1"/>
                </a:solidFill>
                <a:effectLst/>
                <a:latin typeface="Yu Gothic" charset="-128"/>
                <a:ea typeface="Yu Gothic" charset="-128"/>
                <a:cs typeface="Yu Gothic" charset="-128"/>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endParaRPr lang="ja-JP" altLang="en-US" dirty="0"/>
          </a:p>
        </p:txBody>
      </p:sp>
      <p:pic>
        <p:nvPicPr>
          <p:cNvPr id="7" name="Picture 2" descr="UML logo">
            <a:extLst>
              <a:ext uri="{FF2B5EF4-FFF2-40B4-BE49-F238E27FC236}">
                <a16:creationId xmlns:a16="http://schemas.microsoft.com/office/drawing/2014/main" id="{34626119-9A62-A415-2084-7CF665B25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00" y="49387"/>
            <a:ext cx="2344812" cy="17087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436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本日の内容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オブジェクト指向を復習する．</a:t>
            </a:r>
            <a:endParaRPr kumimoji="1" lang="en-US" altLang="ja-JP" dirty="0"/>
          </a:p>
          <a:p>
            <a:r>
              <a:rPr kumimoji="1" lang="ja-JP" altLang="en-US" dirty="0"/>
              <a:t>オブジェクト指向設計１</a:t>
            </a:r>
            <a:endParaRPr kumimoji="1" lang="en-US" altLang="ja-JP" dirty="0"/>
          </a:p>
          <a:p>
            <a:pPr lvl="1"/>
            <a:r>
              <a:rPr kumimoji="1" lang="en-US" altLang="ja-JP" dirty="0"/>
              <a:t>UML</a:t>
            </a:r>
            <a:r>
              <a:rPr kumimoji="1" lang="ja-JP" altLang="en-US" dirty="0"/>
              <a:t>とは</a:t>
            </a:r>
            <a:endParaRPr kumimoji="1" lang="en-US" altLang="ja-JP" dirty="0"/>
          </a:p>
          <a:p>
            <a:pPr lvl="1"/>
            <a:r>
              <a:rPr kumimoji="1" lang="ja-JP" altLang="en-US" dirty="0"/>
              <a:t>ユースケースモデル</a:t>
            </a:r>
            <a:endParaRPr kumimoji="1" lang="en-US" altLang="ja-JP" dirty="0"/>
          </a:p>
          <a:p>
            <a:endParaRPr kumimoji="1" lang="ja-JP" alt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38</a:t>
            </a:fld>
            <a:endParaRPr lang="en-US" dirty="0"/>
          </a:p>
        </p:txBody>
      </p:sp>
      <p:sp>
        <p:nvSpPr>
          <p:cNvPr id="9" name="フッター プレースホルダー 8"/>
          <p:cNvSpPr>
            <a:spLocks noGrp="1"/>
          </p:cNvSpPr>
          <p:nvPr>
            <p:ph type="ftr" sz="quarter" idx="11"/>
          </p:nvPr>
        </p:nvSpPr>
        <p:spPr/>
        <p:txBody>
          <a:bodyPr/>
          <a:lstStyle/>
          <a:p>
            <a:r>
              <a:rPr lang="ja-JP" altLang="en-US"/>
              <a:t>ソフトウェア設計</a:t>
            </a:r>
            <a:endParaRPr lang="en-US" dirty="0"/>
          </a:p>
        </p:txBody>
      </p:sp>
      <p:sp>
        <p:nvSpPr>
          <p:cNvPr id="6" name="正方形/長方形 5">
            <a:extLst>
              <a:ext uri="{FF2B5EF4-FFF2-40B4-BE49-F238E27FC236}">
                <a16:creationId xmlns:a16="http://schemas.microsoft.com/office/drawing/2014/main" id="{4F50FDE9-F32F-A510-E542-0B6208A50C11}"/>
              </a:ext>
            </a:extLst>
          </p:cNvPr>
          <p:cNvSpPr/>
          <p:nvPr/>
        </p:nvSpPr>
        <p:spPr>
          <a:xfrm>
            <a:off x="194729" y="1625993"/>
            <a:ext cx="9356035" cy="21499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53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ユースケースモデル</a:t>
            </a:r>
          </a:p>
        </p:txBody>
      </p:sp>
      <p:sp>
        <p:nvSpPr>
          <p:cNvPr id="3" name="コンテンツ プレースホルダ 2"/>
          <p:cNvSpPr>
            <a:spLocks noGrp="1"/>
          </p:cNvSpPr>
          <p:nvPr>
            <p:ph idx="1"/>
          </p:nvPr>
        </p:nvSpPr>
        <p:spPr>
          <a:xfrm>
            <a:off x="838199" y="1825625"/>
            <a:ext cx="10857931" cy="4351338"/>
          </a:xfrm>
        </p:spPr>
        <p:txBody>
          <a:bodyPr/>
          <a:lstStyle/>
          <a:p>
            <a:pPr>
              <a:lnSpc>
                <a:spcPct val="100000"/>
              </a:lnSpc>
            </a:pPr>
            <a:r>
              <a:rPr kumimoji="1" lang="en-US" altLang="ja-JP" dirty="0"/>
              <a:t>UML</a:t>
            </a:r>
            <a:r>
              <a:rPr kumimoji="1" lang="ja-JP" altLang="en-US" dirty="0"/>
              <a:t>のユースケース図とユースケース</a:t>
            </a:r>
            <a:r>
              <a:rPr kumimoji="1" lang="ja-JP" altLang="en-US"/>
              <a:t>記述から</a:t>
            </a:r>
            <a:r>
              <a:rPr lang="ja-JP" altLang="en-US"/>
              <a:t>構成される</a:t>
            </a:r>
            <a:r>
              <a:rPr kumimoji="1" lang="ja-JP" altLang="en-US"/>
              <a:t>．</a:t>
            </a:r>
            <a:endParaRPr kumimoji="1" lang="en-US" altLang="ja-JP" dirty="0"/>
          </a:p>
          <a:p>
            <a:pPr>
              <a:lnSpc>
                <a:spcPct val="100000"/>
              </a:lnSpc>
            </a:pPr>
            <a:r>
              <a:rPr lang="ja-JP" altLang="en-US" dirty="0"/>
              <a:t>以下のことを表す．</a:t>
            </a:r>
            <a:endParaRPr kumimoji="1" lang="en-US" altLang="ja-JP" dirty="0"/>
          </a:p>
          <a:p>
            <a:pPr lvl="1">
              <a:lnSpc>
                <a:spcPct val="100000"/>
              </a:lnSpc>
            </a:pPr>
            <a:r>
              <a:rPr lang="ja-JP" altLang="en-US" dirty="0"/>
              <a:t>ソフトウェアがどのように使われるか．</a:t>
            </a:r>
            <a:endParaRPr lang="en-US" altLang="ja-JP" dirty="0"/>
          </a:p>
          <a:p>
            <a:pPr lvl="1">
              <a:lnSpc>
                <a:spcPct val="100000"/>
              </a:lnSpc>
            </a:pPr>
            <a:r>
              <a:rPr kumimoji="1" lang="ja-JP" altLang="en-US" dirty="0"/>
              <a:t>ソフトウェアがどのような人に使われるか．</a:t>
            </a:r>
          </a:p>
        </p:txBody>
      </p:sp>
      <p:sp>
        <p:nvSpPr>
          <p:cNvPr id="5" name="フッター プレースホルダ 4"/>
          <p:cNvSpPr>
            <a:spLocks noGrp="1"/>
          </p:cNvSpPr>
          <p:nvPr>
            <p:ph type="ftr" sz="quarter" idx="11"/>
          </p:nvPr>
        </p:nvSpPr>
        <p:spPr/>
        <p:txBody>
          <a:bodyPr/>
          <a:lstStyle/>
          <a:p>
            <a:r>
              <a:rPr kumimoji="1" lang="ja-JP" altLang="en-US"/>
              <a:t>ソフトウェア設計</a:t>
            </a:r>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39</a:t>
            </a:fld>
            <a:endParaRPr kumimoji="1" lang="ja-JP" altLang="en-US"/>
          </a:p>
        </p:txBody>
      </p:sp>
    </p:spTree>
    <p:extLst>
      <p:ext uri="{BB962C8B-B14F-4D97-AF65-F5344CB8AC3E}">
        <p14:creationId xmlns:p14="http://schemas.microsoft.com/office/powerpoint/2010/main" val="306167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授業内容（玉田担当部分）</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100000"/>
              </a:lnSpc>
            </a:pPr>
            <a:r>
              <a:rPr lang="ja-JP" altLang="en-US" dirty="0"/>
              <a:t>オブジェクト指向での設計方法を学ぶ．</a:t>
            </a:r>
            <a:endParaRPr lang="en-US" altLang="ja-JP" dirty="0"/>
          </a:p>
          <a:p>
            <a:pPr lvl="1">
              <a:lnSpc>
                <a:spcPct val="100000"/>
              </a:lnSpc>
            </a:pPr>
            <a:r>
              <a:rPr lang="ja-JP" altLang="en-US" dirty="0"/>
              <a:t>オブジェクト指向設計</a:t>
            </a:r>
            <a:endParaRPr lang="en-US" altLang="ja-JP" dirty="0"/>
          </a:p>
          <a:p>
            <a:pPr lvl="2">
              <a:lnSpc>
                <a:spcPct val="100000"/>
              </a:lnSpc>
            </a:pPr>
            <a:r>
              <a:rPr lang="ja-JP" altLang="en-US" dirty="0"/>
              <a:t>ソフトウェアの構造に着目した設計図</a:t>
            </a:r>
            <a:endParaRPr lang="en-US" altLang="ja-JP" dirty="0"/>
          </a:p>
          <a:p>
            <a:pPr lvl="2">
              <a:lnSpc>
                <a:spcPct val="100000"/>
              </a:lnSpc>
            </a:pPr>
            <a:r>
              <a:rPr lang="ja-JP" altLang="en-US" dirty="0"/>
              <a:t>ソフトウェアの振る舞いに着目した設計図</a:t>
            </a:r>
            <a:endParaRPr lang="en-US" altLang="ja-JP" dirty="0"/>
          </a:p>
          <a:p>
            <a:pPr lvl="1">
              <a:lnSpc>
                <a:spcPct val="100000"/>
              </a:lnSpc>
            </a:pPr>
            <a:r>
              <a:rPr kumimoji="1" lang="ja-JP" altLang="en-US" dirty="0"/>
              <a:t>アーキテクチャパターン</a:t>
            </a:r>
            <a:endParaRPr kumimoji="1" lang="en-US" altLang="ja-JP" dirty="0"/>
          </a:p>
          <a:p>
            <a:pPr lvl="1">
              <a:lnSpc>
                <a:spcPct val="100000"/>
              </a:lnSpc>
            </a:pPr>
            <a:r>
              <a:rPr lang="ja-JP" altLang="en-US" dirty="0"/>
              <a:t>デザインパターン</a:t>
            </a:r>
            <a:endParaRPr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77615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57E4E1-BEB8-2A45-B78D-3164C928B41A}"/>
              </a:ext>
            </a:extLst>
          </p:cNvPr>
          <p:cNvSpPr>
            <a:spLocks noGrp="1"/>
          </p:cNvSpPr>
          <p:nvPr>
            <p:ph type="title"/>
          </p:nvPr>
        </p:nvSpPr>
        <p:spPr/>
        <p:txBody>
          <a:bodyPr/>
          <a:lstStyle/>
          <a:p>
            <a:r>
              <a:rPr kumimoji="1" lang="ja-JP" altLang="en-US"/>
              <a:t>要求の種類</a:t>
            </a:r>
          </a:p>
        </p:txBody>
      </p:sp>
      <p:sp>
        <p:nvSpPr>
          <p:cNvPr id="13" name="コンテンツ プレースホルダー 12">
            <a:extLst>
              <a:ext uri="{FF2B5EF4-FFF2-40B4-BE49-F238E27FC236}">
                <a16:creationId xmlns:a16="http://schemas.microsoft.com/office/drawing/2014/main" id="{3B937F7F-417F-FA46-85B3-44D559B0DB2D}"/>
              </a:ext>
            </a:extLst>
          </p:cNvPr>
          <p:cNvSpPr>
            <a:spLocks noGrp="1"/>
          </p:cNvSpPr>
          <p:nvPr>
            <p:ph sz="half" idx="1"/>
          </p:nvPr>
        </p:nvSpPr>
        <p:spPr>
          <a:xfrm>
            <a:off x="838200" y="2689086"/>
            <a:ext cx="5181600" cy="2463200"/>
          </a:xfrm>
        </p:spPr>
        <p:txBody>
          <a:bodyPr>
            <a:normAutofit fontScale="70000" lnSpcReduction="20000"/>
          </a:bodyPr>
          <a:lstStyle/>
          <a:p>
            <a:pPr>
              <a:lnSpc>
                <a:spcPct val="120000"/>
              </a:lnSpc>
            </a:pPr>
            <a:r>
              <a:rPr lang="ja-JP" altLang="en-US"/>
              <a:t>ソフトウェアに求められる機能，できること．</a:t>
            </a:r>
            <a:endParaRPr lang="en-US" altLang="ja-JP" dirty="0"/>
          </a:p>
          <a:p>
            <a:pPr>
              <a:lnSpc>
                <a:spcPct val="120000"/>
              </a:lnSpc>
            </a:pPr>
            <a:r>
              <a:rPr lang="ja-JP" altLang="en-US"/>
              <a:t>ソフトウェアがなすべきこと．</a:t>
            </a:r>
            <a:endParaRPr lang="en-US" altLang="ja-JP" dirty="0"/>
          </a:p>
          <a:p>
            <a:endParaRPr lang="ja-JP" altLang="en-US"/>
          </a:p>
        </p:txBody>
      </p:sp>
      <p:sp>
        <p:nvSpPr>
          <p:cNvPr id="14" name="コンテンツ プレースホルダー 13">
            <a:extLst>
              <a:ext uri="{FF2B5EF4-FFF2-40B4-BE49-F238E27FC236}">
                <a16:creationId xmlns:a16="http://schemas.microsoft.com/office/drawing/2014/main" id="{B567778F-3CAE-F24B-A733-905BEDE2CAC6}"/>
              </a:ext>
            </a:extLst>
          </p:cNvPr>
          <p:cNvSpPr>
            <a:spLocks noGrp="1"/>
          </p:cNvSpPr>
          <p:nvPr>
            <p:ph sz="half" idx="2"/>
          </p:nvPr>
        </p:nvSpPr>
        <p:spPr>
          <a:xfrm>
            <a:off x="6172200" y="2689086"/>
            <a:ext cx="5181600" cy="2463200"/>
          </a:xfrm>
        </p:spPr>
        <p:txBody>
          <a:bodyPr>
            <a:normAutofit fontScale="70000" lnSpcReduction="20000"/>
          </a:bodyPr>
          <a:lstStyle/>
          <a:p>
            <a:pPr>
              <a:lnSpc>
                <a:spcPct val="120000"/>
              </a:lnSpc>
            </a:pPr>
            <a:r>
              <a:rPr lang="ja-JP" altLang="en-US" kern="0"/>
              <a:t>ソフトウェアに求められる品質，性能．</a:t>
            </a:r>
            <a:endParaRPr lang="en-US" altLang="ja-JP" kern="0" dirty="0"/>
          </a:p>
          <a:p>
            <a:pPr lvl="1">
              <a:lnSpc>
                <a:spcPct val="120000"/>
              </a:lnSpc>
            </a:pPr>
            <a:r>
              <a:rPr lang="ja-JP" altLang="en-US" kern="0"/>
              <a:t>パフォーマンスや，拡張性，安全性，保守性など．</a:t>
            </a:r>
            <a:endParaRPr lang="en-US" altLang="ja-JP" kern="0" dirty="0"/>
          </a:p>
          <a:p>
            <a:pPr lvl="6">
              <a:lnSpc>
                <a:spcPct val="120000"/>
              </a:lnSpc>
            </a:pPr>
            <a:endParaRPr lang="en-US" altLang="ja-JP" kern="0" dirty="0"/>
          </a:p>
          <a:p>
            <a:endParaRPr lang="ja-JP" altLang="en-US"/>
          </a:p>
        </p:txBody>
      </p:sp>
      <p:sp>
        <p:nvSpPr>
          <p:cNvPr id="5" name="フッター プレースホルダー 4">
            <a:extLst>
              <a:ext uri="{FF2B5EF4-FFF2-40B4-BE49-F238E27FC236}">
                <a16:creationId xmlns:a16="http://schemas.microsoft.com/office/drawing/2014/main" id="{FBDD2D97-16A0-C741-B43D-EDC4820A6CFF}"/>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33C068FF-9991-AA46-8D48-115945F520B4}"/>
              </a:ext>
            </a:extLst>
          </p:cNvPr>
          <p:cNvSpPr>
            <a:spLocks noGrp="1"/>
          </p:cNvSpPr>
          <p:nvPr>
            <p:ph type="sldNum" sz="quarter" idx="12"/>
          </p:nvPr>
        </p:nvSpPr>
        <p:spPr/>
        <p:txBody>
          <a:bodyPr/>
          <a:lstStyle/>
          <a:p>
            <a:fld id="{24785B65-FD71-8B41-B484-67B8C90169D7}" type="slidenum">
              <a:rPr kumimoji="1" lang="ja-JP" altLang="en-US" smtClean="0"/>
              <a:t>40</a:t>
            </a:fld>
            <a:endParaRPr kumimoji="1" lang="ja-JP" altLang="en-US"/>
          </a:p>
        </p:txBody>
      </p:sp>
      <p:sp>
        <p:nvSpPr>
          <p:cNvPr id="8" name="テキスト ボックス 7">
            <a:extLst>
              <a:ext uri="{FF2B5EF4-FFF2-40B4-BE49-F238E27FC236}">
                <a16:creationId xmlns:a16="http://schemas.microsoft.com/office/drawing/2014/main" id="{7FABE243-6FAF-9542-AED2-5A430DA3CA4D}"/>
              </a:ext>
            </a:extLst>
          </p:cNvPr>
          <p:cNvSpPr txBox="1"/>
          <p:nvPr/>
        </p:nvSpPr>
        <p:spPr>
          <a:xfrm>
            <a:off x="838200" y="1705715"/>
            <a:ext cx="2236510" cy="707886"/>
          </a:xfrm>
          <a:prstGeom prst="rect">
            <a:avLst/>
          </a:prstGeom>
          <a:solidFill>
            <a:srgbClr val="006600"/>
          </a:solidFill>
        </p:spPr>
        <p:txBody>
          <a:bodyPr wrap="none" rtlCol="0">
            <a:spAutoFit/>
          </a:bodyPr>
          <a:lstStyle/>
          <a:p>
            <a:pPr algn="ctr"/>
            <a:r>
              <a:rPr lang="ja-JP" altLang="en-US" sz="4000" dirty="0">
                <a:solidFill>
                  <a:srgbClr val="FFFFFF"/>
                </a:solidFill>
                <a:latin typeface="Meiryo" charset="-128"/>
                <a:ea typeface="Meiryo" charset="-128"/>
                <a:cs typeface="Meiryo" charset="-128"/>
              </a:rPr>
              <a:t>機能要求</a:t>
            </a:r>
          </a:p>
        </p:txBody>
      </p:sp>
      <p:sp>
        <p:nvSpPr>
          <p:cNvPr id="9" name="テキスト ボックス 8">
            <a:extLst>
              <a:ext uri="{FF2B5EF4-FFF2-40B4-BE49-F238E27FC236}">
                <a16:creationId xmlns:a16="http://schemas.microsoft.com/office/drawing/2014/main" id="{25D33ACC-F2B1-CD4E-8D0E-A3535BFC9C3D}"/>
              </a:ext>
            </a:extLst>
          </p:cNvPr>
          <p:cNvSpPr txBox="1"/>
          <p:nvPr/>
        </p:nvSpPr>
        <p:spPr>
          <a:xfrm>
            <a:off x="6172200" y="1705715"/>
            <a:ext cx="2749471" cy="707886"/>
          </a:xfrm>
          <a:prstGeom prst="rect">
            <a:avLst/>
          </a:prstGeom>
          <a:solidFill>
            <a:srgbClr val="A143FF"/>
          </a:solidFill>
        </p:spPr>
        <p:txBody>
          <a:bodyPr wrap="none" rtlCol="0">
            <a:spAutoFit/>
          </a:bodyPr>
          <a:lstStyle/>
          <a:p>
            <a:r>
              <a:rPr lang="ja-JP" altLang="en-US" sz="4000" dirty="0">
                <a:solidFill>
                  <a:srgbClr val="FFFFFF"/>
                </a:solidFill>
                <a:latin typeface="Meiryo" charset="-128"/>
                <a:ea typeface="Meiryo" charset="-128"/>
                <a:cs typeface="Meiryo" charset="-128"/>
              </a:rPr>
              <a:t>非機能要求</a:t>
            </a:r>
          </a:p>
        </p:txBody>
      </p:sp>
      <p:pic>
        <p:nvPicPr>
          <p:cNvPr id="11" name="図 10">
            <a:extLst>
              <a:ext uri="{FF2B5EF4-FFF2-40B4-BE49-F238E27FC236}">
                <a16:creationId xmlns:a16="http://schemas.microsoft.com/office/drawing/2014/main" id="{11834315-54A6-8D49-8F05-F504F336DA35}"/>
              </a:ext>
            </a:extLst>
          </p:cNvPr>
          <p:cNvPicPr>
            <a:picLocks noChangeAspect="1"/>
          </p:cNvPicPr>
          <p:nvPr/>
        </p:nvPicPr>
        <p:blipFill>
          <a:blip r:embed="rId3"/>
          <a:stretch>
            <a:fillRect/>
          </a:stretch>
        </p:blipFill>
        <p:spPr>
          <a:xfrm>
            <a:off x="4476000" y="1519392"/>
            <a:ext cx="1080000" cy="1080000"/>
          </a:xfrm>
          <a:prstGeom prst="rect">
            <a:avLst/>
          </a:prstGeom>
        </p:spPr>
      </p:pic>
      <p:pic>
        <p:nvPicPr>
          <p:cNvPr id="12" name="図 11">
            <a:extLst>
              <a:ext uri="{FF2B5EF4-FFF2-40B4-BE49-F238E27FC236}">
                <a16:creationId xmlns:a16="http://schemas.microsoft.com/office/drawing/2014/main" id="{46527145-9D85-1442-9887-7753DC8DD930}"/>
              </a:ext>
            </a:extLst>
          </p:cNvPr>
          <p:cNvPicPr>
            <a:picLocks noChangeAspect="1"/>
          </p:cNvPicPr>
          <p:nvPr/>
        </p:nvPicPr>
        <p:blipFill>
          <a:blip r:embed="rId4"/>
          <a:stretch>
            <a:fillRect/>
          </a:stretch>
        </p:blipFill>
        <p:spPr>
          <a:xfrm>
            <a:off x="10273800" y="1519392"/>
            <a:ext cx="1080000" cy="1080000"/>
          </a:xfrm>
          <a:prstGeom prst="rect">
            <a:avLst/>
          </a:prstGeom>
        </p:spPr>
      </p:pic>
      <p:sp>
        <p:nvSpPr>
          <p:cNvPr id="15" name="角丸四角形 14">
            <a:extLst>
              <a:ext uri="{FF2B5EF4-FFF2-40B4-BE49-F238E27FC236}">
                <a16:creationId xmlns:a16="http://schemas.microsoft.com/office/drawing/2014/main" id="{160DEB34-1247-0E47-A843-58CCA9E0E6EF}"/>
              </a:ext>
            </a:extLst>
          </p:cNvPr>
          <p:cNvSpPr/>
          <p:nvPr/>
        </p:nvSpPr>
        <p:spPr>
          <a:xfrm>
            <a:off x="591669" y="1440864"/>
            <a:ext cx="5400000" cy="3600000"/>
          </a:xfrm>
          <a:prstGeom prst="roundRect">
            <a:avLst>
              <a:gd name="adj" fmla="val 170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4EEA95A9-0A59-1C4D-BA4F-D2D244BA57ED}"/>
              </a:ext>
            </a:extLst>
          </p:cNvPr>
          <p:cNvGrpSpPr/>
          <p:nvPr/>
        </p:nvGrpSpPr>
        <p:grpSpPr>
          <a:xfrm>
            <a:off x="591669" y="5127479"/>
            <a:ext cx="5400000" cy="931128"/>
            <a:chOff x="645457" y="5127479"/>
            <a:chExt cx="5400000" cy="931128"/>
          </a:xfrm>
        </p:grpSpPr>
        <p:sp>
          <p:nvSpPr>
            <p:cNvPr id="18" name="三角形 17">
              <a:extLst>
                <a:ext uri="{FF2B5EF4-FFF2-40B4-BE49-F238E27FC236}">
                  <a16:creationId xmlns:a16="http://schemas.microsoft.com/office/drawing/2014/main" id="{1A2E5287-C9BA-B340-91C8-0D3F6431D138}"/>
                </a:ext>
              </a:extLst>
            </p:cNvPr>
            <p:cNvSpPr/>
            <p:nvPr/>
          </p:nvSpPr>
          <p:spPr>
            <a:xfrm>
              <a:off x="1489800" y="5127479"/>
              <a:ext cx="720000" cy="720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530E382D-D710-824D-8001-23B3D1B302FA}"/>
                </a:ext>
              </a:extLst>
            </p:cNvPr>
            <p:cNvSpPr/>
            <p:nvPr/>
          </p:nvSpPr>
          <p:spPr>
            <a:xfrm>
              <a:off x="645457" y="5338607"/>
              <a:ext cx="5400000" cy="7200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FFFFF"/>
                  </a:solidFill>
                </a:rPr>
                <a:t>ユースケースモデルで書くべきこと</a:t>
              </a:r>
            </a:p>
          </p:txBody>
        </p:sp>
      </p:grpSp>
      <p:sp>
        <p:nvSpPr>
          <p:cNvPr id="20" name="角丸四角形 19">
            <a:extLst>
              <a:ext uri="{FF2B5EF4-FFF2-40B4-BE49-F238E27FC236}">
                <a16:creationId xmlns:a16="http://schemas.microsoft.com/office/drawing/2014/main" id="{A8AD5045-0E85-7C40-813F-6C4730E8FD02}"/>
              </a:ext>
            </a:extLst>
          </p:cNvPr>
          <p:cNvSpPr/>
          <p:nvPr/>
        </p:nvSpPr>
        <p:spPr>
          <a:xfrm>
            <a:off x="6096000" y="1440864"/>
            <a:ext cx="5400000" cy="3600000"/>
          </a:xfrm>
          <a:prstGeom prst="roundRect">
            <a:avLst>
              <a:gd name="adj" fmla="val 170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83DD3C93-1214-094E-A5C7-5C2F721EEA2C}"/>
              </a:ext>
            </a:extLst>
          </p:cNvPr>
          <p:cNvGrpSpPr/>
          <p:nvPr/>
        </p:nvGrpSpPr>
        <p:grpSpPr>
          <a:xfrm>
            <a:off x="6096000" y="5132999"/>
            <a:ext cx="5400000" cy="931128"/>
            <a:chOff x="645457" y="5127479"/>
            <a:chExt cx="5400000" cy="931128"/>
          </a:xfrm>
        </p:grpSpPr>
        <p:sp>
          <p:nvSpPr>
            <p:cNvPr id="22" name="三角形 21">
              <a:extLst>
                <a:ext uri="{FF2B5EF4-FFF2-40B4-BE49-F238E27FC236}">
                  <a16:creationId xmlns:a16="http://schemas.microsoft.com/office/drawing/2014/main" id="{76BCE29C-B5F8-9B40-949C-F3949671A52F}"/>
                </a:ext>
              </a:extLst>
            </p:cNvPr>
            <p:cNvSpPr/>
            <p:nvPr/>
          </p:nvSpPr>
          <p:spPr>
            <a:xfrm>
              <a:off x="1489800" y="5127479"/>
              <a:ext cx="720000" cy="720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a:extLst>
                <a:ext uri="{FF2B5EF4-FFF2-40B4-BE49-F238E27FC236}">
                  <a16:creationId xmlns:a16="http://schemas.microsoft.com/office/drawing/2014/main" id="{47F50D1F-0F04-D342-9761-740E3B864404}"/>
                </a:ext>
              </a:extLst>
            </p:cNvPr>
            <p:cNvSpPr/>
            <p:nvPr/>
          </p:nvSpPr>
          <p:spPr>
            <a:xfrm>
              <a:off x="645457" y="5338607"/>
              <a:ext cx="5400000" cy="7200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FFFFF"/>
                  </a:solidFill>
                </a:rPr>
                <a:t>ユースケースモデルでは書けない</a:t>
              </a:r>
            </a:p>
          </p:txBody>
        </p:sp>
      </p:grpSp>
      <p:sp>
        <p:nvSpPr>
          <p:cNvPr id="24" name="正方形/長方形 23">
            <a:extLst>
              <a:ext uri="{FF2B5EF4-FFF2-40B4-BE49-F238E27FC236}">
                <a16:creationId xmlns:a16="http://schemas.microsoft.com/office/drawing/2014/main" id="{385F407C-82F5-3E4B-9454-5362DA2DF1AA}"/>
              </a:ext>
            </a:extLst>
          </p:cNvPr>
          <p:cNvSpPr/>
          <p:nvPr/>
        </p:nvSpPr>
        <p:spPr>
          <a:xfrm>
            <a:off x="6069493" y="1104480"/>
            <a:ext cx="5883743" cy="5171188"/>
          </a:xfrm>
          <a:prstGeom prst="rect">
            <a:avLst/>
          </a:prstGeom>
          <a:solidFill>
            <a:srgbClr val="FFFFFF">
              <a:alpha val="6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263958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585" dirty="0"/>
              <a:t>　　　ユースケースモデルの例題</a:t>
            </a:r>
            <a:r>
              <a:rPr lang="en-US" altLang="ja-JP" sz="2585" dirty="0"/>
              <a:t>1</a:t>
            </a:r>
            <a:br>
              <a:rPr kumimoji="1" lang="en-US" altLang="ja-JP" dirty="0"/>
            </a:br>
            <a:r>
              <a:rPr lang="ja-JP" altLang="en-US" sz="2600" dirty="0"/>
              <a:t>　　　</a:t>
            </a:r>
            <a:r>
              <a:rPr lang="ja-JP" altLang="en-US" dirty="0"/>
              <a:t>プリンタ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41</a:t>
            </a:fld>
            <a:endParaRPr kumimoji="1" lang="ja-JP" altLang="en-US"/>
          </a:p>
        </p:txBody>
      </p:sp>
      <p:grpSp>
        <p:nvGrpSpPr>
          <p:cNvPr id="7" name="グループ化 81"/>
          <p:cNvGrpSpPr/>
          <p:nvPr/>
        </p:nvGrpSpPr>
        <p:grpSpPr>
          <a:xfrm>
            <a:off x="1103419" y="3560319"/>
            <a:ext cx="800220" cy="845765"/>
            <a:chOff x="924972" y="2500306"/>
            <a:chExt cx="800224" cy="916245"/>
          </a:xfrm>
          <a:solidFill>
            <a:srgbClr val="FFFFFF"/>
          </a:solidFill>
        </p:grpSpPr>
        <p:sp>
          <p:nvSpPr>
            <p:cNvPr id="8" name="正方形/長方形 7"/>
            <p:cNvSpPr/>
            <p:nvPr/>
          </p:nvSpPr>
          <p:spPr>
            <a:xfrm>
              <a:off x="1071538" y="2500306"/>
              <a:ext cx="500066" cy="78581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9" name="グループ化 39"/>
            <p:cNvGrpSpPr/>
            <p:nvPr/>
          </p:nvGrpSpPr>
          <p:grpSpPr>
            <a:xfrm>
              <a:off x="924972" y="2500306"/>
              <a:ext cx="800224" cy="916245"/>
              <a:chOff x="1144489" y="2500306"/>
              <a:chExt cx="800224" cy="916245"/>
            </a:xfrm>
            <a:grpFill/>
          </p:grpSpPr>
          <p:grpSp>
            <p:nvGrpSpPr>
              <p:cNvPr id="10" name="グループ化 6"/>
              <p:cNvGrpSpPr/>
              <p:nvPr/>
            </p:nvGrpSpPr>
            <p:grpSpPr>
              <a:xfrm>
                <a:off x="1377905" y="2500306"/>
                <a:ext cx="333378" cy="571504"/>
                <a:chOff x="2035951" y="4143380"/>
                <a:chExt cx="500066" cy="857256"/>
              </a:xfrm>
              <a:grpFill/>
            </p:grpSpPr>
            <p:sp>
              <p:nvSpPr>
                <p:cNvPr id="12" name="円/楕円 11"/>
                <p:cNvSpPr/>
                <p:nvPr/>
              </p:nvSpPr>
              <p:spPr>
                <a:xfrm>
                  <a:off x="2071670" y="4143380"/>
                  <a:ext cx="428628" cy="428628"/>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13" name="直線コネクタ 12"/>
                <p:cNvCxnSpPr>
                  <a:stCxn id="12" idx="4"/>
                </p:cNvCxnSpPr>
                <p:nvPr/>
              </p:nvCxnSpPr>
              <p:spPr>
                <a:xfrm rot="5400000">
                  <a:off x="2178827" y="4679165"/>
                  <a:ext cx="214314"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4" name="直線コネクタ 13"/>
                <p:cNvCxnSpPr/>
                <p:nvPr/>
              </p:nvCxnSpPr>
              <p:spPr>
                <a:xfrm>
                  <a:off x="2035951" y="4643446"/>
                  <a:ext cx="500066"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5" name="直線コネクタ 14"/>
                <p:cNvCxnSpPr/>
                <p:nvPr/>
              </p:nvCxnSpPr>
              <p:spPr>
                <a:xfrm rot="5400000">
                  <a:off x="2071670"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6" name="直線コネクタ 15"/>
                <p:cNvCxnSpPr/>
                <p:nvPr/>
              </p:nvCxnSpPr>
              <p:spPr>
                <a:xfrm rot="16200000" flipV="1">
                  <a:off x="2285984"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grpSp>
          <p:sp>
            <p:nvSpPr>
              <p:cNvPr id="11" name="テキスト ボックス 10"/>
              <p:cNvSpPr txBox="1"/>
              <p:nvPr/>
            </p:nvSpPr>
            <p:spPr>
              <a:xfrm>
                <a:off x="1144489" y="3049785"/>
                <a:ext cx="800224" cy="366766"/>
              </a:xfrm>
              <a:prstGeom prst="rect">
                <a:avLst/>
              </a:prstGeom>
              <a:grpFill/>
              <a:ln w="19050">
                <a:noFill/>
              </a:ln>
            </p:spPr>
            <p:txBody>
              <a:bodyPr wrap="none" rtlCol="0">
                <a:spAutoFit/>
              </a:bodyPr>
              <a:lstStyle/>
              <a:p>
                <a:pPr algn="ctr"/>
                <a:r>
                  <a:rPr lang="ja-JP" altLang="en-US" sz="1600" dirty="0"/>
                  <a:t>ユーザ</a:t>
                </a:r>
                <a:endParaRPr lang="en-US" altLang="ja-JP" sz="1600" dirty="0"/>
              </a:p>
            </p:txBody>
          </p:sp>
        </p:grpSp>
      </p:grpSp>
      <p:sp>
        <p:nvSpPr>
          <p:cNvPr id="17" name="正方形/長方形 16"/>
          <p:cNvSpPr/>
          <p:nvPr/>
        </p:nvSpPr>
        <p:spPr>
          <a:xfrm>
            <a:off x="2163775" y="2631373"/>
            <a:ext cx="2928957" cy="270365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プリンタ</a:t>
            </a:r>
          </a:p>
        </p:txBody>
      </p:sp>
      <p:sp>
        <p:nvSpPr>
          <p:cNvPr id="28" name="テキスト ボックス 27"/>
          <p:cNvSpPr txBox="1"/>
          <p:nvPr/>
        </p:nvSpPr>
        <p:spPr>
          <a:xfrm>
            <a:off x="2496120" y="2209308"/>
            <a:ext cx="1800493" cy="369332"/>
          </a:xfrm>
          <a:prstGeom prst="rect">
            <a:avLst/>
          </a:prstGeom>
          <a:noFill/>
        </p:spPr>
        <p:txBody>
          <a:bodyPr wrap="none" rtlCol="0">
            <a:spAutoFit/>
          </a:bodyPr>
          <a:lstStyle/>
          <a:p>
            <a:r>
              <a:rPr lang="ja-JP" altLang="en-US" dirty="0"/>
              <a:t>ユースケース図</a:t>
            </a:r>
          </a:p>
        </p:txBody>
      </p:sp>
      <p:sp>
        <p:nvSpPr>
          <p:cNvPr id="29" name="テキスト ボックス 28"/>
          <p:cNvSpPr txBox="1"/>
          <p:nvPr/>
        </p:nvSpPr>
        <p:spPr>
          <a:xfrm>
            <a:off x="7850174" y="2209308"/>
            <a:ext cx="2031325" cy="369332"/>
          </a:xfrm>
          <a:prstGeom prst="rect">
            <a:avLst/>
          </a:prstGeom>
          <a:noFill/>
        </p:spPr>
        <p:txBody>
          <a:bodyPr wrap="none" rtlCol="0">
            <a:spAutoFit/>
          </a:bodyPr>
          <a:lstStyle/>
          <a:p>
            <a:r>
              <a:rPr lang="ja-JP" altLang="en-US" dirty="0"/>
              <a:t>ユースケース記述</a:t>
            </a:r>
          </a:p>
        </p:txBody>
      </p:sp>
      <p:cxnSp>
        <p:nvCxnSpPr>
          <p:cNvPr id="25" name="直線コネクタ 24"/>
          <p:cNvCxnSpPr/>
          <p:nvPr/>
        </p:nvCxnSpPr>
        <p:spPr>
          <a:xfrm flipH="1">
            <a:off x="1831429" y="3983200"/>
            <a:ext cx="132937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円/楕円 22"/>
          <p:cNvSpPr/>
          <p:nvPr/>
        </p:nvSpPr>
        <p:spPr>
          <a:xfrm>
            <a:off x="2908252" y="3713200"/>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印刷する</a:t>
            </a:r>
          </a:p>
        </p:txBody>
      </p:sp>
      <p:grpSp>
        <p:nvGrpSpPr>
          <p:cNvPr id="3" name="グループ化 2">
            <a:extLst>
              <a:ext uri="{FF2B5EF4-FFF2-40B4-BE49-F238E27FC236}">
                <a16:creationId xmlns:a16="http://schemas.microsoft.com/office/drawing/2014/main" id="{8791744A-72DC-D249-B719-67C5A2E5069C}"/>
              </a:ext>
            </a:extLst>
          </p:cNvPr>
          <p:cNvGrpSpPr/>
          <p:nvPr/>
        </p:nvGrpSpPr>
        <p:grpSpPr>
          <a:xfrm>
            <a:off x="0" y="-1"/>
            <a:ext cx="1662545" cy="1662545"/>
            <a:chOff x="1524000" y="-1"/>
            <a:chExt cx="1662545" cy="1662545"/>
          </a:xfrm>
        </p:grpSpPr>
        <p:sp>
          <p:nvSpPr>
            <p:cNvPr id="24" name="直角三角形 23"/>
            <p:cNvSpPr/>
            <p:nvPr/>
          </p:nvSpPr>
          <p:spPr>
            <a:xfrm rot="5400000">
              <a:off x="1524000" y="-1"/>
              <a:ext cx="1662545" cy="1662545"/>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524000" y="22242"/>
              <a:ext cx="1225183" cy="923330"/>
            </a:xfrm>
            <a:prstGeom prst="rect">
              <a:avLst/>
            </a:prstGeom>
          </p:spPr>
          <p:txBody>
            <a:bodyPr wrap="square">
              <a:spAutoFit/>
            </a:bodyPr>
            <a:lstStyle/>
            <a:p>
              <a:r>
                <a:rPr lang="ja-JP" altLang="en-US" sz="5400" dirty="0">
                  <a:solidFill>
                    <a:srgbClr val="FFFFFF"/>
                  </a:solidFill>
                </a:rPr>
                <a:t>例</a:t>
              </a:r>
            </a:p>
          </p:txBody>
        </p:sp>
      </p:grpSp>
      <p:pic>
        <p:nvPicPr>
          <p:cNvPr id="18" name="図 17"/>
          <p:cNvPicPr>
            <a:picLocks noChangeAspect="1"/>
          </p:cNvPicPr>
          <p:nvPr/>
        </p:nvPicPr>
        <p:blipFill>
          <a:blip r:embed="rId4"/>
          <a:stretch>
            <a:fillRect/>
          </a:stretch>
        </p:blipFill>
        <p:spPr>
          <a:xfrm>
            <a:off x="8771018" y="694929"/>
            <a:ext cx="1800000" cy="1375212"/>
          </a:xfrm>
          <a:prstGeom prst="rect">
            <a:avLst/>
          </a:prstGeom>
        </p:spPr>
      </p:pic>
      <p:graphicFrame>
        <p:nvGraphicFramePr>
          <p:cNvPr id="19" name="表 18">
            <a:extLst>
              <a:ext uri="{FF2B5EF4-FFF2-40B4-BE49-F238E27FC236}">
                <a16:creationId xmlns:a16="http://schemas.microsoft.com/office/drawing/2014/main" id="{BB19468A-0BBA-73BC-7852-DE3BBE703947}"/>
              </a:ext>
            </a:extLst>
          </p:cNvPr>
          <p:cNvGraphicFramePr>
            <a:graphicFrameLocks noGrp="1"/>
          </p:cNvGraphicFramePr>
          <p:nvPr>
            <p:extLst>
              <p:ext uri="{D42A27DB-BD31-4B8C-83A1-F6EECF244321}">
                <p14:modId xmlns:p14="http://schemas.microsoft.com/office/powerpoint/2010/main" val="2484174944"/>
              </p:ext>
            </p:extLst>
          </p:nvPr>
        </p:nvGraphicFramePr>
        <p:xfrm>
          <a:off x="5731018" y="2564906"/>
          <a:ext cx="6269638" cy="3779520"/>
        </p:xfrm>
        <a:graphic>
          <a:graphicData uri="http://schemas.openxmlformats.org/drawingml/2006/table">
            <a:tbl>
              <a:tblPr firstCol="1" bandRow="1">
                <a:tableStyleId>{00A15C55-8517-42AA-B614-E9B94910E393}</a:tableStyleId>
              </a:tblPr>
              <a:tblGrid>
                <a:gridCol w="1243212">
                  <a:extLst>
                    <a:ext uri="{9D8B030D-6E8A-4147-A177-3AD203B41FA5}">
                      <a16:colId xmlns:a16="http://schemas.microsoft.com/office/drawing/2014/main" val="20000"/>
                    </a:ext>
                  </a:extLst>
                </a:gridCol>
                <a:gridCol w="5026426">
                  <a:extLst>
                    <a:ext uri="{9D8B030D-6E8A-4147-A177-3AD203B41FA5}">
                      <a16:colId xmlns:a16="http://schemas.microsoft.com/office/drawing/2014/main" val="20001"/>
                    </a:ext>
                  </a:extLst>
                </a:gridCol>
              </a:tblGrid>
              <a:tr h="350382">
                <a:tc>
                  <a:txBody>
                    <a:bodyPr/>
                    <a:lstStyle/>
                    <a:p>
                      <a:r>
                        <a:rPr kumimoji="1" lang="ja-JP" altLang="en-US" sz="1400" dirty="0">
                          <a:solidFill>
                            <a:srgbClr val="FFFFFF"/>
                          </a:solidFill>
                          <a:latin typeface="Meiryo" panose="020B0604030504040204" pitchFamily="34" charset="-128"/>
                          <a:ea typeface="Meiryo" panose="020B0604030504040204" pitchFamily="34" charset="-128"/>
                        </a:rPr>
                        <a:t>ユースケース名</a:t>
                      </a:r>
                    </a:p>
                  </a:txBody>
                  <a:tcPr marL="99060" marR="99060"/>
                </a:tc>
                <a:tc>
                  <a:txBody>
                    <a:bodyPr/>
                    <a:lstStyle/>
                    <a:p>
                      <a:r>
                        <a:rPr kumimoji="1" lang="ja-JP" altLang="en-US" sz="1400" dirty="0">
                          <a:latin typeface="Meiryo" panose="020B0604030504040204" pitchFamily="34" charset="-128"/>
                          <a:ea typeface="Meiryo" panose="020B0604030504040204" pitchFamily="34" charset="-128"/>
                        </a:rPr>
                        <a:t>印刷する</a:t>
                      </a:r>
                    </a:p>
                  </a:txBody>
                  <a:tcPr marL="99060" marR="99060"/>
                </a:tc>
                <a:extLst>
                  <a:ext uri="{0D108BD9-81ED-4DB2-BD59-A6C34878D82A}">
                    <a16:rowId xmlns:a16="http://schemas.microsoft.com/office/drawing/2014/main" val="10000"/>
                  </a:ext>
                </a:extLst>
              </a:tr>
              <a:tr h="206107">
                <a:tc>
                  <a:txBody>
                    <a:bodyPr/>
                    <a:lstStyle/>
                    <a:p>
                      <a:r>
                        <a:rPr kumimoji="1" lang="ja-JP" altLang="en-US" sz="1400">
                          <a:solidFill>
                            <a:srgbClr val="FFFFFF"/>
                          </a:solidFill>
                          <a:latin typeface="Meiryo" panose="020B0604030504040204" pitchFamily="34" charset="-128"/>
                          <a:ea typeface="Meiryo" panose="020B0604030504040204" pitchFamily="34" charset="-128"/>
                        </a:rPr>
                        <a:t>事前条件</a:t>
                      </a:r>
                      <a:endParaRPr kumimoji="1" lang="ja-JP" altLang="en-US" sz="1400" dirty="0">
                        <a:solidFill>
                          <a:srgbClr val="FFFFFF"/>
                        </a:solidFill>
                        <a:latin typeface="Meiryo" panose="020B0604030504040204" pitchFamily="34" charset="-128"/>
                        <a:ea typeface="Meiryo" panose="020B0604030504040204" pitchFamily="34" charset="-128"/>
                      </a:endParaRPr>
                    </a:p>
                  </a:txBody>
                  <a:tcPr marL="99060" marR="99060"/>
                </a:tc>
                <a:tc>
                  <a:txBody>
                    <a:bodyPr/>
                    <a:lstStyle/>
                    <a:p>
                      <a:endParaRPr kumimoji="1" lang="ja-JP" altLang="en-US" sz="1400" dirty="0">
                        <a:latin typeface="Meiryo" panose="020B0604030504040204" pitchFamily="34" charset="-128"/>
                        <a:ea typeface="Meiryo" panose="020B0604030504040204" pitchFamily="34" charset="-128"/>
                      </a:endParaRPr>
                    </a:p>
                  </a:txBody>
                  <a:tcPr marL="99060" marR="99060"/>
                </a:tc>
                <a:extLst>
                  <a:ext uri="{0D108BD9-81ED-4DB2-BD59-A6C34878D82A}">
                    <a16:rowId xmlns:a16="http://schemas.microsoft.com/office/drawing/2014/main" val="10001"/>
                  </a:ext>
                </a:extLst>
              </a:tr>
              <a:tr h="977238">
                <a:tc>
                  <a:txBody>
                    <a:bodyPr/>
                    <a:lstStyle/>
                    <a:p>
                      <a:r>
                        <a:rPr kumimoji="1" lang="ja-JP" altLang="en-US" sz="1400" dirty="0">
                          <a:solidFill>
                            <a:srgbClr val="FFFFFF"/>
                          </a:solidFill>
                          <a:latin typeface="Meiryo" panose="020B0604030504040204" pitchFamily="34" charset="-128"/>
                          <a:ea typeface="Meiryo" panose="020B0604030504040204" pitchFamily="34" charset="-128"/>
                        </a:rPr>
                        <a:t>メイン</a:t>
                      </a:r>
                      <a:endParaRPr kumimoji="1" lang="en-US" altLang="ja-JP" sz="1400" dirty="0">
                        <a:solidFill>
                          <a:srgbClr val="FFFFFF"/>
                        </a:solidFill>
                        <a:latin typeface="Meiryo" panose="020B0604030504040204" pitchFamily="34" charset="-128"/>
                        <a:ea typeface="Meiryo" panose="020B0604030504040204" pitchFamily="34" charset="-128"/>
                      </a:endParaRPr>
                    </a:p>
                    <a:p>
                      <a:r>
                        <a:rPr kumimoji="1" lang="ja-JP" altLang="en-US" sz="1400" dirty="0">
                          <a:solidFill>
                            <a:srgbClr val="FFFFFF"/>
                          </a:solidFill>
                          <a:latin typeface="Meiryo" panose="020B0604030504040204" pitchFamily="34" charset="-128"/>
                          <a:ea typeface="Meiryo" panose="020B0604030504040204" pitchFamily="34" charset="-128"/>
                        </a:rPr>
                        <a:t>フロー</a:t>
                      </a:r>
                    </a:p>
                  </a:txBody>
                  <a:tcPr marL="99060" marR="99060"/>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eiryo" panose="020B0604030504040204" pitchFamily="34" charset="-128"/>
                          <a:ea typeface="Meiryo" panose="020B0604030504040204" pitchFamily="34" charset="-128"/>
                        </a:rPr>
                        <a:t>ユーザはプリンタに印刷したいドキュメントを</a:t>
                      </a:r>
                      <a:r>
                        <a:rPr kumimoji="1" lang="ja-JP" altLang="en-US" sz="1400">
                          <a:latin typeface="Meiryo" panose="020B0604030504040204" pitchFamily="34" charset="-128"/>
                          <a:ea typeface="Meiryo" panose="020B0604030504040204" pitchFamily="34" charset="-128"/>
                        </a:rPr>
                        <a:t>送信する</a:t>
                      </a:r>
                      <a:r>
                        <a:rPr kumimoji="1" lang="en-US" altLang="ja-JP" sz="1400" dirty="0">
                          <a:latin typeface="Meiryo" panose="020B0604030504040204" pitchFamily="34" charset="-128"/>
                          <a:ea typeface="Meiryo" panose="020B0604030504040204" pitchFamily="34" charset="-128"/>
                        </a:rPr>
                        <a:t>[E-1]</a:t>
                      </a:r>
                      <a:r>
                        <a:rPr kumimoji="1" lang="ja-JP" altLang="en-US" sz="1400">
                          <a:latin typeface="Meiryo" panose="020B0604030504040204" pitchFamily="34" charset="-128"/>
                          <a:ea typeface="Meiryo" panose="020B0604030504040204" pitchFamily="34" charset="-128"/>
                        </a:rPr>
                        <a:t>．</a:t>
                      </a:r>
                      <a:endParaRPr kumimoji="1" lang="en-US" altLang="ja-JP" sz="1400" dirty="0">
                        <a:latin typeface="Meiryo" panose="020B0604030504040204" pitchFamily="34" charset="-128"/>
                        <a:ea typeface="Meiryo" panose="020B0604030504040204" pitchFamily="34" charset="-128"/>
                      </a:endParaRPr>
                    </a:p>
                    <a:p>
                      <a:pPr marL="342900" indent="-342900">
                        <a:buAutoNum type="arabicPeriod"/>
                      </a:pPr>
                      <a:r>
                        <a:rPr kumimoji="1" lang="ja-JP" altLang="en-US" sz="1400" dirty="0">
                          <a:latin typeface="Meiryo" panose="020B0604030504040204" pitchFamily="34" charset="-128"/>
                          <a:ea typeface="Meiryo" panose="020B0604030504040204" pitchFamily="34" charset="-128"/>
                        </a:rPr>
                        <a:t>プリンタは，送信されたドキュメントを</a:t>
                      </a:r>
                      <a:r>
                        <a:rPr kumimoji="1" lang="ja-JP" altLang="en-US" sz="1400">
                          <a:latin typeface="Meiryo" panose="020B0604030504040204" pitchFamily="34" charset="-128"/>
                          <a:ea typeface="Meiryo" panose="020B0604030504040204" pitchFamily="34" charset="-128"/>
                        </a:rPr>
                        <a:t>受診する</a:t>
                      </a:r>
                      <a:r>
                        <a:rPr kumimoji="1" lang="en-US" altLang="ja-JP" sz="1400" dirty="0">
                          <a:latin typeface="Meiryo" panose="020B0604030504040204" pitchFamily="34" charset="-128"/>
                          <a:ea typeface="Meiryo" panose="020B0604030504040204" pitchFamily="34" charset="-128"/>
                        </a:rPr>
                        <a:t>[E-2]</a:t>
                      </a:r>
                      <a:r>
                        <a:rPr kumimoji="1" lang="ja-JP" altLang="en-US" sz="1400">
                          <a:latin typeface="Meiryo" panose="020B0604030504040204" pitchFamily="34" charset="-128"/>
                          <a:ea typeface="Meiryo" panose="020B0604030504040204" pitchFamily="34" charset="-128"/>
                        </a:rPr>
                        <a:t>．</a:t>
                      </a:r>
                      <a:endParaRPr kumimoji="1" lang="en-US" altLang="ja-JP" sz="1400" dirty="0">
                        <a:latin typeface="Meiryo" panose="020B0604030504040204" pitchFamily="34" charset="-128"/>
                        <a:ea typeface="Meiryo" panose="020B0604030504040204" pitchFamily="34" charset="-128"/>
                      </a:endParaRPr>
                    </a:p>
                    <a:p>
                      <a:pPr marL="342900" indent="-342900">
                        <a:buAutoNum type="arabicPeriod"/>
                      </a:pPr>
                      <a:r>
                        <a:rPr kumimoji="1" lang="ja-JP" altLang="en-US" sz="1400" dirty="0">
                          <a:latin typeface="Meiryo" panose="020B0604030504040204" pitchFamily="34" charset="-128"/>
                          <a:ea typeface="Meiryo" panose="020B0604030504040204" pitchFamily="34" charset="-128"/>
                        </a:rPr>
                        <a:t>プリンタはドキュメントを紙に</a:t>
                      </a:r>
                      <a:r>
                        <a:rPr kumimoji="1" lang="ja-JP" altLang="en-US" sz="1400">
                          <a:latin typeface="Meiryo" panose="020B0604030504040204" pitchFamily="34" charset="-128"/>
                          <a:ea typeface="Meiryo" panose="020B0604030504040204" pitchFamily="34" charset="-128"/>
                        </a:rPr>
                        <a:t>印刷する</a:t>
                      </a:r>
                      <a:r>
                        <a:rPr kumimoji="1" lang="en-US" altLang="ja-JP" sz="1400" dirty="0">
                          <a:latin typeface="Meiryo" panose="020B0604030504040204" pitchFamily="34" charset="-128"/>
                          <a:ea typeface="Meiryo" panose="020B0604030504040204" pitchFamily="34" charset="-128"/>
                        </a:rPr>
                        <a:t>[E-3]</a:t>
                      </a:r>
                      <a:r>
                        <a:rPr kumimoji="1" lang="ja-JP" altLang="en-US" sz="1400">
                          <a:latin typeface="Meiryo" panose="020B0604030504040204" pitchFamily="34" charset="-128"/>
                          <a:ea typeface="Meiryo" panose="020B0604030504040204" pitchFamily="34" charset="-128"/>
                        </a:rPr>
                        <a:t>．</a:t>
                      </a:r>
                      <a:endParaRPr kumimoji="1" lang="en-US" altLang="ja-JP" sz="1400" dirty="0">
                        <a:latin typeface="Meiryo" panose="020B0604030504040204" pitchFamily="34" charset="-128"/>
                        <a:ea typeface="Meiryo" panose="020B0604030504040204" pitchFamily="34" charset="-128"/>
                      </a:endParaRPr>
                    </a:p>
                    <a:p>
                      <a:pPr marL="342900" indent="-342900">
                        <a:buAutoNum type="arabicPeriod"/>
                      </a:pPr>
                      <a:r>
                        <a:rPr kumimoji="1" lang="ja-JP" altLang="en-US" sz="1400" dirty="0">
                          <a:latin typeface="Meiryo" panose="020B0604030504040204" pitchFamily="34" charset="-128"/>
                          <a:ea typeface="Meiryo" panose="020B0604030504040204" pitchFamily="34" charset="-128"/>
                        </a:rPr>
                        <a:t>プリンタは印刷した紙を</a:t>
                      </a:r>
                      <a:r>
                        <a:rPr kumimoji="1" lang="ja-JP" altLang="en-US" sz="1400">
                          <a:latin typeface="Meiryo" panose="020B0604030504040204" pitchFamily="34" charset="-128"/>
                          <a:ea typeface="Meiryo" panose="020B0604030504040204" pitchFamily="34" charset="-128"/>
                        </a:rPr>
                        <a:t>出力する</a:t>
                      </a:r>
                      <a:r>
                        <a:rPr kumimoji="1" lang="en-US" altLang="ja-JP" sz="1400" dirty="0">
                          <a:latin typeface="Meiryo" panose="020B0604030504040204" pitchFamily="34" charset="-128"/>
                          <a:ea typeface="Meiryo" panose="020B0604030504040204" pitchFamily="34" charset="-128"/>
                        </a:rPr>
                        <a:t>[E-4]</a:t>
                      </a:r>
                      <a:r>
                        <a:rPr kumimoji="1" lang="ja-JP" altLang="en-US" sz="1400">
                          <a:latin typeface="Meiryo" panose="020B0604030504040204" pitchFamily="34" charset="-128"/>
                          <a:ea typeface="Meiryo" panose="020B0604030504040204" pitchFamily="34" charset="-128"/>
                        </a:rPr>
                        <a:t>．</a:t>
                      </a:r>
                      <a:endParaRPr kumimoji="1" lang="ja-JP" altLang="en-US" sz="1400" dirty="0">
                        <a:latin typeface="Meiryo" panose="020B0604030504040204" pitchFamily="34" charset="-128"/>
                        <a:ea typeface="Meiryo" panose="020B0604030504040204" pitchFamily="34" charset="-128"/>
                      </a:endParaRPr>
                    </a:p>
                  </a:txBody>
                  <a:tcPr marL="99060" marR="99060"/>
                </a:tc>
                <a:extLst>
                  <a:ext uri="{0D108BD9-81ED-4DB2-BD59-A6C34878D82A}">
                    <a16:rowId xmlns:a16="http://schemas.microsoft.com/office/drawing/2014/main" val="10003"/>
                  </a:ext>
                </a:extLst>
              </a:tr>
              <a:tr h="1336616">
                <a:tc>
                  <a:txBody>
                    <a:bodyPr/>
                    <a:lstStyle/>
                    <a:p>
                      <a:r>
                        <a:rPr kumimoji="1" lang="ja-JP" altLang="en-US" sz="1400">
                          <a:solidFill>
                            <a:srgbClr val="FFFFFF"/>
                          </a:solidFill>
                          <a:latin typeface="Meiryo" panose="020B0604030504040204" pitchFamily="34" charset="-128"/>
                          <a:ea typeface="Meiryo" panose="020B0604030504040204" pitchFamily="34" charset="-128"/>
                        </a:rPr>
                        <a:t>例外</a:t>
                      </a:r>
                      <a:endParaRPr kumimoji="1" lang="en-US" altLang="ja-JP" sz="1400" dirty="0">
                        <a:solidFill>
                          <a:srgbClr val="FFFFFF"/>
                        </a:solidFill>
                        <a:latin typeface="Meiryo" panose="020B0604030504040204" pitchFamily="34" charset="-128"/>
                        <a:ea typeface="Meiryo" panose="020B0604030504040204" pitchFamily="34" charset="-128"/>
                      </a:endParaRPr>
                    </a:p>
                    <a:p>
                      <a:r>
                        <a:rPr kumimoji="1" lang="ja-JP" altLang="en-US" sz="1400">
                          <a:solidFill>
                            <a:srgbClr val="FFFFFF"/>
                          </a:solidFill>
                          <a:latin typeface="Meiryo" panose="020B0604030504040204" pitchFamily="34" charset="-128"/>
                          <a:ea typeface="Meiryo" panose="020B0604030504040204" pitchFamily="34" charset="-128"/>
                        </a:rPr>
                        <a:t>フロー</a:t>
                      </a:r>
                      <a:endParaRPr kumimoji="1" lang="ja-JP" altLang="en-US" sz="1400" dirty="0">
                        <a:solidFill>
                          <a:srgbClr val="FFFFFF"/>
                        </a:solidFill>
                        <a:latin typeface="Meiryo" panose="020B0604030504040204" pitchFamily="34" charset="-128"/>
                        <a:ea typeface="Meiryo" panose="020B0604030504040204" pitchFamily="34" charset="-128"/>
                      </a:endParaRPr>
                    </a:p>
                  </a:txBody>
                  <a:tcPr marL="99060" marR="99060"/>
                </a:tc>
                <a:tc>
                  <a:txBody>
                    <a:bodyPr/>
                    <a:lstStyle/>
                    <a:p>
                      <a:pPr marL="342900" indent="-342900">
                        <a:buAutoNum type="arabicPeriod"/>
                      </a:pPr>
                      <a:r>
                        <a:rPr kumimoji="1" lang="en-US" altLang="ja-JP" sz="1400" b="1" dirty="0">
                          <a:latin typeface="Meiryo" panose="020B0604030504040204" pitchFamily="34" charset="-128"/>
                          <a:ea typeface="Meiryo" panose="020B0604030504040204" pitchFamily="34" charset="-128"/>
                        </a:rPr>
                        <a:t>E-1 </a:t>
                      </a:r>
                      <a:r>
                        <a:rPr kumimoji="1" lang="ja-JP" altLang="en-US" sz="1400">
                          <a:latin typeface="Meiryo" panose="020B0604030504040204" pitchFamily="34" charset="-128"/>
                          <a:ea typeface="Meiryo" panose="020B0604030504040204" pitchFamily="34" charset="-128"/>
                        </a:rPr>
                        <a:t>送信できなかった場合は，ユーザに送信エラーが起った旨を通知する．</a:t>
                      </a:r>
                      <a:endParaRPr kumimoji="1" lang="en-US" altLang="ja-JP" sz="1400" dirty="0">
                        <a:latin typeface="Meiryo" panose="020B0604030504040204" pitchFamily="34" charset="-128"/>
                        <a:ea typeface="Meiryo" panose="020B0604030504040204" pitchFamily="34" charset="-128"/>
                      </a:endParaRPr>
                    </a:p>
                    <a:p>
                      <a:pPr marL="342900" indent="-342900">
                        <a:buAutoNum type="arabicPeriod"/>
                      </a:pPr>
                      <a:r>
                        <a:rPr kumimoji="1" lang="en-US" altLang="ja-JP" sz="1400" b="1" dirty="0">
                          <a:latin typeface="Meiryo" panose="020B0604030504040204" pitchFamily="34" charset="-128"/>
                          <a:ea typeface="Meiryo" panose="020B0604030504040204" pitchFamily="34" charset="-128"/>
                        </a:rPr>
                        <a:t>E-2 </a:t>
                      </a:r>
                      <a:r>
                        <a:rPr kumimoji="1" lang="ja-JP" altLang="en-US" sz="1400">
                          <a:latin typeface="Meiryo" panose="020B0604030504040204" pitchFamily="34" charset="-128"/>
                          <a:ea typeface="Meiryo" panose="020B0604030504040204" pitchFamily="34" charset="-128"/>
                        </a:rPr>
                        <a:t>受信できなかった場合，ユーザに受信エラーが起こった旨を通知する．</a:t>
                      </a:r>
                      <a:endParaRPr kumimoji="1" lang="en-US" altLang="ja-JP" sz="1400" dirty="0">
                        <a:latin typeface="Meiryo" panose="020B0604030504040204" pitchFamily="34" charset="-128"/>
                        <a:ea typeface="Meiryo" panose="020B0604030504040204" pitchFamily="34" charset="-128"/>
                      </a:endParaRPr>
                    </a:p>
                    <a:p>
                      <a:pPr marL="342900" indent="-342900">
                        <a:buAutoNum type="arabicPeriod"/>
                      </a:pPr>
                      <a:r>
                        <a:rPr kumimoji="1" lang="en-US" altLang="ja-JP" sz="1400" b="1" dirty="0">
                          <a:latin typeface="Meiryo" panose="020B0604030504040204" pitchFamily="34" charset="-128"/>
                          <a:ea typeface="Meiryo" panose="020B0604030504040204" pitchFamily="34" charset="-128"/>
                        </a:rPr>
                        <a:t>E-3 </a:t>
                      </a:r>
                      <a:r>
                        <a:rPr kumimoji="1" lang="ja-JP" altLang="en-US" sz="1400">
                          <a:latin typeface="Meiryo" panose="020B0604030504040204" pitchFamily="34" charset="-128"/>
                          <a:ea typeface="Meiryo" panose="020B0604030504040204" pitchFamily="34" charset="-128"/>
                        </a:rPr>
                        <a:t>給紙されなかった場合は，紙がない旨をユーザに通知する．</a:t>
                      </a:r>
                      <a:endParaRPr kumimoji="1" lang="en-US" altLang="ja-JP" sz="1400" dirty="0">
                        <a:latin typeface="Meiryo" panose="020B0604030504040204" pitchFamily="34" charset="-128"/>
                        <a:ea typeface="Meiryo" panose="020B0604030504040204" pitchFamily="34" charset="-128"/>
                      </a:endParaRPr>
                    </a:p>
                    <a:p>
                      <a:pPr marL="342900" indent="-342900">
                        <a:buAutoNum type="arabicPeriod"/>
                      </a:pPr>
                      <a:r>
                        <a:rPr kumimoji="1" lang="en-US" altLang="ja-JP" sz="1400" b="1" dirty="0">
                          <a:latin typeface="Meiryo" panose="020B0604030504040204" pitchFamily="34" charset="-128"/>
                          <a:ea typeface="Meiryo" panose="020B0604030504040204" pitchFamily="34" charset="-128"/>
                        </a:rPr>
                        <a:t>E-4 </a:t>
                      </a:r>
                      <a:r>
                        <a:rPr kumimoji="1" lang="ja-JP" altLang="en-US" sz="1400">
                          <a:latin typeface="Meiryo" panose="020B0604030504040204" pitchFamily="34" charset="-128"/>
                          <a:ea typeface="Meiryo" panose="020B0604030504040204" pitchFamily="34" charset="-128"/>
                        </a:rPr>
                        <a:t>紙が排出できなかった場合は，排出エラーをユーザに通知する．</a:t>
                      </a:r>
                      <a:endParaRPr kumimoji="1" lang="ja-JP" altLang="en-US" sz="1400" dirty="0">
                        <a:latin typeface="Meiryo" panose="020B0604030504040204" pitchFamily="34" charset="-128"/>
                        <a:ea typeface="Meiryo" panose="020B0604030504040204" pitchFamily="34" charset="-128"/>
                      </a:endParaRPr>
                    </a:p>
                  </a:txBody>
                  <a:tcPr marL="99060" marR="99060"/>
                </a:tc>
                <a:extLst>
                  <a:ext uri="{0D108BD9-81ED-4DB2-BD59-A6C34878D82A}">
                    <a16:rowId xmlns:a16="http://schemas.microsoft.com/office/drawing/2014/main" val="1782526743"/>
                  </a:ext>
                </a:extLst>
              </a:tr>
            </a:tbl>
          </a:graphicData>
        </a:graphic>
      </p:graphicFrame>
    </p:spTree>
    <p:custDataLst>
      <p:tags r:id="rId1"/>
    </p:custDataLst>
    <p:extLst>
      <p:ext uri="{BB962C8B-B14F-4D97-AF65-F5344CB8AC3E}">
        <p14:creationId xmlns:p14="http://schemas.microsoft.com/office/powerpoint/2010/main" val="402076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D443F586-61EE-88DE-C88E-E0287472EE28}"/>
              </a:ext>
            </a:extLst>
          </p:cNvPr>
          <p:cNvSpPr/>
          <p:nvPr/>
        </p:nvSpPr>
        <p:spPr>
          <a:xfrm>
            <a:off x="2163775" y="2631373"/>
            <a:ext cx="2928957" cy="270365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プリンタ</a:t>
            </a:r>
          </a:p>
        </p:txBody>
      </p:sp>
      <p:sp>
        <p:nvSpPr>
          <p:cNvPr id="2" name="タイトル 1"/>
          <p:cNvSpPr>
            <a:spLocks noGrp="1"/>
          </p:cNvSpPr>
          <p:nvPr>
            <p:ph type="title"/>
          </p:nvPr>
        </p:nvSpPr>
        <p:spPr/>
        <p:txBody>
          <a:bodyPr>
            <a:normAutofit/>
          </a:bodyPr>
          <a:lstStyle/>
          <a:p>
            <a:r>
              <a:rPr lang="ja-JP" altLang="en-US" sz="2585" dirty="0"/>
              <a:t>ユースケースモデルの例</a:t>
            </a:r>
            <a:br>
              <a:rPr kumimoji="1" lang="en-US" altLang="ja-JP" dirty="0"/>
            </a:br>
            <a:r>
              <a:rPr lang="ja-JP" altLang="en-US" dirty="0"/>
              <a:t>ユースケース図の登場人物</a:t>
            </a:r>
            <a:endParaRPr kumimoji="1" lang="ja-JP" altLang="en-US" dirty="0"/>
          </a:p>
        </p:txBody>
      </p:sp>
      <p:sp>
        <p:nvSpPr>
          <p:cNvPr id="34" name="コンテンツ プレースホルダー 85"/>
          <p:cNvSpPr>
            <a:spLocks noGrp="1"/>
          </p:cNvSpPr>
          <p:nvPr>
            <p:ph idx="1"/>
          </p:nvPr>
        </p:nvSpPr>
        <p:spPr>
          <a:xfrm>
            <a:off x="5769432" y="1825625"/>
            <a:ext cx="5584367" cy="4351338"/>
          </a:xfrm>
        </p:spPr>
        <p:txBody>
          <a:bodyPr>
            <a:normAutofit lnSpcReduction="10000"/>
          </a:bodyPr>
          <a:lstStyle/>
          <a:p>
            <a:pPr>
              <a:lnSpc>
                <a:spcPct val="120000"/>
              </a:lnSpc>
            </a:pPr>
            <a:r>
              <a:rPr lang="ja-JP" altLang="en-US" sz="2000" b="1" dirty="0"/>
              <a:t>ユースケース </a:t>
            </a:r>
            <a:r>
              <a:rPr lang="en-US" altLang="ja-JP" sz="2000" b="1" dirty="0"/>
              <a:t>(Use case)</a:t>
            </a:r>
            <a:r>
              <a:rPr lang="ja-JP" altLang="en-US" sz="2000" dirty="0"/>
              <a:t>：</a:t>
            </a:r>
            <a:r>
              <a:rPr lang="ja-JP" altLang="en-US" sz="2000" b="1" dirty="0"/>
              <a:t>楕円で表す</a:t>
            </a:r>
            <a:r>
              <a:rPr lang="ja-JP" altLang="en-US" sz="2000" dirty="0"/>
              <a:t>．動作を表す語でラベル付けされる．</a:t>
            </a:r>
            <a:r>
              <a:rPr lang="ja-JP" altLang="en-US" sz="2000" b="1" dirty="0"/>
              <a:t>必ず動詞となる</a:t>
            </a:r>
            <a:r>
              <a:rPr lang="ja-JP" altLang="en-US" sz="2000" dirty="0"/>
              <a:t>．</a:t>
            </a:r>
            <a:endParaRPr lang="en-US" altLang="ja-JP" sz="2000" dirty="0"/>
          </a:p>
          <a:p>
            <a:pPr>
              <a:lnSpc>
                <a:spcPct val="120000"/>
              </a:lnSpc>
            </a:pPr>
            <a:r>
              <a:rPr lang="ja-JP" altLang="en-US" sz="2000" b="1" dirty="0"/>
              <a:t>サブジェクト </a:t>
            </a:r>
            <a:r>
              <a:rPr lang="en-US" altLang="ja-JP" sz="2000" b="1" dirty="0"/>
              <a:t>(Subject)</a:t>
            </a:r>
            <a:r>
              <a:rPr lang="ja-JP" altLang="en-US" sz="2000" dirty="0"/>
              <a:t>：ユースケースを囲う四角で表す．ユースケースの与える機能を集約した振る舞いをする（サブ）システム．</a:t>
            </a:r>
            <a:endParaRPr lang="en-US" altLang="ja-JP" sz="2000" dirty="0"/>
          </a:p>
          <a:p>
            <a:pPr>
              <a:lnSpc>
                <a:spcPct val="120000"/>
              </a:lnSpc>
            </a:pPr>
            <a:r>
              <a:rPr lang="ja-JP" altLang="en-US" sz="2000" b="1" dirty="0"/>
              <a:t>アクタ </a:t>
            </a:r>
            <a:r>
              <a:rPr lang="en-US" altLang="ja-JP" sz="2000" b="1" dirty="0"/>
              <a:t>(Actor)</a:t>
            </a:r>
            <a:r>
              <a:rPr lang="ja-JP" altLang="en-US" sz="2000" dirty="0"/>
              <a:t>：人型で表す．ユースケースの与える機能に関してやりとりするユーザや他のサブジェクトの特定の役割を示す．</a:t>
            </a:r>
            <a:endParaRPr lang="en-US" altLang="ja-JP" sz="2000" dirty="0"/>
          </a:p>
          <a:p>
            <a:pPr>
              <a:lnSpc>
                <a:spcPct val="120000"/>
              </a:lnSpc>
            </a:pPr>
            <a:r>
              <a:rPr lang="ja-JP" altLang="en-US" sz="2000" b="1" dirty="0"/>
              <a:t>関係 </a:t>
            </a:r>
            <a:r>
              <a:rPr lang="en-US" altLang="ja-JP" sz="2000" b="1" dirty="0"/>
              <a:t>(Association)</a:t>
            </a:r>
            <a:r>
              <a:rPr lang="ja-JP" altLang="en-US" sz="2000" dirty="0"/>
              <a:t>：アクタとユースケースを線で結び，相互作用の存在を示す．</a:t>
            </a:r>
            <a:endParaRPr lang="en-US" altLang="ja-JP" sz="2000"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42</a:t>
            </a:fld>
            <a:endParaRPr kumimoji="1" lang="ja-JP" altLang="en-US"/>
          </a:p>
        </p:txBody>
      </p:sp>
      <p:sp>
        <p:nvSpPr>
          <p:cNvPr id="19" name="テキスト ボックス 18"/>
          <p:cNvSpPr txBox="1"/>
          <p:nvPr/>
        </p:nvSpPr>
        <p:spPr>
          <a:xfrm>
            <a:off x="1061434" y="2631373"/>
            <a:ext cx="877163" cy="369332"/>
          </a:xfrm>
          <a:prstGeom prst="rect">
            <a:avLst/>
          </a:prstGeom>
          <a:noFill/>
        </p:spPr>
        <p:txBody>
          <a:bodyPr wrap="none" rtlCol="0">
            <a:spAutoFit/>
          </a:bodyPr>
          <a:lstStyle/>
          <a:p>
            <a:r>
              <a:rPr lang="ja-JP" altLang="en-US" dirty="0"/>
              <a:t>アクタ</a:t>
            </a:r>
          </a:p>
        </p:txBody>
      </p:sp>
      <p:sp>
        <p:nvSpPr>
          <p:cNvPr id="20" name="テキスト ボックス 19"/>
          <p:cNvSpPr txBox="1"/>
          <p:nvPr/>
        </p:nvSpPr>
        <p:spPr>
          <a:xfrm>
            <a:off x="4193140" y="5556006"/>
            <a:ext cx="1569660" cy="369332"/>
          </a:xfrm>
          <a:prstGeom prst="rect">
            <a:avLst/>
          </a:prstGeom>
          <a:noFill/>
        </p:spPr>
        <p:txBody>
          <a:bodyPr wrap="none" rtlCol="0">
            <a:spAutoFit/>
          </a:bodyPr>
          <a:lstStyle/>
          <a:p>
            <a:r>
              <a:rPr lang="ja-JP" altLang="en-US" dirty="0"/>
              <a:t>サブジェクト</a:t>
            </a:r>
          </a:p>
        </p:txBody>
      </p:sp>
      <p:sp>
        <p:nvSpPr>
          <p:cNvPr id="21" name="テキスト ボックス 20"/>
          <p:cNvSpPr txBox="1"/>
          <p:nvPr/>
        </p:nvSpPr>
        <p:spPr>
          <a:xfrm>
            <a:off x="1152670" y="5556006"/>
            <a:ext cx="1569660" cy="369332"/>
          </a:xfrm>
          <a:prstGeom prst="rect">
            <a:avLst/>
          </a:prstGeom>
          <a:noFill/>
        </p:spPr>
        <p:txBody>
          <a:bodyPr wrap="none" rtlCol="0">
            <a:spAutoFit/>
          </a:bodyPr>
          <a:lstStyle/>
          <a:p>
            <a:r>
              <a:rPr lang="ja-JP" altLang="en-US" dirty="0"/>
              <a:t>ユースケース</a:t>
            </a:r>
          </a:p>
        </p:txBody>
      </p:sp>
      <p:sp>
        <p:nvSpPr>
          <p:cNvPr id="22" name="テキスト ボックス 21"/>
          <p:cNvSpPr txBox="1"/>
          <p:nvPr/>
        </p:nvSpPr>
        <p:spPr>
          <a:xfrm>
            <a:off x="1086202" y="4957786"/>
            <a:ext cx="646331" cy="369332"/>
          </a:xfrm>
          <a:prstGeom prst="rect">
            <a:avLst/>
          </a:prstGeom>
          <a:noFill/>
        </p:spPr>
        <p:txBody>
          <a:bodyPr wrap="none" rtlCol="0">
            <a:spAutoFit/>
          </a:bodyPr>
          <a:lstStyle/>
          <a:p>
            <a:r>
              <a:rPr lang="ja-JP" altLang="en-US" dirty="0"/>
              <a:t>関係</a:t>
            </a:r>
          </a:p>
        </p:txBody>
      </p:sp>
      <p:cxnSp>
        <p:nvCxnSpPr>
          <p:cNvPr id="23" name="直線矢印コネクタ 22"/>
          <p:cNvCxnSpPr>
            <a:cxnSpLocks/>
            <a:stCxn id="19" idx="2"/>
            <a:endCxn id="32" idx="0"/>
          </p:cNvCxnSpPr>
          <p:nvPr/>
        </p:nvCxnSpPr>
        <p:spPr>
          <a:xfrm>
            <a:off x="1500016" y="3000705"/>
            <a:ext cx="3507" cy="55961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1391734" y="3988462"/>
            <a:ext cx="1023846" cy="99703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cxnSpLocks/>
            <a:stCxn id="21" idx="0"/>
          </p:cNvCxnSpPr>
          <p:nvPr/>
        </p:nvCxnSpPr>
        <p:spPr>
          <a:xfrm flipV="1">
            <a:off x="1937501" y="4174120"/>
            <a:ext cx="1167565" cy="138188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20" idx="0"/>
          </p:cNvCxnSpPr>
          <p:nvPr/>
        </p:nvCxnSpPr>
        <p:spPr>
          <a:xfrm flipH="1" flipV="1">
            <a:off x="4591956" y="5356600"/>
            <a:ext cx="386015" cy="19940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 name="グループ化 81">
            <a:extLst>
              <a:ext uri="{FF2B5EF4-FFF2-40B4-BE49-F238E27FC236}">
                <a16:creationId xmlns:a16="http://schemas.microsoft.com/office/drawing/2014/main" id="{EC5F4973-976E-3C9E-2B4C-9A7404D024E6}"/>
              </a:ext>
            </a:extLst>
          </p:cNvPr>
          <p:cNvGrpSpPr/>
          <p:nvPr/>
        </p:nvGrpSpPr>
        <p:grpSpPr>
          <a:xfrm>
            <a:off x="1103419" y="3560319"/>
            <a:ext cx="800220" cy="845765"/>
            <a:chOff x="924972" y="2500306"/>
            <a:chExt cx="800224" cy="916245"/>
          </a:xfrm>
          <a:solidFill>
            <a:srgbClr val="FFFFFF"/>
          </a:solidFill>
        </p:grpSpPr>
        <p:sp>
          <p:nvSpPr>
            <p:cNvPr id="26" name="正方形/長方形 25">
              <a:extLst>
                <a:ext uri="{FF2B5EF4-FFF2-40B4-BE49-F238E27FC236}">
                  <a16:creationId xmlns:a16="http://schemas.microsoft.com/office/drawing/2014/main" id="{017EAD36-5FF5-3C2E-FCA7-F3E64E587591}"/>
                </a:ext>
              </a:extLst>
            </p:cNvPr>
            <p:cNvSpPr/>
            <p:nvPr/>
          </p:nvSpPr>
          <p:spPr>
            <a:xfrm>
              <a:off x="1071538" y="2500306"/>
              <a:ext cx="500066" cy="78581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27" name="グループ化 39">
              <a:extLst>
                <a:ext uri="{FF2B5EF4-FFF2-40B4-BE49-F238E27FC236}">
                  <a16:creationId xmlns:a16="http://schemas.microsoft.com/office/drawing/2014/main" id="{42DB1CC3-23AD-929A-CE0E-D3A38569F63E}"/>
                </a:ext>
              </a:extLst>
            </p:cNvPr>
            <p:cNvGrpSpPr/>
            <p:nvPr/>
          </p:nvGrpSpPr>
          <p:grpSpPr>
            <a:xfrm>
              <a:off x="924972" y="2500306"/>
              <a:ext cx="800224" cy="916245"/>
              <a:chOff x="1144489" y="2500306"/>
              <a:chExt cx="800224" cy="916245"/>
            </a:xfrm>
            <a:grpFill/>
          </p:grpSpPr>
          <p:grpSp>
            <p:nvGrpSpPr>
              <p:cNvPr id="29" name="グループ化 6">
                <a:extLst>
                  <a:ext uri="{FF2B5EF4-FFF2-40B4-BE49-F238E27FC236}">
                    <a16:creationId xmlns:a16="http://schemas.microsoft.com/office/drawing/2014/main" id="{F986BD2B-2324-6378-3E14-392A4AA299ED}"/>
                  </a:ext>
                </a:extLst>
              </p:cNvPr>
              <p:cNvGrpSpPr/>
              <p:nvPr/>
            </p:nvGrpSpPr>
            <p:grpSpPr>
              <a:xfrm>
                <a:off x="1377905" y="2500306"/>
                <a:ext cx="333378" cy="571504"/>
                <a:chOff x="2035951" y="4143380"/>
                <a:chExt cx="500066" cy="857256"/>
              </a:xfrm>
              <a:grpFill/>
            </p:grpSpPr>
            <p:sp>
              <p:nvSpPr>
                <p:cNvPr id="32" name="円/楕円 31">
                  <a:extLst>
                    <a:ext uri="{FF2B5EF4-FFF2-40B4-BE49-F238E27FC236}">
                      <a16:creationId xmlns:a16="http://schemas.microsoft.com/office/drawing/2014/main" id="{51BD98EE-2378-EFB7-B273-6E518A5250F2}"/>
                    </a:ext>
                  </a:extLst>
                </p:cNvPr>
                <p:cNvSpPr/>
                <p:nvPr/>
              </p:nvSpPr>
              <p:spPr>
                <a:xfrm>
                  <a:off x="2071670" y="4143380"/>
                  <a:ext cx="428628" cy="428628"/>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33" name="直線コネクタ 32">
                  <a:extLst>
                    <a:ext uri="{FF2B5EF4-FFF2-40B4-BE49-F238E27FC236}">
                      <a16:creationId xmlns:a16="http://schemas.microsoft.com/office/drawing/2014/main" id="{F939C546-13E9-01DE-D964-27F3D039DC85}"/>
                    </a:ext>
                  </a:extLst>
                </p:cNvPr>
                <p:cNvCxnSpPr>
                  <a:stCxn id="32" idx="4"/>
                </p:cNvCxnSpPr>
                <p:nvPr/>
              </p:nvCxnSpPr>
              <p:spPr>
                <a:xfrm rot="5400000">
                  <a:off x="2178827" y="4679165"/>
                  <a:ext cx="214314"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36" name="直線コネクタ 35">
                  <a:extLst>
                    <a:ext uri="{FF2B5EF4-FFF2-40B4-BE49-F238E27FC236}">
                      <a16:creationId xmlns:a16="http://schemas.microsoft.com/office/drawing/2014/main" id="{5C2A39FE-FC99-C646-0302-382513A26988}"/>
                    </a:ext>
                  </a:extLst>
                </p:cNvPr>
                <p:cNvCxnSpPr/>
                <p:nvPr/>
              </p:nvCxnSpPr>
              <p:spPr>
                <a:xfrm>
                  <a:off x="2035951" y="4643446"/>
                  <a:ext cx="500066"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37" name="直線コネクタ 36">
                  <a:extLst>
                    <a:ext uri="{FF2B5EF4-FFF2-40B4-BE49-F238E27FC236}">
                      <a16:creationId xmlns:a16="http://schemas.microsoft.com/office/drawing/2014/main" id="{8594BB95-C162-6B7B-FFC2-2BD05E3E8C68}"/>
                    </a:ext>
                  </a:extLst>
                </p:cNvPr>
                <p:cNvCxnSpPr/>
                <p:nvPr/>
              </p:nvCxnSpPr>
              <p:spPr>
                <a:xfrm rot="5400000">
                  <a:off x="2071670"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38" name="直線コネクタ 37">
                  <a:extLst>
                    <a:ext uri="{FF2B5EF4-FFF2-40B4-BE49-F238E27FC236}">
                      <a16:creationId xmlns:a16="http://schemas.microsoft.com/office/drawing/2014/main" id="{1A2C19B3-6AB4-EA95-DA4A-D82DD1E9A9A1}"/>
                    </a:ext>
                  </a:extLst>
                </p:cNvPr>
                <p:cNvCxnSpPr/>
                <p:nvPr/>
              </p:nvCxnSpPr>
              <p:spPr>
                <a:xfrm rot="16200000" flipV="1">
                  <a:off x="2285984"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grpSp>
          <p:sp>
            <p:nvSpPr>
              <p:cNvPr id="30" name="テキスト ボックス 29">
                <a:extLst>
                  <a:ext uri="{FF2B5EF4-FFF2-40B4-BE49-F238E27FC236}">
                    <a16:creationId xmlns:a16="http://schemas.microsoft.com/office/drawing/2014/main" id="{A2C24BEF-B81F-44AE-ED1E-8AD1F2B73361}"/>
                  </a:ext>
                </a:extLst>
              </p:cNvPr>
              <p:cNvSpPr txBox="1"/>
              <p:nvPr/>
            </p:nvSpPr>
            <p:spPr>
              <a:xfrm>
                <a:off x="1144489" y="3049785"/>
                <a:ext cx="800224" cy="366766"/>
              </a:xfrm>
              <a:prstGeom prst="rect">
                <a:avLst/>
              </a:prstGeom>
              <a:grpFill/>
              <a:ln w="19050">
                <a:noFill/>
              </a:ln>
            </p:spPr>
            <p:txBody>
              <a:bodyPr wrap="none" rtlCol="0">
                <a:spAutoFit/>
              </a:bodyPr>
              <a:lstStyle/>
              <a:p>
                <a:pPr algn="ctr"/>
                <a:r>
                  <a:rPr lang="ja-JP" altLang="en-US" sz="1600" dirty="0"/>
                  <a:t>ユーザ</a:t>
                </a:r>
                <a:endParaRPr lang="en-US" altLang="ja-JP" sz="1600" dirty="0"/>
              </a:p>
            </p:txBody>
          </p:sp>
        </p:grpSp>
      </p:grpSp>
      <p:sp>
        <p:nvSpPr>
          <p:cNvPr id="40" name="テキスト ボックス 39">
            <a:extLst>
              <a:ext uri="{FF2B5EF4-FFF2-40B4-BE49-F238E27FC236}">
                <a16:creationId xmlns:a16="http://schemas.microsoft.com/office/drawing/2014/main" id="{C7295580-1DF8-3A8D-00B0-312781EE8896}"/>
              </a:ext>
            </a:extLst>
          </p:cNvPr>
          <p:cNvSpPr txBox="1"/>
          <p:nvPr/>
        </p:nvSpPr>
        <p:spPr>
          <a:xfrm>
            <a:off x="2496120" y="2209308"/>
            <a:ext cx="1800493" cy="369332"/>
          </a:xfrm>
          <a:prstGeom prst="rect">
            <a:avLst/>
          </a:prstGeom>
          <a:noFill/>
        </p:spPr>
        <p:txBody>
          <a:bodyPr wrap="none" rtlCol="0">
            <a:spAutoFit/>
          </a:bodyPr>
          <a:lstStyle/>
          <a:p>
            <a:r>
              <a:rPr lang="ja-JP" altLang="en-US" dirty="0"/>
              <a:t>ユースケース図</a:t>
            </a:r>
          </a:p>
        </p:txBody>
      </p:sp>
      <p:cxnSp>
        <p:nvCxnSpPr>
          <p:cNvPr id="41" name="直線コネクタ 40">
            <a:extLst>
              <a:ext uri="{FF2B5EF4-FFF2-40B4-BE49-F238E27FC236}">
                <a16:creationId xmlns:a16="http://schemas.microsoft.com/office/drawing/2014/main" id="{3D340CED-8F88-1A51-7E9E-CED70610EC0F}"/>
              </a:ext>
            </a:extLst>
          </p:cNvPr>
          <p:cNvCxnSpPr/>
          <p:nvPr/>
        </p:nvCxnSpPr>
        <p:spPr>
          <a:xfrm flipH="1">
            <a:off x="1831429" y="3983200"/>
            <a:ext cx="132937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円/楕円 41">
            <a:extLst>
              <a:ext uri="{FF2B5EF4-FFF2-40B4-BE49-F238E27FC236}">
                <a16:creationId xmlns:a16="http://schemas.microsoft.com/office/drawing/2014/main" id="{A91578A9-84C5-1CAA-2851-D6EFDA4B8A11}"/>
              </a:ext>
            </a:extLst>
          </p:cNvPr>
          <p:cNvSpPr/>
          <p:nvPr/>
        </p:nvSpPr>
        <p:spPr>
          <a:xfrm>
            <a:off x="2908252" y="3713200"/>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印刷する</a:t>
            </a:r>
          </a:p>
        </p:txBody>
      </p:sp>
    </p:spTree>
    <p:extLst>
      <p:ext uri="{BB962C8B-B14F-4D97-AF65-F5344CB8AC3E}">
        <p14:creationId xmlns:p14="http://schemas.microsoft.com/office/powerpoint/2010/main" val="7825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ユースケースモデル</a:t>
            </a:r>
            <a:r>
              <a:rPr lang="ja-JP" altLang="en-US" dirty="0"/>
              <a:t>に</a:t>
            </a:r>
            <a:br>
              <a:rPr kumimoji="1" lang="en-US" altLang="ja-JP" dirty="0"/>
            </a:br>
            <a:r>
              <a:rPr kumimoji="1" lang="ja-JP" altLang="en-US" dirty="0"/>
              <a:t>書くこと／書かないこと</a:t>
            </a:r>
          </a:p>
        </p:txBody>
      </p:sp>
      <p:sp>
        <p:nvSpPr>
          <p:cNvPr id="3" name="コンテンツ プレースホルダー 2"/>
          <p:cNvSpPr>
            <a:spLocks noGrp="1"/>
          </p:cNvSpPr>
          <p:nvPr>
            <p:ph sz="half" idx="1"/>
          </p:nvPr>
        </p:nvSpPr>
        <p:spPr/>
        <p:txBody>
          <a:bodyPr>
            <a:normAutofit lnSpcReduction="10000"/>
          </a:bodyPr>
          <a:lstStyle/>
          <a:p>
            <a:pPr>
              <a:lnSpc>
                <a:spcPct val="100000"/>
              </a:lnSpc>
            </a:pPr>
            <a:r>
              <a:rPr kumimoji="1" lang="ja-JP" altLang="en-US" dirty="0"/>
              <a:t>書くこと</a:t>
            </a:r>
            <a:endParaRPr kumimoji="1" lang="en-US" altLang="ja-JP" dirty="0"/>
          </a:p>
          <a:p>
            <a:pPr lvl="1">
              <a:lnSpc>
                <a:spcPct val="100000"/>
              </a:lnSpc>
            </a:pPr>
            <a:r>
              <a:rPr lang="ja-JP" altLang="en-US" dirty="0"/>
              <a:t>機能要求</a:t>
            </a:r>
            <a:endParaRPr lang="en-US" altLang="ja-JP" dirty="0"/>
          </a:p>
          <a:p>
            <a:pPr lvl="2">
              <a:lnSpc>
                <a:spcPct val="100000"/>
              </a:lnSpc>
            </a:pPr>
            <a:r>
              <a:rPr lang="ja-JP" altLang="en-US"/>
              <a:t>アクタの</a:t>
            </a:r>
            <a:r>
              <a:rPr lang="ja-JP" altLang="en-US" dirty="0"/>
              <a:t>行動を主体に考える．</a:t>
            </a:r>
            <a:endParaRPr lang="en-US" altLang="ja-JP" dirty="0"/>
          </a:p>
          <a:p>
            <a:pPr lvl="1">
              <a:lnSpc>
                <a:spcPct val="100000"/>
              </a:lnSpc>
            </a:pPr>
            <a:r>
              <a:rPr lang="ja-JP" altLang="en-US" dirty="0"/>
              <a:t>具体的な要求はユースケース記述に</a:t>
            </a:r>
            <a:r>
              <a:rPr lang="ja-JP" altLang="en-US"/>
              <a:t>書く．</a:t>
            </a:r>
            <a:endParaRPr lang="en-US" altLang="ja-JP" dirty="0"/>
          </a:p>
        </p:txBody>
      </p:sp>
      <p:sp>
        <p:nvSpPr>
          <p:cNvPr id="7" name="コンテンツ プレースホルダー 6">
            <a:extLst>
              <a:ext uri="{FF2B5EF4-FFF2-40B4-BE49-F238E27FC236}">
                <a16:creationId xmlns:a16="http://schemas.microsoft.com/office/drawing/2014/main" id="{1EDCDD87-3A08-C94D-8424-5F4E38E355C5}"/>
              </a:ext>
            </a:extLst>
          </p:cNvPr>
          <p:cNvSpPr>
            <a:spLocks noGrp="1"/>
          </p:cNvSpPr>
          <p:nvPr>
            <p:ph sz="half" idx="2"/>
          </p:nvPr>
        </p:nvSpPr>
        <p:spPr>
          <a:xfrm>
            <a:off x="6172200" y="1825625"/>
            <a:ext cx="5534130" cy="4351338"/>
          </a:xfrm>
        </p:spPr>
        <p:txBody>
          <a:bodyPr>
            <a:normAutofit lnSpcReduction="10000"/>
          </a:bodyPr>
          <a:lstStyle/>
          <a:p>
            <a:pPr>
              <a:lnSpc>
                <a:spcPct val="100000"/>
              </a:lnSpc>
            </a:pPr>
            <a:r>
              <a:rPr lang="ja-JP" altLang="en-US"/>
              <a:t>書かないこと．</a:t>
            </a:r>
            <a:endParaRPr lang="en-US" altLang="ja-JP" dirty="0"/>
          </a:p>
          <a:p>
            <a:pPr lvl="1">
              <a:lnSpc>
                <a:spcPct val="100000"/>
              </a:lnSpc>
            </a:pPr>
            <a:r>
              <a:rPr lang="ja-JP" altLang="en-US"/>
              <a:t>非機能要求（性能）</a:t>
            </a:r>
            <a:endParaRPr lang="en-US" altLang="ja-JP" dirty="0"/>
          </a:p>
          <a:p>
            <a:pPr lvl="1">
              <a:lnSpc>
                <a:spcPct val="100000"/>
              </a:lnSpc>
            </a:pPr>
            <a:r>
              <a:rPr lang="ja-JP" altLang="en-US"/>
              <a:t>詳細は書かない．</a:t>
            </a:r>
            <a:endParaRPr lang="en-US" altLang="ja-JP" dirty="0"/>
          </a:p>
          <a:p>
            <a:pPr lvl="2">
              <a:lnSpc>
                <a:spcPct val="100000"/>
              </a:lnSpc>
            </a:pPr>
            <a:r>
              <a:rPr lang="ja-JP" altLang="en-US"/>
              <a:t>詳細を書くことで後の工程での余計な縛りになる．</a:t>
            </a:r>
          </a:p>
          <a:p>
            <a:pPr>
              <a:lnSpc>
                <a:spcPct val="100000"/>
              </a:lnSpc>
            </a:pPr>
            <a:endParaRPr kumimoji="1" lang="ja-JP" altLang="en-US"/>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208237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585" dirty="0"/>
              <a:t>　　　ユースケースモデルの演習</a:t>
            </a:r>
            <a:r>
              <a:rPr lang="en-US" altLang="ja-JP" sz="2585" dirty="0"/>
              <a:t>1</a:t>
            </a:r>
            <a:br>
              <a:rPr kumimoji="1" lang="en-US" altLang="ja-JP" dirty="0"/>
            </a:br>
            <a:r>
              <a:rPr lang="ja-JP" altLang="en-US" sz="2600" dirty="0"/>
              <a:t>　　　</a:t>
            </a:r>
            <a:r>
              <a:rPr lang="ja-JP" altLang="en-US" dirty="0"/>
              <a:t>電気ケトル</a:t>
            </a:r>
            <a:endParaRPr kumimoji="1" lang="ja-JP" altLang="en-US" dirty="0"/>
          </a:p>
        </p:txBody>
      </p:sp>
      <p:sp>
        <p:nvSpPr>
          <p:cNvPr id="19" name="コンテンツ プレースホルダー 18"/>
          <p:cNvSpPr>
            <a:spLocks noGrp="1"/>
          </p:cNvSpPr>
          <p:nvPr>
            <p:ph idx="1"/>
          </p:nvPr>
        </p:nvSpPr>
        <p:spPr/>
        <p:txBody>
          <a:bodyPr>
            <a:normAutofit/>
          </a:bodyPr>
          <a:lstStyle/>
          <a:p>
            <a:r>
              <a:rPr kumimoji="1" lang="ja-JP" altLang="en-US" dirty="0"/>
              <a:t>電気ケトルのユースケース図を書け．</a:t>
            </a:r>
            <a:endParaRPr kumimoji="1" lang="en-US" altLang="ja-JP" dirty="0"/>
          </a:p>
          <a:p>
            <a:pPr lvl="1"/>
            <a:r>
              <a:rPr lang="ja-JP" altLang="en-US" dirty="0"/>
              <a:t>ユースケース記述も書け．</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44</a:t>
            </a:fld>
            <a:endParaRPr kumimoji="1" lang="ja-JP" altLang="en-US"/>
          </a:p>
        </p:txBody>
      </p:sp>
      <p:grpSp>
        <p:nvGrpSpPr>
          <p:cNvPr id="7" name="グループ化 81"/>
          <p:cNvGrpSpPr/>
          <p:nvPr/>
        </p:nvGrpSpPr>
        <p:grpSpPr>
          <a:xfrm>
            <a:off x="1778668" y="4112976"/>
            <a:ext cx="800220" cy="845765"/>
            <a:chOff x="924970" y="2500306"/>
            <a:chExt cx="800221" cy="916245"/>
          </a:xfrm>
          <a:solidFill>
            <a:srgbClr val="FFFFFF"/>
          </a:solidFill>
        </p:grpSpPr>
        <p:sp>
          <p:nvSpPr>
            <p:cNvPr id="8" name="正方形/長方形 7"/>
            <p:cNvSpPr/>
            <p:nvPr/>
          </p:nvSpPr>
          <p:spPr>
            <a:xfrm>
              <a:off x="1071538" y="2500306"/>
              <a:ext cx="500066" cy="78581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9" name="グループ化 39"/>
            <p:cNvGrpSpPr/>
            <p:nvPr/>
          </p:nvGrpSpPr>
          <p:grpSpPr>
            <a:xfrm>
              <a:off x="924970" y="2500306"/>
              <a:ext cx="800221" cy="916245"/>
              <a:chOff x="1144487" y="2500306"/>
              <a:chExt cx="800221" cy="916245"/>
            </a:xfrm>
            <a:grpFill/>
          </p:grpSpPr>
          <p:grpSp>
            <p:nvGrpSpPr>
              <p:cNvPr id="10" name="グループ化 6"/>
              <p:cNvGrpSpPr/>
              <p:nvPr/>
            </p:nvGrpSpPr>
            <p:grpSpPr>
              <a:xfrm>
                <a:off x="1377905" y="2500306"/>
                <a:ext cx="333378" cy="571504"/>
                <a:chOff x="2035951" y="4143380"/>
                <a:chExt cx="500066" cy="857256"/>
              </a:xfrm>
              <a:grpFill/>
            </p:grpSpPr>
            <p:sp>
              <p:nvSpPr>
                <p:cNvPr id="12" name="円/楕円 11"/>
                <p:cNvSpPr/>
                <p:nvPr/>
              </p:nvSpPr>
              <p:spPr>
                <a:xfrm>
                  <a:off x="2071670" y="4143380"/>
                  <a:ext cx="428628" cy="428628"/>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13" name="直線コネクタ 12"/>
                <p:cNvCxnSpPr>
                  <a:stCxn id="12" idx="4"/>
                </p:cNvCxnSpPr>
                <p:nvPr/>
              </p:nvCxnSpPr>
              <p:spPr>
                <a:xfrm rot="5400000">
                  <a:off x="2178827" y="4679165"/>
                  <a:ext cx="214314"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4" name="直線コネクタ 13"/>
                <p:cNvCxnSpPr/>
                <p:nvPr/>
              </p:nvCxnSpPr>
              <p:spPr>
                <a:xfrm>
                  <a:off x="2035951" y="4643446"/>
                  <a:ext cx="500066"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5" name="直線コネクタ 14"/>
                <p:cNvCxnSpPr/>
                <p:nvPr/>
              </p:nvCxnSpPr>
              <p:spPr>
                <a:xfrm rot="5400000">
                  <a:off x="2071670"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6" name="直線コネクタ 15"/>
                <p:cNvCxnSpPr/>
                <p:nvPr/>
              </p:nvCxnSpPr>
              <p:spPr>
                <a:xfrm rot="16200000" flipV="1">
                  <a:off x="2285984"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grpSp>
          <p:sp>
            <p:nvSpPr>
              <p:cNvPr id="11" name="テキスト ボックス 10"/>
              <p:cNvSpPr txBox="1"/>
              <p:nvPr/>
            </p:nvSpPr>
            <p:spPr>
              <a:xfrm>
                <a:off x="1144487" y="3049785"/>
                <a:ext cx="800221" cy="366766"/>
              </a:xfrm>
              <a:prstGeom prst="rect">
                <a:avLst/>
              </a:prstGeom>
              <a:grpFill/>
              <a:ln w="19050">
                <a:noFill/>
              </a:ln>
            </p:spPr>
            <p:txBody>
              <a:bodyPr wrap="none" rtlCol="0">
                <a:spAutoFit/>
              </a:bodyPr>
              <a:lstStyle/>
              <a:p>
                <a:pPr algn="ctr"/>
                <a:r>
                  <a:rPr lang="ja-JP" altLang="en-US" sz="1600" dirty="0"/>
                  <a:t>ユーザ</a:t>
                </a:r>
                <a:endParaRPr lang="en-US" altLang="ja-JP" sz="1600" dirty="0"/>
              </a:p>
            </p:txBody>
          </p:sp>
        </p:grpSp>
      </p:grpSp>
      <p:sp>
        <p:nvSpPr>
          <p:cNvPr id="17" name="正方形/長方形 16"/>
          <p:cNvSpPr/>
          <p:nvPr/>
        </p:nvSpPr>
        <p:spPr>
          <a:xfrm>
            <a:off x="2839024" y="3184030"/>
            <a:ext cx="2928957" cy="270365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電気ケトル</a:t>
            </a:r>
          </a:p>
        </p:txBody>
      </p:sp>
      <p:sp>
        <p:nvSpPr>
          <p:cNvPr id="18" name="角丸四角形吹き出し 17"/>
          <p:cNvSpPr/>
          <p:nvPr/>
        </p:nvSpPr>
        <p:spPr>
          <a:xfrm>
            <a:off x="1375734" y="5404852"/>
            <a:ext cx="3189092" cy="832350"/>
          </a:xfrm>
          <a:prstGeom prst="wedgeRoundRectCallout">
            <a:avLst>
              <a:gd name="adj1" fmla="val 33465"/>
              <a:gd name="adj2" fmla="val -79980"/>
              <a:gd name="adj3" fmla="val 16667"/>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どの様な機能があれば，電気ケトルとして成り立つでしょうか．</a:t>
            </a:r>
          </a:p>
        </p:txBody>
      </p:sp>
      <p:grpSp>
        <p:nvGrpSpPr>
          <p:cNvPr id="3" name="グループ化 2">
            <a:extLst>
              <a:ext uri="{FF2B5EF4-FFF2-40B4-BE49-F238E27FC236}">
                <a16:creationId xmlns:a16="http://schemas.microsoft.com/office/drawing/2014/main" id="{B6E80544-1C50-8A48-BC6C-59E05937900B}"/>
              </a:ext>
            </a:extLst>
          </p:cNvPr>
          <p:cNvGrpSpPr/>
          <p:nvPr/>
        </p:nvGrpSpPr>
        <p:grpSpPr>
          <a:xfrm>
            <a:off x="0" y="-1"/>
            <a:ext cx="1662545" cy="1662545"/>
            <a:chOff x="1524000" y="-1"/>
            <a:chExt cx="1662545" cy="1662545"/>
          </a:xfrm>
        </p:grpSpPr>
        <p:sp>
          <p:nvSpPr>
            <p:cNvPr id="25" name="直角三角形 24"/>
            <p:cNvSpPr/>
            <p:nvPr/>
          </p:nvSpPr>
          <p:spPr>
            <a:xfrm rot="5400000">
              <a:off x="1524000" y="-1"/>
              <a:ext cx="1662545" cy="1662545"/>
            </a:xfrm>
            <a:prstGeom prst="rtTriangle">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524000" y="15074"/>
              <a:ext cx="877163" cy="923330"/>
            </a:xfrm>
            <a:prstGeom prst="rect">
              <a:avLst/>
            </a:prstGeom>
          </p:spPr>
          <p:txBody>
            <a:bodyPr wrap="none">
              <a:spAutoFit/>
            </a:bodyPr>
            <a:lstStyle/>
            <a:p>
              <a:pPr algn="ctr"/>
              <a:r>
                <a:rPr lang="ja-JP" altLang="en-US" sz="5400" dirty="0">
                  <a:solidFill>
                    <a:srgbClr val="FFFFFF"/>
                  </a:solidFill>
                </a:rPr>
                <a:t>演</a:t>
              </a:r>
            </a:p>
          </p:txBody>
        </p:sp>
      </p:grpSp>
      <p:pic>
        <p:nvPicPr>
          <p:cNvPr id="29" name="図 28"/>
          <p:cNvPicPr>
            <a:picLocks noChangeAspect="1"/>
          </p:cNvPicPr>
          <p:nvPr/>
        </p:nvPicPr>
        <p:blipFill>
          <a:blip r:embed="rId3"/>
          <a:stretch>
            <a:fillRect/>
          </a:stretch>
        </p:blipFill>
        <p:spPr>
          <a:xfrm>
            <a:off x="9553800" y="127906"/>
            <a:ext cx="1800000" cy="1800000"/>
          </a:xfrm>
          <a:prstGeom prst="rect">
            <a:avLst/>
          </a:prstGeom>
        </p:spPr>
      </p:pic>
      <p:graphicFrame>
        <p:nvGraphicFramePr>
          <p:cNvPr id="20" name="表 19">
            <a:extLst>
              <a:ext uri="{FF2B5EF4-FFF2-40B4-BE49-F238E27FC236}">
                <a16:creationId xmlns:a16="http://schemas.microsoft.com/office/drawing/2014/main" id="{933580C6-8260-410D-428B-F59A523C6363}"/>
              </a:ext>
            </a:extLst>
          </p:cNvPr>
          <p:cNvGraphicFramePr>
            <a:graphicFrameLocks noGrp="1"/>
          </p:cNvGraphicFramePr>
          <p:nvPr>
            <p:extLst>
              <p:ext uri="{D42A27DB-BD31-4B8C-83A1-F6EECF244321}">
                <p14:modId xmlns:p14="http://schemas.microsoft.com/office/powerpoint/2010/main" val="986204799"/>
              </p:ext>
            </p:extLst>
          </p:nvPr>
        </p:nvGraphicFramePr>
        <p:xfrm>
          <a:off x="5909952" y="3184030"/>
          <a:ext cx="5443848" cy="3049555"/>
        </p:xfrm>
        <a:graphic>
          <a:graphicData uri="http://schemas.openxmlformats.org/drawingml/2006/table">
            <a:tbl>
              <a:tblPr firstCol="1" bandRow="1">
                <a:tableStyleId>{00A15C55-8517-42AA-B614-E9B94910E393}</a:tableStyleId>
              </a:tblPr>
              <a:tblGrid>
                <a:gridCol w="1318438">
                  <a:extLst>
                    <a:ext uri="{9D8B030D-6E8A-4147-A177-3AD203B41FA5}">
                      <a16:colId xmlns:a16="http://schemas.microsoft.com/office/drawing/2014/main" val="20000"/>
                    </a:ext>
                  </a:extLst>
                </a:gridCol>
                <a:gridCol w="4125410">
                  <a:extLst>
                    <a:ext uri="{9D8B030D-6E8A-4147-A177-3AD203B41FA5}">
                      <a16:colId xmlns:a16="http://schemas.microsoft.com/office/drawing/2014/main" val="20001"/>
                    </a:ext>
                  </a:extLst>
                </a:gridCol>
              </a:tblGrid>
              <a:tr h="536108">
                <a:tc>
                  <a:txBody>
                    <a:bodyPr/>
                    <a:lstStyle/>
                    <a:p>
                      <a:r>
                        <a:rPr kumimoji="1" lang="ja-JP" altLang="en-US" sz="1600">
                          <a:solidFill>
                            <a:srgbClr val="FFFFFF"/>
                          </a:solidFill>
                          <a:latin typeface="+mn-ea"/>
                          <a:ea typeface="+mn-ea"/>
                        </a:rPr>
                        <a:t>ユース</a:t>
                      </a:r>
                      <a:endParaRPr kumimoji="1" lang="en-US" altLang="ja-JP" sz="1600" dirty="0">
                        <a:solidFill>
                          <a:srgbClr val="FFFFFF"/>
                        </a:solidFill>
                        <a:latin typeface="+mn-ea"/>
                        <a:ea typeface="+mn-ea"/>
                      </a:endParaRPr>
                    </a:p>
                    <a:p>
                      <a:r>
                        <a:rPr kumimoji="1" lang="ja-JP" altLang="en-US" sz="1600">
                          <a:solidFill>
                            <a:srgbClr val="FFFFFF"/>
                          </a:solidFill>
                          <a:latin typeface="+mn-ea"/>
                          <a:ea typeface="+mn-ea"/>
                        </a:rPr>
                        <a:t>ケース名</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0"/>
                  </a:ext>
                </a:extLst>
              </a:tr>
              <a:tr h="307602">
                <a:tc>
                  <a:txBody>
                    <a:bodyPr/>
                    <a:lstStyle/>
                    <a:p>
                      <a:r>
                        <a:rPr kumimoji="1" lang="ja-JP" altLang="en-US" sz="1600">
                          <a:solidFill>
                            <a:srgbClr val="FFFFFF"/>
                          </a:solidFill>
                          <a:latin typeface="+mn-ea"/>
                          <a:ea typeface="+mn-ea"/>
                        </a:rPr>
                        <a:t>事前条件</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1"/>
                  </a:ext>
                </a:extLst>
              </a:tr>
              <a:tr h="1152279">
                <a:tc>
                  <a:txBody>
                    <a:bodyPr/>
                    <a:lstStyle/>
                    <a:p>
                      <a:r>
                        <a:rPr kumimoji="1" lang="ja-JP" altLang="en-US" sz="1600">
                          <a:solidFill>
                            <a:srgbClr val="FFFFFF"/>
                          </a:solidFill>
                          <a:latin typeface="+mn-ea"/>
                          <a:ea typeface="+mn-ea"/>
                        </a:rPr>
                        <a:t>メイン</a:t>
                      </a:r>
                      <a:endParaRPr kumimoji="1" lang="en-US" altLang="ja-JP" sz="1600" dirty="0">
                        <a:solidFill>
                          <a:srgbClr val="FFFFFF"/>
                        </a:solidFill>
                        <a:latin typeface="+mn-ea"/>
                        <a:ea typeface="+mn-ea"/>
                      </a:endParaRPr>
                    </a:p>
                    <a:p>
                      <a:r>
                        <a:rPr kumimoji="1" lang="ja-JP" altLang="en-US" sz="1600">
                          <a:solidFill>
                            <a:srgbClr val="FFFFFF"/>
                          </a:solidFill>
                          <a:latin typeface="+mn-ea"/>
                          <a:ea typeface="+mn-ea"/>
                        </a:rPr>
                        <a:t>フロー</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2"/>
                  </a:ext>
                </a:extLst>
              </a:tr>
              <a:tr h="996944">
                <a:tc>
                  <a:txBody>
                    <a:bodyPr/>
                    <a:lstStyle/>
                    <a:p>
                      <a:r>
                        <a:rPr kumimoji="1" lang="ja-JP" altLang="en-US" sz="1600">
                          <a:solidFill>
                            <a:srgbClr val="FFFFFF"/>
                          </a:solidFill>
                          <a:latin typeface="+mn-ea"/>
                          <a:ea typeface="+mn-ea"/>
                        </a:rPr>
                        <a:t>例外</a:t>
                      </a:r>
                      <a:endParaRPr kumimoji="1" lang="en-US" altLang="ja-JP" sz="1600" dirty="0">
                        <a:solidFill>
                          <a:srgbClr val="FFFFFF"/>
                        </a:solidFill>
                        <a:latin typeface="+mn-ea"/>
                        <a:ea typeface="+mn-ea"/>
                      </a:endParaRPr>
                    </a:p>
                    <a:p>
                      <a:r>
                        <a:rPr kumimoji="1" lang="ja-JP" altLang="en-US" sz="1600" dirty="0">
                          <a:solidFill>
                            <a:srgbClr val="FFFFFF"/>
                          </a:solidFill>
                          <a:latin typeface="+mn-ea"/>
                          <a:ea typeface="+mn-ea"/>
                        </a:rPr>
                        <a:t>フロー</a:t>
                      </a: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24536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585" dirty="0"/>
              <a:t>　　　ユースケースモデル</a:t>
            </a:r>
            <a:r>
              <a:rPr lang="ja-JP" altLang="en-US" sz="2585"/>
              <a:t>の演習</a:t>
            </a:r>
            <a:r>
              <a:rPr lang="en-US" altLang="ja-JP" sz="2585" dirty="0"/>
              <a:t>2</a:t>
            </a:r>
            <a:br>
              <a:rPr kumimoji="1" lang="en-US" altLang="ja-JP" dirty="0"/>
            </a:br>
            <a:r>
              <a:rPr lang="ja-JP" altLang="en-US" sz="2600" dirty="0"/>
              <a:t>　　　</a:t>
            </a:r>
            <a:r>
              <a:rPr lang="ja-JP" altLang="en-US" dirty="0"/>
              <a:t>連絡帳</a:t>
            </a:r>
            <a:endParaRPr kumimoji="1" lang="ja-JP" altLang="en-US" dirty="0"/>
          </a:p>
        </p:txBody>
      </p:sp>
      <p:sp>
        <p:nvSpPr>
          <p:cNvPr id="19" name="コンテンツ プレースホルダー 18"/>
          <p:cNvSpPr>
            <a:spLocks noGrp="1"/>
          </p:cNvSpPr>
          <p:nvPr>
            <p:ph idx="1"/>
          </p:nvPr>
        </p:nvSpPr>
        <p:spPr/>
        <p:txBody>
          <a:bodyPr>
            <a:normAutofit/>
          </a:bodyPr>
          <a:lstStyle/>
          <a:p>
            <a:r>
              <a:rPr lang="ja-JP" altLang="en-US" dirty="0"/>
              <a:t>連絡帳</a:t>
            </a:r>
            <a:r>
              <a:rPr kumimoji="1" lang="ja-JP" altLang="en-US" dirty="0"/>
              <a:t>のユースケース図を書け．</a:t>
            </a:r>
            <a:endParaRPr kumimoji="1" lang="en-US" altLang="ja-JP"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45</a:t>
            </a:fld>
            <a:endParaRPr kumimoji="1" lang="ja-JP" altLang="en-US"/>
          </a:p>
        </p:txBody>
      </p:sp>
      <p:grpSp>
        <p:nvGrpSpPr>
          <p:cNvPr id="7" name="グループ化 81"/>
          <p:cNvGrpSpPr/>
          <p:nvPr/>
        </p:nvGrpSpPr>
        <p:grpSpPr>
          <a:xfrm>
            <a:off x="0" y="4191677"/>
            <a:ext cx="800220" cy="845765"/>
            <a:chOff x="924970" y="2500306"/>
            <a:chExt cx="800221" cy="916245"/>
          </a:xfrm>
          <a:solidFill>
            <a:srgbClr val="FFFFFF"/>
          </a:solidFill>
        </p:grpSpPr>
        <p:sp>
          <p:nvSpPr>
            <p:cNvPr id="8" name="正方形/長方形 7"/>
            <p:cNvSpPr/>
            <p:nvPr/>
          </p:nvSpPr>
          <p:spPr>
            <a:xfrm>
              <a:off x="1071538" y="2500306"/>
              <a:ext cx="500066" cy="78581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9" name="グループ化 39"/>
            <p:cNvGrpSpPr/>
            <p:nvPr/>
          </p:nvGrpSpPr>
          <p:grpSpPr>
            <a:xfrm>
              <a:off x="924970" y="2500306"/>
              <a:ext cx="800221" cy="916245"/>
              <a:chOff x="1144487" y="2500306"/>
              <a:chExt cx="800221" cy="916245"/>
            </a:xfrm>
            <a:grpFill/>
          </p:grpSpPr>
          <p:grpSp>
            <p:nvGrpSpPr>
              <p:cNvPr id="10" name="グループ化 6"/>
              <p:cNvGrpSpPr/>
              <p:nvPr/>
            </p:nvGrpSpPr>
            <p:grpSpPr>
              <a:xfrm>
                <a:off x="1377905" y="2500306"/>
                <a:ext cx="333378" cy="571504"/>
                <a:chOff x="2035951" y="4143380"/>
                <a:chExt cx="500066" cy="857256"/>
              </a:xfrm>
              <a:grpFill/>
            </p:grpSpPr>
            <p:sp>
              <p:nvSpPr>
                <p:cNvPr id="12" name="円/楕円 11"/>
                <p:cNvSpPr/>
                <p:nvPr/>
              </p:nvSpPr>
              <p:spPr>
                <a:xfrm>
                  <a:off x="2071670" y="4143380"/>
                  <a:ext cx="428628" cy="428628"/>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13" name="直線コネクタ 12"/>
                <p:cNvCxnSpPr>
                  <a:stCxn id="12" idx="4"/>
                </p:cNvCxnSpPr>
                <p:nvPr/>
              </p:nvCxnSpPr>
              <p:spPr>
                <a:xfrm rot="5400000">
                  <a:off x="2178827" y="4679165"/>
                  <a:ext cx="214314"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4" name="直線コネクタ 13"/>
                <p:cNvCxnSpPr/>
                <p:nvPr/>
              </p:nvCxnSpPr>
              <p:spPr>
                <a:xfrm>
                  <a:off x="2035951" y="4643446"/>
                  <a:ext cx="500066"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5" name="直線コネクタ 14"/>
                <p:cNvCxnSpPr/>
                <p:nvPr/>
              </p:nvCxnSpPr>
              <p:spPr>
                <a:xfrm rot="5400000">
                  <a:off x="2071670"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16" name="直線コネクタ 15"/>
                <p:cNvCxnSpPr/>
                <p:nvPr/>
              </p:nvCxnSpPr>
              <p:spPr>
                <a:xfrm rot="16200000" flipV="1">
                  <a:off x="2285984"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grpSp>
          <p:sp>
            <p:nvSpPr>
              <p:cNvPr id="11" name="テキスト ボックス 10"/>
              <p:cNvSpPr txBox="1"/>
              <p:nvPr/>
            </p:nvSpPr>
            <p:spPr>
              <a:xfrm>
                <a:off x="1144487" y="3049785"/>
                <a:ext cx="800221" cy="366766"/>
              </a:xfrm>
              <a:prstGeom prst="rect">
                <a:avLst/>
              </a:prstGeom>
              <a:grpFill/>
              <a:ln w="19050">
                <a:noFill/>
              </a:ln>
            </p:spPr>
            <p:txBody>
              <a:bodyPr wrap="none" rtlCol="0">
                <a:spAutoFit/>
              </a:bodyPr>
              <a:lstStyle/>
              <a:p>
                <a:pPr algn="ctr"/>
                <a:r>
                  <a:rPr lang="ja-JP" altLang="en-US" sz="1600" dirty="0"/>
                  <a:t>ユーザ</a:t>
                </a:r>
                <a:endParaRPr lang="en-US" altLang="ja-JP" sz="1600" dirty="0"/>
              </a:p>
            </p:txBody>
          </p:sp>
        </p:grpSp>
      </p:grpSp>
      <p:sp>
        <p:nvSpPr>
          <p:cNvPr id="17" name="正方形/長方形 16"/>
          <p:cNvSpPr/>
          <p:nvPr/>
        </p:nvSpPr>
        <p:spPr>
          <a:xfrm>
            <a:off x="1060356" y="3262731"/>
            <a:ext cx="2928957" cy="270365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連絡帳</a:t>
            </a:r>
          </a:p>
        </p:txBody>
      </p:sp>
      <p:sp>
        <p:nvSpPr>
          <p:cNvPr id="40" name="円柱 39"/>
          <p:cNvSpPr/>
          <p:nvPr/>
        </p:nvSpPr>
        <p:spPr>
          <a:xfrm>
            <a:off x="4238115" y="4190371"/>
            <a:ext cx="926240" cy="527542"/>
          </a:xfrm>
          <a:prstGeom prst="can">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テキスト ボックス 40"/>
          <p:cNvSpPr txBox="1"/>
          <p:nvPr/>
        </p:nvSpPr>
        <p:spPr>
          <a:xfrm>
            <a:off x="3998763" y="4698887"/>
            <a:ext cx="1415772" cy="338554"/>
          </a:xfrm>
          <a:prstGeom prst="rect">
            <a:avLst/>
          </a:prstGeom>
          <a:noFill/>
        </p:spPr>
        <p:txBody>
          <a:bodyPr wrap="none" rtlCol="0">
            <a:spAutoFit/>
          </a:bodyPr>
          <a:lstStyle/>
          <a:p>
            <a:pPr algn="ctr"/>
            <a:r>
              <a:rPr lang="ja-JP" altLang="en-US" sz="1600" dirty="0"/>
              <a:t>データベース</a:t>
            </a:r>
            <a:endParaRPr lang="en-US" altLang="ja-JP" sz="1600" dirty="0"/>
          </a:p>
        </p:txBody>
      </p:sp>
      <p:pic>
        <p:nvPicPr>
          <p:cNvPr id="38" name="図 37"/>
          <p:cNvPicPr>
            <a:picLocks noChangeAspect="1"/>
          </p:cNvPicPr>
          <p:nvPr/>
        </p:nvPicPr>
        <p:blipFill>
          <a:blip r:embed="rId3"/>
          <a:stretch>
            <a:fillRect/>
          </a:stretch>
        </p:blipFill>
        <p:spPr>
          <a:xfrm>
            <a:off x="9553800" y="25625"/>
            <a:ext cx="1800000" cy="1800000"/>
          </a:xfrm>
          <a:prstGeom prst="rect">
            <a:avLst/>
          </a:prstGeom>
        </p:spPr>
      </p:pic>
      <p:grpSp>
        <p:nvGrpSpPr>
          <p:cNvPr id="39" name="グループ化 38">
            <a:extLst>
              <a:ext uri="{FF2B5EF4-FFF2-40B4-BE49-F238E27FC236}">
                <a16:creationId xmlns:a16="http://schemas.microsoft.com/office/drawing/2014/main" id="{8A0BFD19-0B47-4D4D-B8CF-E7AFF7935F5A}"/>
              </a:ext>
            </a:extLst>
          </p:cNvPr>
          <p:cNvGrpSpPr/>
          <p:nvPr/>
        </p:nvGrpSpPr>
        <p:grpSpPr>
          <a:xfrm>
            <a:off x="0" y="-1"/>
            <a:ext cx="1662545" cy="1662545"/>
            <a:chOff x="1524000" y="-1"/>
            <a:chExt cx="1662545" cy="1662545"/>
          </a:xfrm>
        </p:grpSpPr>
        <p:sp>
          <p:nvSpPr>
            <p:cNvPr id="43" name="直角三角形 42">
              <a:extLst>
                <a:ext uri="{FF2B5EF4-FFF2-40B4-BE49-F238E27FC236}">
                  <a16:creationId xmlns:a16="http://schemas.microsoft.com/office/drawing/2014/main" id="{B3CC67BD-1F4E-DC4B-BF76-05BCAE9BA6D1}"/>
                </a:ext>
              </a:extLst>
            </p:cNvPr>
            <p:cNvSpPr/>
            <p:nvPr/>
          </p:nvSpPr>
          <p:spPr>
            <a:xfrm rot="5400000">
              <a:off x="1524000" y="-1"/>
              <a:ext cx="1662545" cy="1662545"/>
            </a:xfrm>
            <a:prstGeom prst="rtTriangle">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a:extLst>
                <a:ext uri="{FF2B5EF4-FFF2-40B4-BE49-F238E27FC236}">
                  <a16:creationId xmlns:a16="http://schemas.microsoft.com/office/drawing/2014/main" id="{1D9FAEC5-0F36-184F-B489-7F7CEB8F0154}"/>
                </a:ext>
              </a:extLst>
            </p:cNvPr>
            <p:cNvSpPr/>
            <p:nvPr/>
          </p:nvSpPr>
          <p:spPr>
            <a:xfrm>
              <a:off x="1524000" y="15074"/>
              <a:ext cx="877163" cy="923330"/>
            </a:xfrm>
            <a:prstGeom prst="rect">
              <a:avLst/>
            </a:prstGeom>
          </p:spPr>
          <p:txBody>
            <a:bodyPr wrap="none">
              <a:spAutoFit/>
            </a:bodyPr>
            <a:lstStyle/>
            <a:p>
              <a:pPr algn="ctr"/>
              <a:r>
                <a:rPr lang="ja-JP" altLang="en-US" sz="5400" dirty="0">
                  <a:solidFill>
                    <a:srgbClr val="FFFFFF"/>
                  </a:solidFill>
                </a:rPr>
                <a:t>演</a:t>
              </a:r>
            </a:p>
          </p:txBody>
        </p:sp>
      </p:grpSp>
      <p:graphicFrame>
        <p:nvGraphicFramePr>
          <p:cNvPr id="3" name="表 2">
            <a:extLst>
              <a:ext uri="{FF2B5EF4-FFF2-40B4-BE49-F238E27FC236}">
                <a16:creationId xmlns:a16="http://schemas.microsoft.com/office/drawing/2014/main" id="{2E6E6E1A-8DDC-9273-7E23-F2CEA6711D60}"/>
              </a:ext>
            </a:extLst>
          </p:cNvPr>
          <p:cNvGraphicFramePr>
            <a:graphicFrameLocks noGrp="1"/>
          </p:cNvGraphicFramePr>
          <p:nvPr>
            <p:extLst>
              <p:ext uri="{D42A27DB-BD31-4B8C-83A1-F6EECF244321}">
                <p14:modId xmlns:p14="http://schemas.microsoft.com/office/powerpoint/2010/main" val="3131416448"/>
              </p:ext>
            </p:extLst>
          </p:nvPr>
        </p:nvGraphicFramePr>
        <p:xfrm>
          <a:off x="5770268" y="3260807"/>
          <a:ext cx="5477978" cy="2816492"/>
        </p:xfrm>
        <a:graphic>
          <a:graphicData uri="http://schemas.openxmlformats.org/drawingml/2006/table">
            <a:tbl>
              <a:tblPr firstCol="1" bandRow="1">
                <a:tableStyleId>{00A15C55-8517-42AA-B614-E9B94910E393}</a:tableStyleId>
              </a:tblPr>
              <a:tblGrid>
                <a:gridCol w="1630297">
                  <a:extLst>
                    <a:ext uri="{9D8B030D-6E8A-4147-A177-3AD203B41FA5}">
                      <a16:colId xmlns:a16="http://schemas.microsoft.com/office/drawing/2014/main" val="20000"/>
                    </a:ext>
                  </a:extLst>
                </a:gridCol>
                <a:gridCol w="3847681">
                  <a:extLst>
                    <a:ext uri="{9D8B030D-6E8A-4147-A177-3AD203B41FA5}">
                      <a16:colId xmlns:a16="http://schemas.microsoft.com/office/drawing/2014/main" val="20001"/>
                    </a:ext>
                  </a:extLst>
                </a:gridCol>
              </a:tblGrid>
              <a:tr h="325945">
                <a:tc>
                  <a:txBody>
                    <a:bodyPr/>
                    <a:lstStyle/>
                    <a:p>
                      <a:r>
                        <a:rPr kumimoji="1" lang="ja-JP" altLang="en-US" sz="1600" dirty="0">
                          <a:solidFill>
                            <a:srgbClr val="FFFFFF"/>
                          </a:solidFill>
                          <a:latin typeface="+mn-ea"/>
                          <a:ea typeface="+mn-ea"/>
                        </a:rPr>
                        <a:t>ユースケース名</a:t>
                      </a:r>
                    </a:p>
                  </a:txBody>
                  <a:tcPr marT="42203" marB="42203"/>
                </a:tc>
                <a:tc>
                  <a:txBody>
                    <a:bodyPr/>
                    <a:lstStyle/>
                    <a:p>
                      <a:endParaRPr kumimoji="1" lang="ja-JP" altLang="en-US" sz="1600" dirty="0">
                        <a:latin typeface="+mn-ea"/>
                        <a:ea typeface="+mn-ea"/>
                      </a:endParaRPr>
                    </a:p>
                  </a:txBody>
                  <a:tcPr marT="42203" marB="42203" anchor="ctr"/>
                </a:tc>
                <a:extLst>
                  <a:ext uri="{0D108BD9-81ED-4DB2-BD59-A6C34878D82A}">
                    <a16:rowId xmlns:a16="http://schemas.microsoft.com/office/drawing/2014/main" val="10000"/>
                  </a:ext>
                </a:extLst>
              </a:tr>
              <a:tr h="325945">
                <a:tc>
                  <a:txBody>
                    <a:bodyPr/>
                    <a:lstStyle/>
                    <a:p>
                      <a:r>
                        <a:rPr kumimoji="1" lang="ja-JP" altLang="en-US" sz="1600" dirty="0">
                          <a:solidFill>
                            <a:srgbClr val="FFFFFF"/>
                          </a:solidFill>
                          <a:latin typeface="+mn-ea"/>
                          <a:ea typeface="+mn-ea"/>
                        </a:rPr>
                        <a:t>概要</a:t>
                      </a:r>
                    </a:p>
                  </a:txBody>
                  <a:tcPr marT="42203" marB="42203"/>
                </a:tc>
                <a:tc>
                  <a:txBody>
                    <a:bodyPr/>
                    <a:lstStyle/>
                    <a:p>
                      <a:endParaRPr kumimoji="1" lang="ja-JP" altLang="en-US" sz="1600" dirty="0">
                        <a:latin typeface="+mn-ea"/>
                        <a:ea typeface="+mn-ea"/>
                      </a:endParaRPr>
                    </a:p>
                  </a:txBody>
                  <a:tcPr marT="42203" marB="42203" anchor="ctr"/>
                </a:tc>
                <a:extLst>
                  <a:ext uri="{0D108BD9-81ED-4DB2-BD59-A6C34878D82A}">
                    <a16:rowId xmlns:a16="http://schemas.microsoft.com/office/drawing/2014/main" val="10001"/>
                  </a:ext>
                </a:extLst>
              </a:tr>
              <a:tr h="1332000">
                <a:tc>
                  <a:txBody>
                    <a:bodyPr/>
                    <a:lstStyle/>
                    <a:p>
                      <a:r>
                        <a:rPr kumimoji="1" lang="ja-JP" altLang="en-US" sz="1600">
                          <a:solidFill>
                            <a:srgbClr val="FFFFFF"/>
                          </a:solidFill>
                          <a:latin typeface="+mn-ea"/>
                          <a:ea typeface="+mn-ea"/>
                        </a:rPr>
                        <a:t>メインフロー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10003"/>
                  </a:ext>
                </a:extLst>
              </a:tr>
              <a:tr h="828000">
                <a:tc>
                  <a:txBody>
                    <a:bodyPr/>
                    <a:lstStyle/>
                    <a:p>
                      <a:r>
                        <a:rPr kumimoji="1" lang="ja-JP" altLang="en-US" sz="1600">
                          <a:solidFill>
                            <a:srgbClr val="FFFFFF"/>
                          </a:solidFill>
                          <a:latin typeface="+mn-ea"/>
                          <a:ea typeface="+mn-ea"/>
                        </a:rPr>
                        <a:t>例外フロー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849220905"/>
                  </a:ext>
                </a:extLst>
              </a:tr>
            </a:tbl>
          </a:graphicData>
        </a:graphic>
      </p:graphicFrame>
    </p:spTree>
    <p:custDataLst>
      <p:tags r:id="rId1"/>
    </p:custDataLst>
    <p:extLst>
      <p:ext uri="{BB962C8B-B14F-4D97-AF65-F5344CB8AC3E}">
        <p14:creationId xmlns:p14="http://schemas.microsoft.com/office/powerpoint/2010/main" val="321668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16A793C8-961F-4D6B-BF6F-2AFF73AFF667}"/>
              </a:ext>
            </a:extLst>
          </p:cNvPr>
          <p:cNvGraphicFramePr>
            <a:graphicFrameLocks noGrp="1"/>
          </p:cNvGraphicFramePr>
          <p:nvPr>
            <p:extLst>
              <p:ext uri="{D42A27DB-BD31-4B8C-83A1-F6EECF244321}">
                <p14:modId xmlns:p14="http://schemas.microsoft.com/office/powerpoint/2010/main" val="1518018363"/>
              </p:ext>
            </p:extLst>
          </p:nvPr>
        </p:nvGraphicFramePr>
        <p:xfrm>
          <a:off x="5909952" y="3184030"/>
          <a:ext cx="5443848" cy="3049555"/>
        </p:xfrm>
        <a:graphic>
          <a:graphicData uri="http://schemas.openxmlformats.org/drawingml/2006/table">
            <a:tbl>
              <a:tblPr firstCol="1" bandRow="1">
                <a:tableStyleId>{00A15C55-8517-42AA-B614-E9B94910E393}</a:tableStyleId>
              </a:tblPr>
              <a:tblGrid>
                <a:gridCol w="1318438">
                  <a:extLst>
                    <a:ext uri="{9D8B030D-6E8A-4147-A177-3AD203B41FA5}">
                      <a16:colId xmlns:a16="http://schemas.microsoft.com/office/drawing/2014/main" val="20000"/>
                    </a:ext>
                  </a:extLst>
                </a:gridCol>
                <a:gridCol w="4125410">
                  <a:extLst>
                    <a:ext uri="{9D8B030D-6E8A-4147-A177-3AD203B41FA5}">
                      <a16:colId xmlns:a16="http://schemas.microsoft.com/office/drawing/2014/main" val="20001"/>
                    </a:ext>
                  </a:extLst>
                </a:gridCol>
              </a:tblGrid>
              <a:tr h="536108">
                <a:tc>
                  <a:txBody>
                    <a:bodyPr/>
                    <a:lstStyle/>
                    <a:p>
                      <a:r>
                        <a:rPr kumimoji="1" lang="ja-JP" altLang="en-US" sz="1600">
                          <a:solidFill>
                            <a:srgbClr val="FFFFFF"/>
                          </a:solidFill>
                          <a:latin typeface="+mn-ea"/>
                          <a:ea typeface="+mn-ea"/>
                        </a:rPr>
                        <a:t>ユース</a:t>
                      </a:r>
                      <a:br>
                        <a:rPr kumimoji="1" lang="en-US" altLang="ja-JP" sz="1600" dirty="0">
                          <a:solidFill>
                            <a:srgbClr val="FFFFFF"/>
                          </a:solidFill>
                          <a:latin typeface="+mn-ea"/>
                          <a:ea typeface="+mn-ea"/>
                        </a:rPr>
                      </a:br>
                      <a:r>
                        <a:rPr kumimoji="1" lang="ja-JP" altLang="en-US" sz="1600">
                          <a:solidFill>
                            <a:srgbClr val="FFFFFF"/>
                          </a:solidFill>
                          <a:latin typeface="+mn-ea"/>
                          <a:ea typeface="+mn-ea"/>
                        </a:rPr>
                        <a:t>ケース名</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0"/>
                  </a:ext>
                </a:extLst>
              </a:tr>
              <a:tr h="307602">
                <a:tc>
                  <a:txBody>
                    <a:bodyPr/>
                    <a:lstStyle/>
                    <a:p>
                      <a:r>
                        <a:rPr kumimoji="1" lang="ja-JP" altLang="en-US" sz="1600">
                          <a:solidFill>
                            <a:srgbClr val="FFFFFF"/>
                          </a:solidFill>
                          <a:latin typeface="+mn-ea"/>
                          <a:ea typeface="+mn-ea"/>
                        </a:rPr>
                        <a:t>事前条件</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1"/>
                  </a:ext>
                </a:extLst>
              </a:tr>
              <a:tr h="1152279">
                <a:tc>
                  <a:txBody>
                    <a:bodyPr/>
                    <a:lstStyle/>
                    <a:p>
                      <a:r>
                        <a:rPr kumimoji="1" lang="ja-JP" altLang="en-US" sz="1600">
                          <a:solidFill>
                            <a:srgbClr val="FFFFFF"/>
                          </a:solidFill>
                          <a:latin typeface="+mn-ea"/>
                          <a:ea typeface="+mn-ea"/>
                        </a:rPr>
                        <a:t>メイン</a:t>
                      </a:r>
                      <a:endParaRPr kumimoji="1" lang="en-US" altLang="ja-JP" sz="1600" dirty="0">
                        <a:solidFill>
                          <a:srgbClr val="FFFFFF"/>
                        </a:solidFill>
                        <a:latin typeface="+mn-ea"/>
                        <a:ea typeface="+mn-ea"/>
                      </a:endParaRPr>
                    </a:p>
                    <a:p>
                      <a:r>
                        <a:rPr kumimoji="1" lang="ja-JP" altLang="en-US" sz="1600">
                          <a:solidFill>
                            <a:srgbClr val="FFFFFF"/>
                          </a:solidFill>
                          <a:latin typeface="+mn-ea"/>
                          <a:ea typeface="+mn-ea"/>
                        </a:rPr>
                        <a:t>フロー</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2"/>
                  </a:ext>
                </a:extLst>
              </a:tr>
              <a:tr h="996944">
                <a:tc>
                  <a:txBody>
                    <a:bodyPr/>
                    <a:lstStyle/>
                    <a:p>
                      <a:r>
                        <a:rPr kumimoji="1" lang="ja-JP" altLang="en-US" sz="1600">
                          <a:solidFill>
                            <a:srgbClr val="FFFFFF"/>
                          </a:solidFill>
                          <a:latin typeface="+mn-ea"/>
                          <a:ea typeface="+mn-ea"/>
                        </a:rPr>
                        <a:t>例外</a:t>
                      </a:r>
                      <a:endParaRPr kumimoji="1" lang="en-US" altLang="ja-JP" sz="1600" dirty="0">
                        <a:solidFill>
                          <a:srgbClr val="FFFFFF"/>
                        </a:solidFill>
                        <a:latin typeface="+mn-ea"/>
                        <a:ea typeface="+mn-ea"/>
                      </a:endParaRPr>
                    </a:p>
                    <a:p>
                      <a:r>
                        <a:rPr kumimoji="1" lang="ja-JP" altLang="en-US" sz="1600" dirty="0">
                          <a:solidFill>
                            <a:srgbClr val="FFFFFF"/>
                          </a:solidFill>
                          <a:latin typeface="+mn-ea"/>
                          <a:ea typeface="+mn-ea"/>
                        </a:rPr>
                        <a:t>フロー</a:t>
                      </a: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10003"/>
                  </a:ext>
                </a:extLst>
              </a:tr>
            </a:tbl>
          </a:graphicData>
        </a:graphic>
      </p:graphicFrame>
      <p:graphicFrame>
        <p:nvGraphicFramePr>
          <p:cNvPr id="8" name="表 7">
            <a:extLst>
              <a:ext uri="{FF2B5EF4-FFF2-40B4-BE49-F238E27FC236}">
                <a16:creationId xmlns:a16="http://schemas.microsoft.com/office/drawing/2014/main" id="{DBD0B1F3-2903-5CD9-11E0-438D194C8A33}"/>
              </a:ext>
            </a:extLst>
          </p:cNvPr>
          <p:cNvGraphicFramePr>
            <a:graphicFrameLocks noGrp="1"/>
          </p:cNvGraphicFramePr>
          <p:nvPr>
            <p:extLst>
              <p:ext uri="{D42A27DB-BD31-4B8C-83A1-F6EECF244321}">
                <p14:modId xmlns:p14="http://schemas.microsoft.com/office/powerpoint/2010/main" val="3107371648"/>
              </p:ext>
            </p:extLst>
          </p:nvPr>
        </p:nvGraphicFramePr>
        <p:xfrm>
          <a:off x="5909952" y="3183367"/>
          <a:ext cx="5443848" cy="3053170"/>
        </p:xfrm>
        <a:graphic>
          <a:graphicData uri="http://schemas.openxmlformats.org/drawingml/2006/table">
            <a:tbl>
              <a:tblPr firstCol="1" bandRow="1">
                <a:tableStyleId>{00A15C55-8517-42AA-B614-E9B94910E393}</a:tableStyleId>
              </a:tblPr>
              <a:tblGrid>
                <a:gridCol w="1318437">
                  <a:extLst>
                    <a:ext uri="{9D8B030D-6E8A-4147-A177-3AD203B41FA5}">
                      <a16:colId xmlns:a16="http://schemas.microsoft.com/office/drawing/2014/main" val="20000"/>
                    </a:ext>
                  </a:extLst>
                </a:gridCol>
                <a:gridCol w="4125411">
                  <a:extLst>
                    <a:ext uri="{9D8B030D-6E8A-4147-A177-3AD203B41FA5}">
                      <a16:colId xmlns:a16="http://schemas.microsoft.com/office/drawing/2014/main" val="20001"/>
                    </a:ext>
                  </a:extLst>
                </a:gridCol>
              </a:tblGrid>
              <a:tr h="631663">
                <a:tc>
                  <a:txBody>
                    <a:bodyPr/>
                    <a:lstStyle/>
                    <a:p>
                      <a:r>
                        <a:rPr kumimoji="1" lang="ja-JP" altLang="en-US" sz="1600">
                          <a:solidFill>
                            <a:srgbClr val="FFFFFF"/>
                          </a:solidFill>
                          <a:latin typeface="+mn-ea"/>
                          <a:ea typeface="+mn-ea"/>
                        </a:rPr>
                        <a:t>ユース</a:t>
                      </a:r>
                      <a:endParaRPr kumimoji="1" lang="en-US" altLang="ja-JP" sz="1600" dirty="0">
                        <a:solidFill>
                          <a:srgbClr val="FFFFFF"/>
                        </a:solidFill>
                        <a:latin typeface="+mn-ea"/>
                        <a:ea typeface="+mn-ea"/>
                      </a:endParaRPr>
                    </a:p>
                    <a:p>
                      <a:r>
                        <a:rPr kumimoji="1" lang="ja-JP" altLang="en-US" sz="1600">
                          <a:solidFill>
                            <a:srgbClr val="FFFFFF"/>
                          </a:solidFill>
                          <a:latin typeface="+mn-ea"/>
                          <a:ea typeface="+mn-ea"/>
                        </a:rPr>
                        <a:t>ケース名</a:t>
                      </a:r>
                      <a:endParaRPr kumimoji="1" lang="ja-JP" altLang="en-US" sz="1600" dirty="0">
                        <a:solidFill>
                          <a:srgbClr val="FFFFFF"/>
                        </a:solidFill>
                        <a:latin typeface="+mn-ea"/>
                        <a:ea typeface="+mn-ea"/>
                      </a:endParaRPr>
                    </a:p>
                  </a:txBody>
                  <a:tcPr marT="42203" marB="42203"/>
                </a:tc>
                <a:tc>
                  <a:txBody>
                    <a:bodyPr/>
                    <a:lstStyle/>
                    <a:p>
                      <a:r>
                        <a:rPr kumimoji="1" lang="ja-JP" altLang="en-US" sz="1600">
                          <a:latin typeface="+mn-ea"/>
                          <a:ea typeface="+mn-ea"/>
                        </a:rPr>
                        <a:t>お湯を沸かす</a:t>
                      </a:r>
                      <a:endParaRPr kumimoji="1" lang="ja-JP" altLang="en-US" sz="1600" dirty="0">
                        <a:latin typeface="+mn-ea"/>
                        <a:ea typeface="+mn-ea"/>
                      </a:endParaRPr>
                    </a:p>
                  </a:txBody>
                  <a:tcPr marT="42203" marB="42203" anchor="ctr"/>
                </a:tc>
                <a:extLst>
                  <a:ext uri="{0D108BD9-81ED-4DB2-BD59-A6C34878D82A}">
                    <a16:rowId xmlns:a16="http://schemas.microsoft.com/office/drawing/2014/main" val="10000"/>
                  </a:ext>
                </a:extLst>
              </a:tr>
              <a:tr h="362430">
                <a:tc>
                  <a:txBody>
                    <a:bodyPr/>
                    <a:lstStyle/>
                    <a:p>
                      <a:r>
                        <a:rPr kumimoji="1" lang="ja-JP" altLang="en-US" sz="1600">
                          <a:solidFill>
                            <a:srgbClr val="FFFFFF"/>
                          </a:solidFill>
                          <a:latin typeface="+mn-ea"/>
                          <a:ea typeface="+mn-ea"/>
                        </a:rPr>
                        <a:t>事前条件</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1"/>
                  </a:ext>
                </a:extLst>
              </a:tr>
              <a:tr h="1170130">
                <a:tc>
                  <a:txBody>
                    <a:bodyPr/>
                    <a:lstStyle/>
                    <a:p>
                      <a:r>
                        <a:rPr kumimoji="1" lang="ja-JP" altLang="en-US" sz="1600">
                          <a:solidFill>
                            <a:srgbClr val="FFFFFF"/>
                          </a:solidFill>
                          <a:latin typeface="+mn-ea"/>
                          <a:ea typeface="+mn-ea"/>
                        </a:rPr>
                        <a:t>メイン</a:t>
                      </a:r>
                      <a:br>
                        <a:rPr kumimoji="1" lang="en-US" altLang="ja-JP" sz="1600" dirty="0">
                          <a:solidFill>
                            <a:srgbClr val="FFFFFF"/>
                          </a:solidFill>
                          <a:latin typeface="+mn-ea"/>
                          <a:ea typeface="+mn-ea"/>
                        </a:rPr>
                      </a:br>
                      <a:r>
                        <a:rPr kumimoji="1" lang="ja-JP" altLang="en-US" sz="1600">
                          <a:solidFill>
                            <a:srgbClr val="FFFFFF"/>
                          </a:solidFill>
                          <a:latin typeface="+mn-ea"/>
                          <a:ea typeface="+mn-ea"/>
                        </a:rPr>
                        <a:t>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600">
                          <a:latin typeface="+mn-ea"/>
                          <a:ea typeface="+mn-ea"/>
                        </a:rPr>
                        <a:t>ユーザはケトルに必要な量の水を入れる．</a:t>
                      </a:r>
                      <a:endParaRPr kumimoji="1" lang="en-US" altLang="ja-JP" sz="1600" dirty="0">
                        <a:latin typeface="+mn-ea"/>
                        <a:ea typeface="+mn-ea"/>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600">
                          <a:latin typeface="+mn-ea"/>
                          <a:ea typeface="+mn-ea"/>
                        </a:rPr>
                        <a:t>ユーザはケトルのスイッチを押す．</a:t>
                      </a:r>
                      <a:endParaRPr kumimoji="1" lang="en-US" altLang="ja-JP" sz="1600" dirty="0">
                        <a:latin typeface="+mn-ea"/>
                        <a:ea typeface="+mn-ea"/>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600">
                          <a:latin typeface="+mn-ea"/>
                          <a:ea typeface="+mn-ea"/>
                        </a:rPr>
                        <a:t>ケトルは水が沸騰するまで熱する</a:t>
                      </a:r>
                      <a:r>
                        <a:rPr kumimoji="1" lang="en-US" altLang="ja-JP" sz="1600" dirty="0">
                          <a:latin typeface="+mn-ea"/>
                          <a:ea typeface="+mn-ea"/>
                        </a:rPr>
                        <a:t>[E-1]</a:t>
                      </a:r>
                      <a:r>
                        <a:rPr kumimoji="1" lang="ja-JP" altLang="en-US" sz="1600">
                          <a:latin typeface="+mn-ea"/>
                          <a:ea typeface="+mn-ea"/>
                        </a:rPr>
                        <a:t>．</a:t>
                      </a:r>
                    </a:p>
                  </a:txBody>
                  <a:tcPr marT="42203" marB="42203"/>
                </a:tc>
                <a:extLst>
                  <a:ext uri="{0D108BD9-81ED-4DB2-BD59-A6C34878D82A}">
                    <a16:rowId xmlns:a16="http://schemas.microsoft.com/office/drawing/2014/main" val="10002"/>
                  </a:ext>
                </a:extLst>
              </a:tr>
              <a:tr h="888947">
                <a:tc>
                  <a:txBody>
                    <a:bodyPr/>
                    <a:lstStyle/>
                    <a:p>
                      <a:r>
                        <a:rPr kumimoji="1" lang="ja-JP" altLang="en-US" sz="1600">
                          <a:solidFill>
                            <a:srgbClr val="FFFFFF"/>
                          </a:solidFill>
                          <a:latin typeface="+mn-ea"/>
                          <a:ea typeface="+mn-ea"/>
                        </a:rPr>
                        <a:t>例外</a:t>
                      </a:r>
                      <a:endParaRPr kumimoji="1" lang="en-US" altLang="ja-JP" sz="1600" dirty="0">
                        <a:solidFill>
                          <a:srgbClr val="FFFFFF"/>
                        </a:solidFill>
                        <a:latin typeface="+mn-ea"/>
                        <a:ea typeface="+mn-ea"/>
                      </a:endParaRPr>
                    </a:p>
                    <a:p>
                      <a:r>
                        <a:rPr kumimoji="1" lang="ja-JP" altLang="en-US" sz="1600" dirty="0">
                          <a:solidFill>
                            <a:srgbClr val="FFFFFF"/>
                          </a:solidFill>
                          <a:latin typeface="+mn-ea"/>
                          <a:ea typeface="+mn-ea"/>
                        </a:rPr>
                        <a:t>フロー</a:t>
                      </a: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en-US" altLang="ja-JP" sz="1600" dirty="0">
                          <a:latin typeface="+mn-ea"/>
                          <a:ea typeface="+mn-ea"/>
                        </a:rPr>
                        <a:t>E-1 </a:t>
                      </a:r>
                      <a:r>
                        <a:rPr kumimoji="1" lang="ja-JP" altLang="en-US" sz="1600">
                          <a:latin typeface="+mn-ea"/>
                          <a:ea typeface="+mn-ea"/>
                        </a:rPr>
                        <a:t>水が入っていなかった場合，熱するのを止める．</a:t>
                      </a:r>
                      <a:endParaRPr kumimoji="1" lang="ja-JP" altLang="en-US" sz="1600" dirty="0">
                        <a:latin typeface="+mn-ea"/>
                        <a:ea typeface="+mn-ea"/>
                      </a:endParaRPr>
                    </a:p>
                  </a:txBody>
                  <a:tcPr marT="42203" marB="42203"/>
                </a:tc>
                <a:extLst>
                  <a:ext uri="{0D108BD9-81ED-4DB2-BD59-A6C34878D82A}">
                    <a16:rowId xmlns:a16="http://schemas.microsoft.com/office/drawing/2014/main" val="10003"/>
                  </a:ext>
                </a:extLst>
              </a:tr>
            </a:tbl>
          </a:graphicData>
        </a:graphic>
      </p:graphicFrame>
      <p:sp>
        <p:nvSpPr>
          <p:cNvPr id="2" name="タイトル 1"/>
          <p:cNvSpPr>
            <a:spLocks noGrp="1"/>
          </p:cNvSpPr>
          <p:nvPr>
            <p:ph type="title"/>
          </p:nvPr>
        </p:nvSpPr>
        <p:spPr/>
        <p:txBody>
          <a:bodyPr>
            <a:normAutofit/>
          </a:bodyPr>
          <a:lstStyle/>
          <a:p>
            <a:r>
              <a:rPr lang="ja-JP" altLang="en-US" sz="2585" dirty="0"/>
              <a:t>　　　ユースケースモデルの演習</a:t>
            </a:r>
            <a:r>
              <a:rPr lang="en-US" altLang="ja-JP" sz="2585" dirty="0"/>
              <a:t>1</a:t>
            </a:r>
            <a:br>
              <a:rPr kumimoji="1" lang="en-US" altLang="ja-JP" dirty="0"/>
            </a:br>
            <a:r>
              <a:rPr lang="ja-JP" altLang="en-US" sz="2600" dirty="0"/>
              <a:t>　　　</a:t>
            </a:r>
            <a:r>
              <a:rPr lang="ja-JP" altLang="en-US" dirty="0"/>
              <a:t>電気ケトル</a:t>
            </a:r>
            <a:endParaRPr kumimoji="1" lang="ja-JP" altLang="en-US" dirty="0"/>
          </a:p>
        </p:txBody>
      </p:sp>
      <p:sp>
        <p:nvSpPr>
          <p:cNvPr id="19" name="コンテンツ プレースホルダー 18"/>
          <p:cNvSpPr>
            <a:spLocks noGrp="1"/>
          </p:cNvSpPr>
          <p:nvPr>
            <p:ph idx="1"/>
          </p:nvPr>
        </p:nvSpPr>
        <p:spPr/>
        <p:txBody>
          <a:bodyPr>
            <a:normAutofit/>
          </a:bodyPr>
          <a:lstStyle/>
          <a:p>
            <a:r>
              <a:rPr kumimoji="1" lang="ja-JP" altLang="en-US" dirty="0"/>
              <a:t>電気ケトルのユースケース図を書け．</a:t>
            </a:r>
            <a:endParaRPr kumimoji="1" lang="en-US" altLang="ja-JP" dirty="0"/>
          </a:p>
          <a:p>
            <a:pPr lvl="1"/>
            <a:r>
              <a:rPr lang="ja-JP" altLang="en-US" dirty="0"/>
              <a:t>ユースケース記述も書け．</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46</a:t>
            </a:fld>
            <a:endParaRPr kumimoji="1" lang="ja-JP" altLang="en-US"/>
          </a:p>
        </p:txBody>
      </p:sp>
      <p:sp>
        <p:nvSpPr>
          <p:cNvPr id="17" name="正方形/長方形 16"/>
          <p:cNvSpPr/>
          <p:nvPr/>
        </p:nvSpPr>
        <p:spPr>
          <a:xfrm>
            <a:off x="2839024" y="3184030"/>
            <a:ext cx="2928957" cy="270365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電気ケトル</a:t>
            </a:r>
          </a:p>
        </p:txBody>
      </p:sp>
      <p:sp>
        <p:nvSpPr>
          <p:cNvPr id="18" name="角丸四角形吹き出し 17"/>
          <p:cNvSpPr/>
          <p:nvPr/>
        </p:nvSpPr>
        <p:spPr>
          <a:xfrm>
            <a:off x="1375734" y="5404852"/>
            <a:ext cx="3189092" cy="832350"/>
          </a:xfrm>
          <a:prstGeom prst="wedgeRoundRectCallout">
            <a:avLst>
              <a:gd name="adj1" fmla="val 33465"/>
              <a:gd name="adj2" fmla="val -79980"/>
              <a:gd name="adj3" fmla="val 16667"/>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FFFF"/>
                </a:solidFill>
              </a:rPr>
              <a:t>どの様な機能があれば，電気ケトルとして成り立つでしょうか．</a:t>
            </a:r>
          </a:p>
        </p:txBody>
      </p:sp>
      <p:pic>
        <p:nvPicPr>
          <p:cNvPr id="31" name="図 30">
            <a:extLst>
              <a:ext uri="{FF2B5EF4-FFF2-40B4-BE49-F238E27FC236}">
                <a16:creationId xmlns:a16="http://schemas.microsoft.com/office/drawing/2014/main" id="{08E1A732-AC10-EF4B-9F35-4CD9238025F8}"/>
              </a:ext>
            </a:extLst>
          </p:cNvPr>
          <p:cNvPicPr>
            <a:picLocks noChangeAspect="1"/>
          </p:cNvPicPr>
          <p:nvPr/>
        </p:nvPicPr>
        <p:blipFill>
          <a:blip r:embed="rId3"/>
          <a:stretch>
            <a:fillRect/>
          </a:stretch>
        </p:blipFill>
        <p:spPr>
          <a:xfrm>
            <a:off x="9553800" y="127906"/>
            <a:ext cx="1800000" cy="1800000"/>
          </a:xfrm>
          <a:prstGeom prst="rect">
            <a:avLst/>
          </a:prstGeom>
        </p:spPr>
      </p:pic>
      <p:cxnSp>
        <p:nvCxnSpPr>
          <p:cNvPr id="32" name="直線コネクタ 31">
            <a:extLst>
              <a:ext uri="{FF2B5EF4-FFF2-40B4-BE49-F238E27FC236}">
                <a16:creationId xmlns:a16="http://schemas.microsoft.com/office/drawing/2014/main" id="{22C0CF9D-ACDA-8441-A126-DD0920E69B18}"/>
              </a:ext>
            </a:extLst>
          </p:cNvPr>
          <p:cNvCxnSpPr>
            <a:cxnSpLocks/>
          </p:cNvCxnSpPr>
          <p:nvPr/>
        </p:nvCxnSpPr>
        <p:spPr>
          <a:xfrm flipH="1">
            <a:off x="2504577" y="4420709"/>
            <a:ext cx="132937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円/楕円 32">
            <a:extLst>
              <a:ext uri="{FF2B5EF4-FFF2-40B4-BE49-F238E27FC236}">
                <a16:creationId xmlns:a16="http://schemas.microsoft.com/office/drawing/2014/main" id="{A2C5C464-70AB-DD43-9C92-1D09609958C9}"/>
              </a:ext>
            </a:extLst>
          </p:cNvPr>
          <p:cNvSpPr/>
          <p:nvPr/>
        </p:nvSpPr>
        <p:spPr>
          <a:xfrm>
            <a:off x="3581400" y="4150709"/>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お湯を</a:t>
            </a:r>
            <a:br>
              <a:rPr lang="en-US" altLang="ja-JP" sz="1600" dirty="0">
                <a:solidFill>
                  <a:srgbClr val="000000"/>
                </a:solidFill>
              </a:rPr>
            </a:br>
            <a:r>
              <a:rPr lang="ja-JP" altLang="en-US" sz="1600" dirty="0">
                <a:solidFill>
                  <a:srgbClr val="000000"/>
                </a:solidFill>
              </a:rPr>
              <a:t>沸かす</a:t>
            </a:r>
          </a:p>
        </p:txBody>
      </p:sp>
      <p:grpSp>
        <p:nvGrpSpPr>
          <p:cNvPr id="35" name="グループ化 34">
            <a:extLst>
              <a:ext uri="{FF2B5EF4-FFF2-40B4-BE49-F238E27FC236}">
                <a16:creationId xmlns:a16="http://schemas.microsoft.com/office/drawing/2014/main" id="{26B3D3C3-296A-5541-9B65-466079022767}"/>
              </a:ext>
            </a:extLst>
          </p:cNvPr>
          <p:cNvGrpSpPr/>
          <p:nvPr/>
        </p:nvGrpSpPr>
        <p:grpSpPr>
          <a:xfrm>
            <a:off x="0" y="-1"/>
            <a:ext cx="1662545" cy="1662545"/>
            <a:chOff x="1524000" y="-1"/>
            <a:chExt cx="1662545" cy="1662545"/>
          </a:xfrm>
        </p:grpSpPr>
        <p:sp>
          <p:nvSpPr>
            <p:cNvPr id="36" name="直角三角形 35">
              <a:extLst>
                <a:ext uri="{FF2B5EF4-FFF2-40B4-BE49-F238E27FC236}">
                  <a16:creationId xmlns:a16="http://schemas.microsoft.com/office/drawing/2014/main" id="{8C7DBFC8-5325-A14E-BD24-C7401D42125A}"/>
                </a:ext>
              </a:extLst>
            </p:cNvPr>
            <p:cNvSpPr/>
            <p:nvPr/>
          </p:nvSpPr>
          <p:spPr>
            <a:xfrm rot="5400000">
              <a:off x="1524000" y="-1"/>
              <a:ext cx="1662545" cy="1662545"/>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正方形/長方形 36">
              <a:extLst>
                <a:ext uri="{FF2B5EF4-FFF2-40B4-BE49-F238E27FC236}">
                  <a16:creationId xmlns:a16="http://schemas.microsoft.com/office/drawing/2014/main" id="{BDDDF59A-6C03-DF45-983B-07C011E826A9}"/>
                </a:ext>
              </a:extLst>
            </p:cNvPr>
            <p:cNvSpPr/>
            <p:nvPr/>
          </p:nvSpPr>
          <p:spPr>
            <a:xfrm>
              <a:off x="1524003" y="15074"/>
              <a:ext cx="877163" cy="923330"/>
            </a:xfrm>
            <a:prstGeom prst="rect">
              <a:avLst/>
            </a:prstGeom>
          </p:spPr>
          <p:txBody>
            <a:bodyPr wrap="none">
              <a:spAutoFit/>
            </a:bodyPr>
            <a:lstStyle/>
            <a:p>
              <a:pPr algn="ctr"/>
              <a:r>
                <a:rPr lang="ja-JP" altLang="en-US" sz="5400" dirty="0">
                  <a:solidFill>
                    <a:srgbClr val="FFFFFF"/>
                  </a:solidFill>
                </a:rPr>
                <a:t>解</a:t>
              </a:r>
            </a:p>
          </p:txBody>
        </p:sp>
      </p:grpSp>
      <p:grpSp>
        <p:nvGrpSpPr>
          <p:cNvPr id="29" name="グループ化 81">
            <a:extLst>
              <a:ext uri="{FF2B5EF4-FFF2-40B4-BE49-F238E27FC236}">
                <a16:creationId xmlns:a16="http://schemas.microsoft.com/office/drawing/2014/main" id="{66DB73D6-6C3C-AE46-A4DE-F3082F793DC7}"/>
              </a:ext>
            </a:extLst>
          </p:cNvPr>
          <p:cNvGrpSpPr/>
          <p:nvPr/>
        </p:nvGrpSpPr>
        <p:grpSpPr>
          <a:xfrm>
            <a:off x="1778668" y="4112976"/>
            <a:ext cx="800220" cy="845765"/>
            <a:chOff x="924970" y="2500306"/>
            <a:chExt cx="800221" cy="916245"/>
          </a:xfrm>
          <a:solidFill>
            <a:srgbClr val="FFFFFF"/>
          </a:solidFill>
        </p:grpSpPr>
        <p:sp>
          <p:nvSpPr>
            <p:cNvPr id="30" name="正方形/長方形 29">
              <a:extLst>
                <a:ext uri="{FF2B5EF4-FFF2-40B4-BE49-F238E27FC236}">
                  <a16:creationId xmlns:a16="http://schemas.microsoft.com/office/drawing/2014/main" id="{BEB81FDE-AC57-EE48-9434-53348DB70CAA}"/>
                </a:ext>
              </a:extLst>
            </p:cNvPr>
            <p:cNvSpPr/>
            <p:nvPr/>
          </p:nvSpPr>
          <p:spPr>
            <a:xfrm>
              <a:off x="1071538" y="2500306"/>
              <a:ext cx="500066" cy="78581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38" name="グループ化 39">
              <a:extLst>
                <a:ext uri="{FF2B5EF4-FFF2-40B4-BE49-F238E27FC236}">
                  <a16:creationId xmlns:a16="http://schemas.microsoft.com/office/drawing/2014/main" id="{EF7786E5-925E-E240-93C8-AE5CD5D3EDB8}"/>
                </a:ext>
              </a:extLst>
            </p:cNvPr>
            <p:cNvGrpSpPr/>
            <p:nvPr/>
          </p:nvGrpSpPr>
          <p:grpSpPr>
            <a:xfrm>
              <a:off x="924970" y="2500306"/>
              <a:ext cx="800221" cy="916245"/>
              <a:chOff x="1144487" y="2500306"/>
              <a:chExt cx="800221" cy="916245"/>
            </a:xfrm>
            <a:grpFill/>
          </p:grpSpPr>
          <p:grpSp>
            <p:nvGrpSpPr>
              <p:cNvPr id="39" name="グループ化 6">
                <a:extLst>
                  <a:ext uri="{FF2B5EF4-FFF2-40B4-BE49-F238E27FC236}">
                    <a16:creationId xmlns:a16="http://schemas.microsoft.com/office/drawing/2014/main" id="{01D9AC4C-D98F-7B41-B4D3-2CCCBEE38284}"/>
                  </a:ext>
                </a:extLst>
              </p:cNvPr>
              <p:cNvGrpSpPr/>
              <p:nvPr/>
            </p:nvGrpSpPr>
            <p:grpSpPr>
              <a:xfrm>
                <a:off x="1377905" y="2500306"/>
                <a:ext cx="333378" cy="571504"/>
                <a:chOff x="2035951" y="4143380"/>
                <a:chExt cx="500066" cy="857256"/>
              </a:xfrm>
              <a:grpFill/>
            </p:grpSpPr>
            <p:sp>
              <p:nvSpPr>
                <p:cNvPr id="41" name="円/楕円 40">
                  <a:extLst>
                    <a:ext uri="{FF2B5EF4-FFF2-40B4-BE49-F238E27FC236}">
                      <a16:creationId xmlns:a16="http://schemas.microsoft.com/office/drawing/2014/main" id="{62001DA2-A9DD-3B4B-8AE8-61952968D167}"/>
                    </a:ext>
                  </a:extLst>
                </p:cNvPr>
                <p:cNvSpPr/>
                <p:nvPr/>
              </p:nvSpPr>
              <p:spPr>
                <a:xfrm>
                  <a:off x="2071670" y="4143380"/>
                  <a:ext cx="428628" cy="428628"/>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42" name="直線コネクタ 41">
                  <a:extLst>
                    <a:ext uri="{FF2B5EF4-FFF2-40B4-BE49-F238E27FC236}">
                      <a16:creationId xmlns:a16="http://schemas.microsoft.com/office/drawing/2014/main" id="{1562D8DB-510E-DE4B-A294-D090E774E7A0}"/>
                    </a:ext>
                  </a:extLst>
                </p:cNvPr>
                <p:cNvCxnSpPr>
                  <a:stCxn id="41" idx="4"/>
                </p:cNvCxnSpPr>
                <p:nvPr/>
              </p:nvCxnSpPr>
              <p:spPr>
                <a:xfrm rot="5400000">
                  <a:off x="2178827" y="4679165"/>
                  <a:ext cx="214314"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43" name="直線コネクタ 42">
                  <a:extLst>
                    <a:ext uri="{FF2B5EF4-FFF2-40B4-BE49-F238E27FC236}">
                      <a16:creationId xmlns:a16="http://schemas.microsoft.com/office/drawing/2014/main" id="{B530F510-0F40-FF42-802E-5ACED9F0B69F}"/>
                    </a:ext>
                  </a:extLst>
                </p:cNvPr>
                <p:cNvCxnSpPr/>
                <p:nvPr/>
              </p:nvCxnSpPr>
              <p:spPr>
                <a:xfrm>
                  <a:off x="2035951" y="4643446"/>
                  <a:ext cx="500066"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44" name="直線コネクタ 43">
                  <a:extLst>
                    <a:ext uri="{FF2B5EF4-FFF2-40B4-BE49-F238E27FC236}">
                      <a16:creationId xmlns:a16="http://schemas.microsoft.com/office/drawing/2014/main" id="{A4FFB5F3-6C4D-6440-951C-355400C41539}"/>
                    </a:ext>
                  </a:extLst>
                </p:cNvPr>
                <p:cNvCxnSpPr/>
                <p:nvPr/>
              </p:nvCxnSpPr>
              <p:spPr>
                <a:xfrm rot="5400000">
                  <a:off x="2071670"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45" name="直線コネクタ 44">
                  <a:extLst>
                    <a:ext uri="{FF2B5EF4-FFF2-40B4-BE49-F238E27FC236}">
                      <a16:creationId xmlns:a16="http://schemas.microsoft.com/office/drawing/2014/main" id="{98413764-C89C-DB49-9423-D5D07B93B216}"/>
                    </a:ext>
                  </a:extLst>
                </p:cNvPr>
                <p:cNvCxnSpPr/>
                <p:nvPr/>
              </p:nvCxnSpPr>
              <p:spPr>
                <a:xfrm rot="16200000" flipV="1">
                  <a:off x="2285984"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grpSp>
          <p:sp>
            <p:nvSpPr>
              <p:cNvPr id="40" name="テキスト ボックス 39">
                <a:extLst>
                  <a:ext uri="{FF2B5EF4-FFF2-40B4-BE49-F238E27FC236}">
                    <a16:creationId xmlns:a16="http://schemas.microsoft.com/office/drawing/2014/main" id="{69A6A0E1-BEBE-1B40-BC3C-92091A40D4D3}"/>
                  </a:ext>
                </a:extLst>
              </p:cNvPr>
              <p:cNvSpPr txBox="1"/>
              <p:nvPr/>
            </p:nvSpPr>
            <p:spPr>
              <a:xfrm>
                <a:off x="1144487" y="3049785"/>
                <a:ext cx="800221" cy="366766"/>
              </a:xfrm>
              <a:prstGeom prst="rect">
                <a:avLst/>
              </a:prstGeom>
              <a:grpFill/>
              <a:ln w="19050">
                <a:noFill/>
              </a:ln>
            </p:spPr>
            <p:txBody>
              <a:bodyPr wrap="none" rtlCol="0">
                <a:spAutoFit/>
              </a:bodyPr>
              <a:lstStyle/>
              <a:p>
                <a:pPr algn="ctr"/>
                <a:r>
                  <a:rPr lang="ja-JP" altLang="en-US" sz="1600" dirty="0"/>
                  <a:t>ユーザ</a:t>
                </a:r>
                <a:endParaRPr lang="en-US" altLang="ja-JP" sz="1600" dirty="0"/>
              </a:p>
            </p:txBody>
          </p:sp>
        </p:grpSp>
      </p:grpSp>
    </p:spTree>
    <p:custDataLst>
      <p:tags r:id="rId1"/>
    </p:custDataLst>
    <p:extLst>
      <p:ext uri="{BB962C8B-B14F-4D97-AF65-F5344CB8AC3E}">
        <p14:creationId xmlns:p14="http://schemas.microsoft.com/office/powerpoint/2010/main" val="25322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表 42">
            <a:extLst>
              <a:ext uri="{FF2B5EF4-FFF2-40B4-BE49-F238E27FC236}">
                <a16:creationId xmlns:a16="http://schemas.microsoft.com/office/drawing/2014/main" id="{1A068F3D-6B27-C947-B61D-A09BF1CB1C88}"/>
              </a:ext>
            </a:extLst>
          </p:cNvPr>
          <p:cNvGraphicFramePr>
            <a:graphicFrameLocks noGrp="1"/>
          </p:cNvGraphicFramePr>
          <p:nvPr>
            <p:extLst>
              <p:ext uri="{D42A27DB-BD31-4B8C-83A1-F6EECF244321}">
                <p14:modId xmlns:p14="http://schemas.microsoft.com/office/powerpoint/2010/main" val="1963990950"/>
              </p:ext>
            </p:extLst>
          </p:nvPr>
        </p:nvGraphicFramePr>
        <p:xfrm>
          <a:off x="5770268" y="3260807"/>
          <a:ext cx="5477978" cy="2816492"/>
        </p:xfrm>
        <a:graphic>
          <a:graphicData uri="http://schemas.openxmlformats.org/drawingml/2006/table">
            <a:tbl>
              <a:tblPr firstCol="1" bandRow="1">
                <a:tableStyleId>{00A15C55-8517-42AA-B614-E9B94910E393}</a:tableStyleId>
              </a:tblPr>
              <a:tblGrid>
                <a:gridCol w="1630297">
                  <a:extLst>
                    <a:ext uri="{9D8B030D-6E8A-4147-A177-3AD203B41FA5}">
                      <a16:colId xmlns:a16="http://schemas.microsoft.com/office/drawing/2014/main" val="20000"/>
                    </a:ext>
                  </a:extLst>
                </a:gridCol>
                <a:gridCol w="3847681">
                  <a:extLst>
                    <a:ext uri="{9D8B030D-6E8A-4147-A177-3AD203B41FA5}">
                      <a16:colId xmlns:a16="http://schemas.microsoft.com/office/drawing/2014/main" val="20001"/>
                    </a:ext>
                  </a:extLst>
                </a:gridCol>
              </a:tblGrid>
              <a:tr h="325945">
                <a:tc>
                  <a:txBody>
                    <a:bodyPr/>
                    <a:lstStyle/>
                    <a:p>
                      <a:r>
                        <a:rPr kumimoji="1" lang="ja-JP" altLang="en-US" sz="1600" dirty="0">
                          <a:solidFill>
                            <a:srgbClr val="FFFFFF"/>
                          </a:solidFill>
                          <a:latin typeface="+mn-ea"/>
                          <a:ea typeface="+mn-ea"/>
                        </a:rPr>
                        <a:t>ユースケース名</a:t>
                      </a:r>
                    </a:p>
                  </a:txBody>
                  <a:tcPr marT="42203" marB="42203"/>
                </a:tc>
                <a:tc>
                  <a:txBody>
                    <a:bodyPr/>
                    <a:lstStyle/>
                    <a:p>
                      <a:endParaRPr kumimoji="1" lang="ja-JP" altLang="en-US" sz="1600" dirty="0">
                        <a:latin typeface="+mn-ea"/>
                        <a:ea typeface="+mn-ea"/>
                      </a:endParaRPr>
                    </a:p>
                  </a:txBody>
                  <a:tcPr marT="42203" marB="42203" anchor="ctr"/>
                </a:tc>
                <a:extLst>
                  <a:ext uri="{0D108BD9-81ED-4DB2-BD59-A6C34878D82A}">
                    <a16:rowId xmlns:a16="http://schemas.microsoft.com/office/drawing/2014/main" val="10000"/>
                  </a:ext>
                </a:extLst>
              </a:tr>
              <a:tr h="325945">
                <a:tc>
                  <a:txBody>
                    <a:bodyPr/>
                    <a:lstStyle/>
                    <a:p>
                      <a:r>
                        <a:rPr kumimoji="1" lang="ja-JP" altLang="en-US" sz="1600" dirty="0">
                          <a:solidFill>
                            <a:srgbClr val="FFFFFF"/>
                          </a:solidFill>
                          <a:latin typeface="+mn-ea"/>
                          <a:ea typeface="+mn-ea"/>
                        </a:rPr>
                        <a:t>概要</a:t>
                      </a:r>
                    </a:p>
                  </a:txBody>
                  <a:tcPr marT="42203" marB="42203"/>
                </a:tc>
                <a:tc>
                  <a:txBody>
                    <a:bodyPr/>
                    <a:lstStyle/>
                    <a:p>
                      <a:endParaRPr kumimoji="1" lang="ja-JP" altLang="en-US" sz="1600" dirty="0">
                        <a:latin typeface="+mn-ea"/>
                        <a:ea typeface="+mn-ea"/>
                      </a:endParaRPr>
                    </a:p>
                  </a:txBody>
                  <a:tcPr marT="42203" marB="42203" anchor="ctr"/>
                </a:tc>
                <a:extLst>
                  <a:ext uri="{0D108BD9-81ED-4DB2-BD59-A6C34878D82A}">
                    <a16:rowId xmlns:a16="http://schemas.microsoft.com/office/drawing/2014/main" val="10001"/>
                  </a:ext>
                </a:extLst>
              </a:tr>
              <a:tr h="1332000">
                <a:tc>
                  <a:txBody>
                    <a:bodyPr/>
                    <a:lstStyle/>
                    <a:p>
                      <a:r>
                        <a:rPr kumimoji="1" lang="ja-JP" altLang="en-US" sz="1600">
                          <a:solidFill>
                            <a:srgbClr val="FFFFFF"/>
                          </a:solidFill>
                          <a:latin typeface="+mn-ea"/>
                          <a:ea typeface="+mn-ea"/>
                        </a:rPr>
                        <a:t>メインフロー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10003"/>
                  </a:ext>
                </a:extLst>
              </a:tr>
              <a:tr h="828000">
                <a:tc>
                  <a:txBody>
                    <a:bodyPr/>
                    <a:lstStyle/>
                    <a:p>
                      <a:r>
                        <a:rPr kumimoji="1" lang="ja-JP" altLang="en-US" sz="1600">
                          <a:solidFill>
                            <a:srgbClr val="FFFFFF"/>
                          </a:solidFill>
                          <a:latin typeface="+mn-ea"/>
                          <a:ea typeface="+mn-ea"/>
                        </a:rPr>
                        <a:t>例外フロー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849220905"/>
                  </a:ext>
                </a:extLst>
              </a:tr>
            </a:tbl>
          </a:graphicData>
        </a:graphic>
      </p:graphicFrame>
      <p:sp>
        <p:nvSpPr>
          <p:cNvPr id="2" name="タイトル 1"/>
          <p:cNvSpPr>
            <a:spLocks noGrp="1"/>
          </p:cNvSpPr>
          <p:nvPr>
            <p:ph type="title"/>
          </p:nvPr>
        </p:nvSpPr>
        <p:spPr/>
        <p:txBody>
          <a:bodyPr>
            <a:normAutofit/>
          </a:bodyPr>
          <a:lstStyle/>
          <a:p>
            <a:r>
              <a:rPr lang="ja-JP" altLang="en-US" sz="2585" dirty="0"/>
              <a:t>　　　ユースケースモデル</a:t>
            </a:r>
            <a:r>
              <a:rPr lang="ja-JP" altLang="en-US" sz="2585"/>
              <a:t>の演習</a:t>
            </a:r>
            <a:r>
              <a:rPr lang="en-US" altLang="ja-JP" sz="2585" dirty="0"/>
              <a:t>2</a:t>
            </a:r>
            <a:br>
              <a:rPr kumimoji="1" lang="en-US" altLang="ja-JP" dirty="0"/>
            </a:br>
            <a:r>
              <a:rPr lang="ja-JP" altLang="en-US" sz="2600" dirty="0"/>
              <a:t>　　　</a:t>
            </a:r>
            <a:r>
              <a:rPr lang="ja-JP" altLang="en-US" dirty="0"/>
              <a:t>連絡帳</a:t>
            </a:r>
            <a:endParaRPr kumimoji="1" lang="ja-JP" altLang="en-US" dirty="0"/>
          </a:p>
        </p:txBody>
      </p:sp>
      <p:sp>
        <p:nvSpPr>
          <p:cNvPr id="19" name="コンテンツ プレースホルダー 18"/>
          <p:cNvSpPr>
            <a:spLocks noGrp="1"/>
          </p:cNvSpPr>
          <p:nvPr>
            <p:ph idx="1"/>
          </p:nvPr>
        </p:nvSpPr>
        <p:spPr/>
        <p:txBody>
          <a:bodyPr>
            <a:normAutofit/>
          </a:bodyPr>
          <a:lstStyle/>
          <a:p>
            <a:r>
              <a:rPr lang="ja-JP" altLang="en-US" dirty="0"/>
              <a:t>連絡帳</a:t>
            </a:r>
            <a:r>
              <a:rPr kumimoji="1" lang="ja-JP" altLang="en-US" dirty="0"/>
              <a:t>のユースケース図を書け．</a:t>
            </a:r>
            <a:endParaRPr kumimoji="1" lang="en-US" altLang="ja-JP"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47</a:t>
            </a:fld>
            <a:endParaRPr kumimoji="1" lang="ja-JP" altLang="en-US"/>
          </a:p>
        </p:txBody>
      </p:sp>
      <p:sp>
        <p:nvSpPr>
          <p:cNvPr id="17" name="正方形/長方形 16"/>
          <p:cNvSpPr/>
          <p:nvPr/>
        </p:nvSpPr>
        <p:spPr>
          <a:xfrm>
            <a:off x="1060356" y="3262731"/>
            <a:ext cx="2928957" cy="270365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連絡帳</a:t>
            </a:r>
          </a:p>
        </p:txBody>
      </p:sp>
      <p:grpSp>
        <p:nvGrpSpPr>
          <p:cNvPr id="3" name="グループ化 2">
            <a:extLst>
              <a:ext uri="{FF2B5EF4-FFF2-40B4-BE49-F238E27FC236}">
                <a16:creationId xmlns:a16="http://schemas.microsoft.com/office/drawing/2014/main" id="{E9D7DFE0-55D4-8342-BCB3-BAE098D30D25}"/>
              </a:ext>
            </a:extLst>
          </p:cNvPr>
          <p:cNvGrpSpPr/>
          <p:nvPr/>
        </p:nvGrpSpPr>
        <p:grpSpPr>
          <a:xfrm>
            <a:off x="0" y="-1"/>
            <a:ext cx="1662545" cy="1662545"/>
            <a:chOff x="1524000" y="-1"/>
            <a:chExt cx="1662545" cy="1662545"/>
          </a:xfrm>
        </p:grpSpPr>
        <p:sp>
          <p:nvSpPr>
            <p:cNvPr id="25" name="直角三角形 24"/>
            <p:cNvSpPr/>
            <p:nvPr/>
          </p:nvSpPr>
          <p:spPr>
            <a:xfrm rot="5400000">
              <a:off x="1524000" y="-1"/>
              <a:ext cx="1662545" cy="1662545"/>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524001" y="15074"/>
              <a:ext cx="877163" cy="923330"/>
            </a:xfrm>
            <a:prstGeom prst="rect">
              <a:avLst/>
            </a:prstGeom>
          </p:spPr>
          <p:txBody>
            <a:bodyPr wrap="none">
              <a:spAutoFit/>
            </a:bodyPr>
            <a:lstStyle/>
            <a:p>
              <a:pPr algn="ctr"/>
              <a:r>
                <a:rPr lang="ja-JP" altLang="en-US" sz="5400" dirty="0">
                  <a:solidFill>
                    <a:srgbClr val="FFFFFF"/>
                  </a:solidFill>
                </a:rPr>
                <a:t>解</a:t>
              </a:r>
            </a:p>
          </p:txBody>
        </p:sp>
      </p:grpSp>
      <p:sp>
        <p:nvSpPr>
          <p:cNvPr id="22" name="円/楕円 21"/>
          <p:cNvSpPr/>
          <p:nvPr/>
        </p:nvSpPr>
        <p:spPr>
          <a:xfrm>
            <a:off x="1804833" y="3578445"/>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連絡先を登録する</a:t>
            </a:r>
          </a:p>
        </p:txBody>
      </p:sp>
      <p:sp>
        <p:nvSpPr>
          <p:cNvPr id="23" name="円/楕円 22"/>
          <p:cNvSpPr/>
          <p:nvPr/>
        </p:nvSpPr>
        <p:spPr>
          <a:xfrm>
            <a:off x="1804833" y="4177537"/>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連絡先を更新する</a:t>
            </a:r>
          </a:p>
        </p:txBody>
      </p:sp>
      <p:sp>
        <p:nvSpPr>
          <p:cNvPr id="24" name="円/楕円 23"/>
          <p:cNvSpPr/>
          <p:nvPr/>
        </p:nvSpPr>
        <p:spPr>
          <a:xfrm>
            <a:off x="1804833" y="4776629"/>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連絡先を削除する</a:t>
            </a:r>
          </a:p>
        </p:txBody>
      </p:sp>
      <p:sp>
        <p:nvSpPr>
          <p:cNvPr id="27" name="円/楕円 26"/>
          <p:cNvSpPr/>
          <p:nvPr/>
        </p:nvSpPr>
        <p:spPr>
          <a:xfrm>
            <a:off x="1804833" y="5375720"/>
            <a:ext cx="1440000" cy="540000"/>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rgbClr val="000000"/>
                </a:solidFill>
              </a:rPr>
              <a:t>連絡先を検索する</a:t>
            </a:r>
          </a:p>
        </p:txBody>
      </p:sp>
      <p:cxnSp>
        <p:nvCxnSpPr>
          <p:cNvPr id="29" name="直線コネクタ 28"/>
          <p:cNvCxnSpPr>
            <a:cxnSpLocks/>
            <a:stCxn id="22" idx="2"/>
          </p:cNvCxnSpPr>
          <p:nvPr/>
        </p:nvCxnSpPr>
        <p:spPr>
          <a:xfrm flipH="1">
            <a:off x="646633" y="3848446"/>
            <a:ext cx="1158200" cy="7059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a:cxnSpLocks/>
            <a:stCxn id="23" idx="2"/>
          </p:cNvCxnSpPr>
          <p:nvPr/>
        </p:nvCxnSpPr>
        <p:spPr>
          <a:xfrm flipH="1">
            <a:off x="646633" y="4447538"/>
            <a:ext cx="1158200" cy="1068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a:cxnSpLocks/>
            <a:stCxn id="24" idx="2"/>
          </p:cNvCxnSpPr>
          <p:nvPr/>
        </p:nvCxnSpPr>
        <p:spPr>
          <a:xfrm flipH="1" flipV="1">
            <a:off x="646633" y="4554363"/>
            <a:ext cx="1158200" cy="4922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a:cxnSpLocks/>
            <a:stCxn id="27" idx="2"/>
          </p:cNvCxnSpPr>
          <p:nvPr/>
        </p:nvCxnSpPr>
        <p:spPr>
          <a:xfrm flipH="1" flipV="1">
            <a:off x="646633" y="4554362"/>
            <a:ext cx="1158200" cy="109135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円柱 39"/>
          <p:cNvSpPr/>
          <p:nvPr/>
        </p:nvSpPr>
        <p:spPr>
          <a:xfrm>
            <a:off x="4238115" y="4190371"/>
            <a:ext cx="926240" cy="527542"/>
          </a:xfrm>
          <a:prstGeom prst="can">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テキスト ボックス 40"/>
          <p:cNvSpPr txBox="1"/>
          <p:nvPr/>
        </p:nvSpPr>
        <p:spPr>
          <a:xfrm>
            <a:off x="3998763" y="4698887"/>
            <a:ext cx="1415772" cy="338554"/>
          </a:xfrm>
          <a:prstGeom prst="rect">
            <a:avLst/>
          </a:prstGeom>
          <a:noFill/>
        </p:spPr>
        <p:txBody>
          <a:bodyPr wrap="none" rtlCol="0">
            <a:spAutoFit/>
          </a:bodyPr>
          <a:lstStyle/>
          <a:p>
            <a:pPr algn="ctr"/>
            <a:r>
              <a:rPr lang="ja-JP" altLang="en-US" sz="1600" dirty="0"/>
              <a:t>データベース</a:t>
            </a:r>
            <a:endParaRPr lang="en-US" altLang="ja-JP" sz="1600" dirty="0"/>
          </a:p>
        </p:txBody>
      </p:sp>
      <p:cxnSp>
        <p:nvCxnSpPr>
          <p:cNvPr id="42" name="直線コネクタ 41"/>
          <p:cNvCxnSpPr>
            <a:stCxn id="40" idx="2"/>
            <a:endCxn id="22" idx="6"/>
          </p:cNvCxnSpPr>
          <p:nvPr/>
        </p:nvCxnSpPr>
        <p:spPr>
          <a:xfrm flipH="1" flipV="1">
            <a:off x="3244833" y="3848446"/>
            <a:ext cx="993282" cy="60569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p:cNvCxnSpPr>
            <a:stCxn id="40" idx="2"/>
            <a:endCxn id="23" idx="6"/>
          </p:cNvCxnSpPr>
          <p:nvPr/>
        </p:nvCxnSpPr>
        <p:spPr>
          <a:xfrm flipH="1" flipV="1">
            <a:off x="3244833" y="4447538"/>
            <a:ext cx="993282" cy="660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p:cNvCxnSpPr>
            <a:stCxn id="40" idx="2"/>
            <a:endCxn id="24" idx="6"/>
          </p:cNvCxnSpPr>
          <p:nvPr/>
        </p:nvCxnSpPr>
        <p:spPr>
          <a:xfrm flipH="1">
            <a:off x="3244833" y="4454143"/>
            <a:ext cx="993282" cy="59248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a:stCxn id="40" idx="2"/>
            <a:endCxn id="27" idx="6"/>
          </p:cNvCxnSpPr>
          <p:nvPr/>
        </p:nvCxnSpPr>
        <p:spPr>
          <a:xfrm flipH="1">
            <a:off x="3244833" y="4454142"/>
            <a:ext cx="993282" cy="119157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角丸四角形吹き出し 53"/>
          <p:cNvSpPr/>
          <p:nvPr/>
        </p:nvSpPr>
        <p:spPr>
          <a:xfrm>
            <a:off x="4039544" y="2515227"/>
            <a:ext cx="2249621" cy="1002788"/>
          </a:xfrm>
          <a:prstGeom prst="wedgeRoundRectCallout">
            <a:avLst>
              <a:gd name="adj1" fmla="val -33343"/>
              <a:gd name="adj2" fmla="val 110701"/>
              <a:gd name="adj3" fmla="val 16667"/>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FFFFF"/>
                </a:solidFill>
              </a:rPr>
              <a:t>開発対象外であるが，利用することを表している．</a:t>
            </a:r>
            <a:endParaRPr lang="ja-JP" altLang="en-US" dirty="0">
              <a:solidFill>
                <a:srgbClr val="FFFFFF"/>
              </a:solidFill>
            </a:endParaRPr>
          </a:p>
        </p:txBody>
      </p:sp>
      <p:graphicFrame>
        <p:nvGraphicFramePr>
          <p:cNvPr id="55" name="表 54"/>
          <p:cNvGraphicFramePr>
            <a:graphicFrameLocks noGrp="1"/>
          </p:cNvGraphicFramePr>
          <p:nvPr>
            <p:extLst>
              <p:ext uri="{D42A27DB-BD31-4B8C-83A1-F6EECF244321}">
                <p14:modId xmlns:p14="http://schemas.microsoft.com/office/powerpoint/2010/main" val="1358422573"/>
              </p:ext>
            </p:extLst>
          </p:nvPr>
        </p:nvGraphicFramePr>
        <p:xfrm>
          <a:off x="5770268" y="3262731"/>
          <a:ext cx="5477978" cy="2816492"/>
        </p:xfrm>
        <a:graphic>
          <a:graphicData uri="http://schemas.openxmlformats.org/drawingml/2006/table">
            <a:tbl>
              <a:tblPr firstCol="1" bandRow="1">
                <a:tableStyleId>{00A15C55-8517-42AA-B614-E9B94910E393}</a:tableStyleId>
              </a:tblPr>
              <a:tblGrid>
                <a:gridCol w="1630297">
                  <a:extLst>
                    <a:ext uri="{9D8B030D-6E8A-4147-A177-3AD203B41FA5}">
                      <a16:colId xmlns:a16="http://schemas.microsoft.com/office/drawing/2014/main" val="20000"/>
                    </a:ext>
                  </a:extLst>
                </a:gridCol>
                <a:gridCol w="3847681">
                  <a:extLst>
                    <a:ext uri="{9D8B030D-6E8A-4147-A177-3AD203B41FA5}">
                      <a16:colId xmlns:a16="http://schemas.microsoft.com/office/drawing/2014/main" val="20001"/>
                    </a:ext>
                  </a:extLst>
                </a:gridCol>
              </a:tblGrid>
              <a:tr h="262110">
                <a:tc>
                  <a:txBody>
                    <a:bodyPr/>
                    <a:lstStyle/>
                    <a:p>
                      <a:r>
                        <a:rPr kumimoji="1" lang="ja-JP" altLang="en-US" sz="1600">
                          <a:solidFill>
                            <a:srgbClr val="FFFFFF"/>
                          </a:solidFill>
                          <a:latin typeface="+mn-ea"/>
                          <a:ea typeface="+mn-ea"/>
                        </a:rPr>
                        <a:t>ユースケース名</a:t>
                      </a:r>
                      <a:endParaRPr kumimoji="1" lang="ja-JP" altLang="en-US" sz="1600" dirty="0">
                        <a:solidFill>
                          <a:srgbClr val="FFFFFF"/>
                        </a:solidFill>
                        <a:latin typeface="+mn-ea"/>
                        <a:ea typeface="+mn-ea"/>
                      </a:endParaRPr>
                    </a:p>
                  </a:txBody>
                  <a:tcPr marT="42203" marB="42203"/>
                </a:tc>
                <a:tc>
                  <a:txBody>
                    <a:bodyPr/>
                    <a:lstStyle/>
                    <a:p>
                      <a:r>
                        <a:rPr kumimoji="1" lang="ja-JP" altLang="en-US" sz="1600" dirty="0">
                          <a:latin typeface="+mn-ea"/>
                          <a:ea typeface="+mn-ea"/>
                        </a:rPr>
                        <a:t>連絡先を登録する</a:t>
                      </a:r>
                    </a:p>
                  </a:txBody>
                  <a:tcPr marT="42203" marB="42203" anchor="ctr"/>
                </a:tc>
                <a:extLst>
                  <a:ext uri="{0D108BD9-81ED-4DB2-BD59-A6C34878D82A}">
                    <a16:rowId xmlns:a16="http://schemas.microsoft.com/office/drawing/2014/main" val="10000"/>
                  </a:ext>
                </a:extLst>
              </a:tr>
              <a:tr h="150391">
                <a:tc>
                  <a:txBody>
                    <a:bodyPr/>
                    <a:lstStyle/>
                    <a:p>
                      <a:r>
                        <a:rPr kumimoji="1" lang="ja-JP" altLang="en-US" sz="1600">
                          <a:solidFill>
                            <a:srgbClr val="FFFFFF"/>
                          </a:solidFill>
                          <a:latin typeface="+mn-ea"/>
                          <a:ea typeface="+mn-ea"/>
                        </a:rPr>
                        <a:t>事前条件</a:t>
                      </a:r>
                      <a:endParaRPr kumimoji="1" lang="ja-JP" altLang="en-US" sz="1600" dirty="0">
                        <a:solidFill>
                          <a:srgbClr val="FFFFFF"/>
                        </a:solidFill>
                        <a:latin typeface="+mn-ea"/>
                        <a:ea typeface="+mn-ea"/>
                      </a:endParaRPr>
                    </a:p>
                  </a:txBody>
                  <a:tcPr marT="42203" marB="42203"/>
                </a:tc>
                <a:tc>
                  <a:txBody>
                    <a:bodyPr/>
                    <a:lstStyle/>
                    <a:p>
                      <a:r>
                        <a:rPr kumimoji="1" lang="ja-JP" altLang="en-US" sz="1600">
                          <a:latin typeface="+mn-ea"/>
                          <a:ea typeface="+mn-ea"/>
                        </a:rPr>
                        <a:t>内容が既に登録されていない．</a:t>
                      </a:r>
                      <a:endParaRPr kumimoji="1" lang="ja-JP" altLang="en-US" sz="1600" dirty="0">
                        <a:latin typeface="+mn-ea"/>
                        <a:ea typeface="+mn-ea"/>
                      </a:endParaRPr>
                    </a:p>
                  </a:txBody>
                  <a:tcPr marT="42203" marB="42203" anchor="ctr"/>
                </a:tc>
                <a:extLst>
                  <a:ext uri="{0D108BD9-81ED-4DB2-BD59-A6C34878D82A}">
                    <a16:rowId xmlns:a16="http://schemas.microsoft.com/office/drawing/2014/main" val="10001"/>
                  </a:ext>
                </a:extLst>
              </a:tr>
              <a:tr h="1332000">
                <a:tc>
                  <a:txBody>
                    <a:bodyPr/>
                    <a:lstStyle/>
                    <a:p>
                      <a:r>
                        <a:rPr kumimoji="1" lang="ja-JP" altLang="en-US" sz="1600" dirty="0">
                          <a:solidFill>
                            <a:srgbClr val="FFFFFF"/>
                          </a:solidFill>
                          <a:latin typeface="+mn-ea"/>
                          <a:ea typeface="+mn-ea"/>
                        </a:rPr>
                        <a:t>メイン</a:t>
                      </a:r>
                      <a:endParaRPr kumimoji="1" lang="en-US" altLang="ja-JP" sz="1600" dirty="0">
                        <a:solidFill>
                          <a:srgbClr val="FFFFFF"/>
                        </a:solidFill>
                        <a:latin typeface="+mn-ea"/>
                        <a:ea typeface="+mn-ea"/>
                      </a:endParaRPr>
                    </a:p>
                    <a:p>
                      <a:r>
                        <a:rPr kumimoji="1" lang="ja-JP" altLang="en-US" sz="1600" dirty="0">
                          <a:solidFill>
                            <a:srgbClr val="FFFFFF"/>
                          </a:solidFill>
                          <a:latin typeface="+mn-ea"/>
                          <a:ea typeface="+mn-ea"/>
                        </a:rPr>
                        <a:t>フロー</a:t>
                      </a: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600" dirty="0">
                          <a:latin typeface="+mn-ea"/>
                          <a:ea typeface="+mn-ea"/>
                        </a:rPr>
                        <a:t>ユーザは連絡先として，名前，電話番号，住所．．．を記入する．</a:t>
                      </a:r>
                      <a:endParaRPr kumimoji="1" lang="en-US" altLang="ja-JP" sz="1600" dirty="0">
                        <a:latin typeface="+mn-ea"/>
                        <a:ea typeface="+mn-ea"/>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600" dirty="0">
                          <a:latin typeface="+mn-ea"/>
                          <a:ea typeface="+mn-ea"/>
                        </a:rPr>
                        <a:t>記入された連絡先をデータベースに</a:t>
                      </a:r>
                      <a:r>
                        <a:rPr kumimoji="1" lang="ja-JP" altLang="en-US" sz="1600">
                          <a:latin typeface="+mn-ea"/>
                          <a:ea typeface="+mn-ea"/>
                        </a:rPr>
                        <a:t>格納する</a:t>
                      </a:r>
                      <a:r>
                        <a:rPr kumimoji="1" lang="en-US" altLang="ja-JP" sz="1600" dirty="0">
                          <a:latin typeface="+mn-ea"/>
                          <a:ea typeface="+mn-ea"/>
                        </a:rPr>
                        <a:t>[E-1]</a:t>
                      </a:r>
                      <a:r>
                        <a:rPr kumimoji="1" lang="ja-JP" altLang="en-US" sz="1600">
                          <a:latin typeface="+mn-ea"/>
                          <a:ea typeface="+mn-ea"/>
                        </a:rPr>
                        <a:t>．</a:t>
                      </a:r>
                      <a:endParaRPr kumimoji="1" lang="en-US" altLang="ja-JP" sz="1600" dirty="0">
                        <a:latin typeface="+mn-ea"/>
                        <a:ea typeface="+mn-ea"/>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600" dirty="0">
                          <a:latin typeface="+mn-ea"/>
                          <a:ea typeface="+mn-ea"/>
                        </a:rPr>
                        <a:t>登録完了をユーザに通知する．</a:t>
                      </a:r>
                    </a:p>
                  </a:txBody>
                  <a:tcPr marT="42203" marB="42203"/>
                </a:tc>
                <a:extLst>
                  <a:ext uri="{0D108BD9-81ED-4DB2-BD59-A6C34878D82A}">
                    <a16:rowId xmlns:a16="http://schemas.microsoft.com/office/drawing/2014/main" val="10003"/>
                  </a:ext>
                </a:extLst>
              </a:tr>
              <a:tr h="828000">
                <a:tc>
                  <a:txBody>
                    <a:bodyPr/>
                    <a:lstStyle/>
                    <a:p>
                      <a:r>
                        <a:rPr kumimoji="1" lang="ja-JP" altLang="en-US" sz="1600">
                          <a:solidFill>
                            <a:srgbClr val="FFFFFF"/>
                          </a:solidFill>
                          <a:latin typeface="+mn-ea"/>
                          <a:ea typeface="+mn-ea"/>
                        </a:rPr>
                        <a:t>例外フロー</a:t>
                      </a:r>
                      <a:endParaRPr kumimoji="1" lang="en-US" altLang="ja-JP"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kumimoji="1" lang="en-US" altLang="ja-JP" sz="1600" b="1" dirty="0">
                          <a:latin typeface="+mn-ea"/>
                          <a:ea typeface="+mn-ea"/>
                        </a:rPr>
                        <a:t>E-1</a:t>
                      </a:r>
                      <a:r>
                        <a:rPr kumimoji="1" lang="en-US" altLang="ja-JP" sz="1600" dirty="0">
                          <a:latin typeface="+mn-ea"/>
                          <a:ea typeface="+mn-ea"/>
                        </a:rPr>
                        <a:t> </a:t>
                      </a:r>
                      <a:r>
                        <a:rPr kumimoji="1" lang="ja-JP" altLang="en-US" sz="1600">
                          <a:latin typeface="+mn-ea"/>
                          <a:ea typeface="+mn-ea"/>
                        </a:rPr>
                        <a:t>名前，電話番号が一致エントリがある場合は，登録が重複しているため，登録不能の旨，出力する．</a:t>
                      </a:r>
                      <a:endParaRPr kumimoji="1" lang="ja-JP" altLang="en-US" sz="1600" dirty="0">
                        <a:latin typeface="+mn-ea"/>
                        <a:ea typeface="+mn-ea"/>
                      </a:endParaRPr>
                    </a:p>
                  </a:txBody>
                  <a:tcPr marT="42203" marB="42203"/>
                </a:tc>
                <a:extLst>
                  <a:ext uri="{0D108BD9-81ED-4DB2-BD59-A6C34878D82A}">
                    <a16:rowId xmlns:a16="http://schemas.microsoft.com/office/drawing/2014/main" val="1215011793"/>
                  </a:ext>
                </a:extLst>
              </a:tr>
            </a:tbl>
          </a:graphicData>
        </a:graphic>
      </p:graphicFrame>
      <p:pic>
        <p:nvPicPr>
          <p:cNvPr id="38" name="図 37"/>
          <p:cNvPicPr>
            <a:picLocks noChangeAspect="1"/>
          </p:cNvPicPr>
          <p:nvPr/>
        </p:nvPicPr>
        <p:blipFill>
          <a:blip r:embed="rId3"/>
          <a:stretch>
            <a:fillRect/>
          </a:stretch>
        </p:blipFill>
        <p:spPr>
          <a:xfrm>
            <a:off x="9553800" y="25625"/>
            <a:ext cx="1800000" cy="1800000"/>
          </a:xfrm>
          <a:prstGeom prst="rect">
            <a:avLst/>
          </a:prstGeom>
        </p:spPr>
      </p:pic>
      <p:sp>
        <p:nvSpPr>
          <p:cNvPr id="44" name="角丸四角形吹き出し 43">
            <a:extLst>
              <a:ext uri="{FF2B5EF4-FFF2-40B4-BE49-F238E27FC236}">
                <a16:creationId xmlns:a16="http://schemas.microsoft.com/office/drawing/2014/main" id="{0F846951-85AE-7548-892A-12BD2279387A}"/>
              </a:ext>
            </a:extLst>
          </p:cNvPr>
          <p:cNvSpPr/>
          <p:nvPr/>
        </p:nvSpPr>
        <p:spPr>
          <a:xfrm>
            <a:off x="6785554" y="2485497"/>
            <a:ext cx="4959081" cy="591177"/>
          </a:xfrm>
          <a:prstGeom prst="wedgeRoundRectCallout">
            <a:avLst>
              <a:gd name="adj1" fmla="val 8657"/>
              <a:gd name="adj2" fmla="val 96940"/>
              <a:gd name="adj3" fmla="val 1666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rgbClr val="FFFFFF"/>
                </a:solidFill>
              </a:rPr>
              <a:t>連絡先を登録するのユースケース</a:t>
            </a:r>
            <a:r>
              <a:rPr kumimoji="1" lang="ja-JP" altLang="en-US" sz="1400">
                <a:solidFill>
                  <a:srgbClr val="FFFFFF"/>
                </a:solidFill>
              </a:rPr>
              <a:t>記述．他</a:t>
            </a:r>
            <a:r>
              <a:rPr kumimoji="1" lang="ja-JP" altLang="en-US" sz="1400" dirty="0">
                <a:solidFill>
                  <a:srgbClr val="FFFFFF"/>
                </a:solidFill>
              </a:rPr>
              <a:t>のユースケースのユースケース記述も必要であるが，ここでは省略する．</a:t>
            </a:r>
          </a:p>
        </p:txBody>
      </p:sp>
      <p:sp>
        <p:nvSpPr>
          <p:cNvPr id="46" name="角丸四角形吹き出し 45">
            <a:extLst>
              <a:ext uri="{FF2B5EF4-FFF2-40B4-BE49-F238E27FC236}">
                <a16:creationId xmlns:a16="http://schemas.microsoft.com/office/drawing/2014/main" id="{CCBEBEB2-0A64-3B45-ABFC-61C334A8EC8F}"/>
              </a:ext>
            </a:extLst>
          </p:cNvPr>
          <p:cNvSpPr/>
          <p:nvPr/>
        </p:nvSpPr>
        <p:spPr>
          <a:xfrm>
            <a:off x="4087290" y="5306556"/>
            <a:ext cx="1931780" cy="1002788"/>
          </a:xfrm>
          <a:prstGeom prst="wedgeRoundRectCallout">
            <a:avLst>
              <a:gd name="adj1" fmla="val -32817"/>
              <a:gd name="adj2" fmla="val -84481"/>
              <a:gd name="adj3" fmla="val 1666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rgbClr val="FFFFFF"/>
                </a:solidFill>
              </a:rPr>
              <a:t>データベースができることは</a:t>
            </a:r>
            <a:r>
              <a:rPr kumimoji="1" lang="en-US" altLang="ja-JP" sz="1400" dirty="0">
                <a:solidFill>
                  <a:srgbClr val="FFFFFF"/>
                </a:solidFill>
              </a:rPr>
              <a:t>CRUD</a:t>
            </a:r>
            <a:r>
              <a:rPr kumimoji="1" lang="ja-JP" altLang="en-US" sz="1400">
                <a:solidFill>
                  <a:srgbClr val="FFFFFF"/>
                </a:solidFill>
              </a:rPr>
              <a:t>（</a:t>
            </a:r>
            <a:r>
              <a:rPr lang="en-US" altLang="ja-JP" sz="1400" dirty="0">
                <a:solidFill>
                  <a:srgbClr val="FFFFFF"/>
                </a:solidFill>
              </a:rPr>
              <a:t>Create, Read, Update, Delete</a:t>
            </a:r>
            <a:r>
              <a:rPr lang="ja-JP" altLang="en-US" sz="1400">
                <a:solidFill>
                  <a:srgbClr val="FFFFFF"/>
                </a:solidFill>
              </a:rPr>
              <a:t>）のみ．</a:t>
            </a:r>
            <a:endParaRPr kumimoji="1" lang="ja-JP" altLang="en-US" sz="1400" dirty="0">
              <a:solidFill>
                <a:srgbClr val="FFFFFF"/>
              </a:solidFill>
            </a:endParaRPr>
          </a:p>
        </p:txBody>
      </p:sp>
      <p:grpSp>
        <p:nvGrpSpPr>
          <p:cNvPr id="47" name="グループ化 81">
            <a:extLst>
              <a:ext uri="{FF2B5EF4-FFF2-40B4-BE49-F238E27FC236}">
                <a16:creationId xmlns:a16="http://schemas.microsoft.com/office/drawing/2014/main" id="{FC66A8DF-6EF8-DA4A-A7A1-9A03E725ACCA}"/>
              </a:ext>
            </a:extLst>
          </p:cNvPr>
          <p:cNvGrpSpPr/>
          <p:nvPr/>
        </p:nvGrpSpPr>
        <p:grpSpPr>
          <a:xfrm>
            <a:off x="0" y="4191677"/>
            <a:ext cx="800220" cy="845765"/>
            <a:chOff x="924970" y="2500306"/>
            <a:chExt cx="800221" cy="916245"/>
          </a:xfrm>
          <a:solidFill>
            <a:srgbClr val="FFFFFF"/>
          </a:solidFill>
        </p:grpSpPr>
        <p:sp>
          <p:nvSpPr>
            <p:cNvPr id="49" name="正方形/長方形 48">
              <a:extLst>
                <a:ext uri="{FF2B5EF4-FFF2-40B4-BE49-F238E27FC236}">
                  <a16:creationId xmlns:a16="http://schemas.microsoft.com/office/drawing/2014/main" id="{65E6FF8B-C385-5D43-A571-7176BAA4A03A}"/>
                </a:ext>
              </a:extLst>
            </p:cNvPr>
            <p:cNvSpPr/>
            <p:nvPr/>
          </p:nvSpPr>
          <p:spPr>
            <a:xfrm>
              <a:off x="1071538" y="2500306"/>
              <a:ext cx="500066" cy="78581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50" name="グループ化 39">
              <a:extLst>
                <a:ext uri="{FF2B5EF4-FFF2-40B4-BE49-F238E27FC236}">
                  <a16:creationId xmlns:a16="http://schemas.microsoft.com/office/drawing/2014/main" id="{A2B1706F-15D6-574E-B4E8-461B9CE0A873}"/>
                </a:ext>
              </a:extLst>
            </p:cNvPr>
            <p:cNvGrpSpPr/>
            <p:nvPr/>
          </p:nvGrpSpPr>
          <p:grpSpPr>
            <a:xfrm>
              <a:off x="924970" y="2500306"/>
              <a:ext cx="800221" cy="916245"/>
              <a:chOff x="1144487" y="2500306"/>
              <a:chExt cx="800221" cy="916245"/>
            </a:xfrm>
            <a:grpFill/>
          </p:grpSpPr>
          <p:grpSp>
            <p:nvGrpSpPr>
              <p:cNvPr id="52" name="グループ化 6">
                <a:extLst>
                  <a:ext uri="{FF2B5EF4-FFF2-40B4-BE49-F238E27FC236}">
                    <a16:creationId xmlns:a16="http://schemas.microsoft.com/office/drawing/2014/main" id="{539688BB-3360-C744-88DC-88BB87A3B855}"/>
                  </a:ext>
                </a:extLst>
              </p:cNvPr>
              <p:cNvGrpSpPr/>
              <p:nvPr/>
            </p:nvGrpSpPr>
            <p:grpSpPr>
              <a:xfrm>
                <a:off x="1377905" y="2500306"/>
                <a:ext cx="333378" cy="571504"/>
                <a:chOff x="2035951" y="4143380"/>
                <a:chExt cx="500066" cy="857256"/>
              </a:xfrm>
              <a:grpFill/>
            </p:grpSpPr>
            <p:sp>
              <p:nvSpPr>
                <p:cNvPr id="56" name="円/楕円 55">
                  <a:extLst>
                    <a:ext uri="{FF2B5EF4-FFF2-40B4-BE49-F238E27FC236}">
                      <a16:creationId xmlns:a16="http://schemas.microsoft.com/office/drawing/2014/main" id="{26C9B56B-C704-B64A-869E-156BE6319F0D}"/>
                    </a:ext>
                  </a:extLst>
                </p:cNvPr>
                <p:cNvSpPr/>
                <p:nvPr/>
              </p:nvSpPr>
              <p:spPr>
                <a:xfrm>
                  <a:off x="2071670" y="4143380"/>
                  <a:ext cx="428628" cy="428628"/>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57" name="直線コネクタ 56">
                  <a:extLst>
                    <a:ext uri="{FF2B5EF4-FFF2-40B4-BE49-F238E27FC236}">
                      <a16:creationId xmlns:a16="http://schemas.microsoft.com/office/drawing/2014/main" id="{CF96A954-926F-0C46-B673-77DAB24098F6}"/>
                    </a:ext>
                  </a:extLst>
                </p:cNvPr>
                <p:cNvCxnSpPr>
                  <a:stCxn id="56" idx="4"/>
                </p:cNvCxnSpPr>
                <p:nvPr/>
              </p:nvCxnSpPr>
              <p:spPr>
                <a:xfrm rot="5400000">
                  <a:off x="2178827" y="4679165"/>
                  <a:ext cx="214314"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58" name="直線コネクタ 57">
                  <a:extLst>
                    <a:ext uri="{FF2B5EF4-FFF2-40B4-BE49-F238E27FC236}">
                      <a16:creationId xmlns:a16="http://schemas.microsoft.com/office/drawing/2014/main" id="{92697D47-8E9D-CE40-812F-C1EBCA4D2836}"/>
                    </a:ext>
                  </a:extLst>
                </p:cNvPr>
                <p:cNvCxnSpPr/>
                <p:nvPr/>
              </p:nvCxnSpPr>
              <p:spPr>
                <a:xfrm>
                  <a:off x="2035951" y="4643446"/>
                  <a:ext cx="500066" cy="0"/>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59" name="直線コネクタ 58">
                  <a:extLst>
                    <a:ext uri="{FF2B5EF4-FFF2-40B4-BE49-F238E27FC236}">
                      <a16:creationId xmlns:a16="http://schemas.microsoft.com/office/drawing/2014/main" id="{E75C232C-25CD-2F47-AB8A-02C8CA25E066}"/>
                    </a:ext>
                  </a:extLst>
                </p:cNvPr>
                <p:cNvCxnSpPr/>
                <p:nvPr/>
              </p:nvCxnSpPr>
              <p:spPr>
                <a:xfrm rot="5400000">
                  <a:off x="2071670"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cxnSp>
              <p:nvCxnSpPr>
                <p:cNvPr id="60" name="直線コネクタ 59">
                  <a:extLst>
                    <a:ext uri="{FF2B5EF4-FFF2-40B4-BE49-F238E27FC236}">
                      <a16:creationId xmlns:a16="http://schemas.microsoft.com/office/drawing/2014/main" id="{0723692B-6F5E-2349-8B86-78F51770BC6F}"/>
                    </a:ext>
                  </a:extLst>
                </p:cNvPr>
                <p:cNvCxnSpPr/>
                <p:nvPr/>
              </p:nvCxnSpPr>
              <p:spPr>
                <a:xfrm rot="16200000" flipV="1">
                  <a:off x="2285984" y="4786322"/>
                  <a:ext cx="214314" cy="214314"/>
                </a:xfrm>
                <a:prstGeom prst="line">
                  <a:avLst/>
                </a:prstGeom>
                <a:grpFill/>
                <a:ln w="19050"/>
                <a:effectLst/>
              </p:spPr>
              <p:style>
                <a:lnRef idx="2">
                  <a:schemeClr val="dk1"/>
                </a:lnRef>
                <a:fillRef idx="0">
                  <a:schemeClr val="dk1"/>
                </a:fillRef>
                <a:effectRef idx="1">
                  <a:schemeClr val="dk1"/>
                </a:effectRef>
                <a:fontRef idx="minor">
                  <a:schemeClr val="tx1"/>
                </a:fontRef>
              </p:style>
            </p:cxnSp>
          </p:grpSp>
          <p:sp>
            <p:nvSpPr>
              <p:cNvPr id="53" name="テキスト ボックス 52">
                <a:extLst>
                  <a:ext uri="{FF2B5EF4-FFF2-40B4-BE49-F238E27FC236}">
                    <a16:creationId xmlns:a16="http://schemas.microsoft.com/office/drawing/2014/main" id="{3B8E2096-DAA9-3E43-95AC-0112E2CCEDC3}"/>
                  </a:ext>
                </a:extLst>
              </p:cNvPr>
              <p:cNvSpPr txBox="1"/>
              <p:nvPr/>
            </p:nvSpPr>
            <p:spPr>
              <a:xfrm>
                <a:off x="1144487" y="3049785"/>
                <a:ext cx="800221" cy="366766"/>
              </a:xfrm>
              <a:prstGeom prst="rect">
                <a:avLst/>
              </a:prstGeom>
              <a:grpFill/>
              <a:ln w="19050">
                <a:noFill/>
              </a:ln>
            </p:spPr>
            <p:txBody>
              <a:bodyPr wrap="none" rtlCol="0">
                <a:spAutoFit/>
              </a:bodyPr>
              <a:lstStyle/>
              <a:p>
                <a:pPr algn="ctr"/>
                <a:r>
                  <a:rPr lang="ja-JP" altLang="en-US" sz="1600" dirty="0"/>
                  <a:t>ユーザ</a:t>
                </a:r>
                <a:endParaRPr lang="en-US" altLang="ja-JP" sz="1600" dirty="0"/>
              </a:p>
            </p:txBody>
          </p:sp>
        </p:grpSp>
      </p:grpSp>
    </p:spTree>
    <p:custDataLst>
      <p:tags r:id="rId1"/>
    </p:custDataLst>
    <p:extLst>
      <p:ext uri="{BB962C8B-B14F-4D97-AF65-F5344CB8AC3E}">
        <p14:creationId xmlns:p14="http://schemas.microsoft.com/office/powerpoint/2010/main" val="38327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dissolve">
                                      <p:cBhvr>
                                        <p:cTn id="32" dur="500"/>
                                        <p:tgtEl>
                                          <p:spTgt spid="45"/>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childTnLst>
                          </p:cTn>
                        </p:par>
                        <p:par>
                          <p:cTn id="37" fill="hold">
                            <p:stCondLst>
                              <p:cond delay="3500"/>
                            </p:stCondLst>
                            <p:childTnLst>
                              <p:par>
                                <p:cTn id="38" presetID="9"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dissolve">
                                      <p:cBhvr>
                                        <p:cTn id="40" dur="500"/>
                                        <p:tgtEl>
                                          <p:spTgt spid="32"/>
                                        </p:tgtEl>
                                      </p:cBhvr>
                                    </p:animEffect>
                                  </p:childTnLst>
                                </p:cTn>
                              </p:par>
                            </p:childTnLst>
                          </p:cTn>
                        </p:par>
                        <p:par>
                          <p:cTn id="41" fill="hold">
                            <p:stCondLst>
                              <p:cond delay="4000"/>
                            </p:stCondLst>
                            <p:childTnLst>
                              <p:par>
                                <p:cTn id="42" presetID="9" presetClass="entr" presetSubtype="0" fill="hold"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dissolve">
                                      <p:cBhvr>
                                        <p:cTn id="44" dur="500"/>
                                        <p:tgtEl>
                                          <p:spTgt spid="48"/>
                                        </p:tgtEl>
                                      </p:cBhvr>
                                    </p:animEffect>
                                  </p:childTnLst>
                                </p:cTn>
                              </p:par>
                            </p:childTnLst>
                          </p:cTn>
                        </p:par>
                        <p:par>
                          <p:cTn id="45" fill="hold">
                            <p:stCondLst>
                              <p:cond delay="4500"/>
                            </p:stCondLst>
                            <p:childTnLst>
                              <p:par>
                                <p:cTn id="46" presetID="9"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par>
                          <p:cTn id="49" fill="hold">
                            <p:stCondLst>
                              <p:cond delay="5000"/>
                            </p:stCondLst>
                            <p:childTnLst>
                              <p:par>
                                <p:cTn id="50" presetID="9"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childTnLst>
                          </p:cTn>
                        </p:par>
                        <p:par>
                          <p:cTn id="53" fill="hold">
                            <p:stCondLst>
                              <p:cond delay="5500"/>
                            </p:stCondLst>
                            <p:childTnLst>
                              <p:par>
                                <p:cTn id="54" presetID="9" presetClass="entr" presetSubtype="0" fill="hold"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dissolve">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dissolve">
                                      <p:cBhvr>
                                        <p:cTn id="61" dur="500"/>
                                        <p:tgtEl>
                                          <p:spTgt spid="55"/>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animBg="1"/>
      <p:bldP spid="44" grpId="0" animBg="1"/>
      <p:bldP spid="4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ユースケースモデルの利用者</a:t>
            </a:r>
          </a:p>
        </p:txBody>
      </p:sp>
      <p:sp>
        <p:nvSpPr>
          <p:cNvPr id="3" name="コンテンツ プレースホルダ 2"/>
          <p:cNvSpPr>
            <a:spLocks noGrp="1"/>
          </p:cNvSpPr>
          <p:nvPr>
            <p:ph idx="1"/>
          </p:nvPr>
        </p:nvSpPr>
        <p:spPr/>
        <p:txBody>
          <a:bodyPr>
            <a:normAutofit fontScale="55000" lnSpcReduction="20000"/>
          </a:bodyPr>
          <a:lstStyle/>
          <a:p>
            <a:pPr>
              <a:lnSpc>
                <a:spcPct val="120000"/>
              </a:lnSpc>
            </a:pPr>
            <a:r>
              <a:rPr lang="ja-JP" altLang="en-US" dirty="0"/>
              <a:t>ソフトウェアの使い方を</a:t>
            </a:r>
            <a:r>
              <a:rPr lang="ja-JP" altLang="en-US" b="1" dirty="0"/>
              <a:t>利用者</a:t>
            </a:r>
            <a:r>
              <a:rPr kumimoji="1" lang="ja-JP" altLang="en-US" b="1" dirty="0"/>
              <a:t>の視点</a:t>
            </a:r>
            <a:r>
              <a:rPr kumimoji="1" lang="ja-JP" altLang="en-US" dirty="0"/>
              <a:t>で端的に捉える．</a:t>
            </a:r>
            <a:endParaRPr lang="en-US" altLang="ja-JP" dirty="0"/>
          </a:p>
          <a:p>
            <a:pPr lvl="1">
              <a:lnSpc>
                <a:spcPct val="120000"/>
              </a:lnSpc>
            </a:pPr>
            <a:r>
              <a:rPr lang="ja-JP" altLang="en-US" dirty="0"/>
              <a:t>利用者</a:t>
            </a:r>
            <a:r>
              <a:rPr kumimoji="1" lang="ja-JP" altLang="en-US" dirty="0"/>
              <a:t>が何を行うのかを考える．</a:t>
            </a:r>
            <a:endParaRPr kumimoji="1" lang="en-US" altLang="ja-JP" dirty="0"/>
          </a:p>
          <a:p>
            <a:pPr>
              <a:lnSpc>
                <a:spcPct val="120000"/>
              </a:lnSpc>
            </a:pPr>
            <a:r>
              <a:rPr lang="ja-JP" altLang="en-US" dirty="0"/>
              <a:t>ユースケースモデル</a:t>
            </a:r>
            <a:r>
              <a:rPr lang="ja-JP" altLang="en-US"/>
              <a:t>以前，仕様</a:t>
            </a:r>
            <a:r>
              <a:rPr lang="ja-JP" altLang="en-US" dirty="0"/>
              <a:t>は開発者の視点で記述されていた．</a:t>
            </a:r>
            <a:endParaRPr lang="en-US" altLang="ja-JP" dirty="0"/>
          </a:p>
          <a:p>
            <a:pPr lvl="1">
              <a:lnSpc>
                <a:spcPct val="120000"/>
              </a:lnSpc>
            </a:pPr>
            <a:r>
              <a:rPr lang="ja-JP" altLang="en-US" dirty="0"/>
              <a:t>発注者は隅々まで理解できないまま，</a:t>
            </a:r>
            <a:r>
              <a:rPr lang="en-US" altLang="ja-JP" dirty="0"/>
              <a:t>OK</a:t>
            </a:r>
            <a:r>
              <a:rPr lang="ja-JP" altLang="en-US" dirty="0"/>
              <a:t>を出していた．</a:t>
            </a:r>
            <a:endParaRPr lang="en-US" altLang="ja-JP" dirty="0"/>
          </a:p>
          <a:p>
            <a:pPr lvl="1">
              <a:lnSpc>
                <a:spcPct val="120000"/>
              </a:lnSpc>
            </a:pPr>
            <a:r>
              <a:rPr kumimoji="1" lang="ja-JP" altLang="en-US" dirty="0"/>
              <a:t>本来の要求とは異なるものが出来てしまう．</a:t>
            </a:r>
            <a:endParaRPr kumimoji="1" lang="en-US" altLang="ja-JP" dirty="0"/>
          </a:p>
          <a:p>
            <a:pPr>
              <a:lnSpc>
                <a:spcPct val="120000"/>
              </a:lnSpc>
            </a:pPr>
            <a:r>
              <a:rPr lang="ja-JP" altLang="en-US" dirty="0"/>
              <a:t>ユースケースモデルでは，「誰が，何を行えるのか」を明確に書く．</a:t>
            </a:r>
            <a:endParaRPr lang="en-US" altLang="ja-JP" dirty="0"/>
          </a:p>
          <a:p>
            <a:pPr lvl="1">
              <a:lnSpc>
                <a:spcPct val="120000"/>
              </a:lnSpc>
            </a:pPr>
            <a:r>
              <a:rPr kumimoji="1" lang="ja-JP" altLang="en-US" dirty="0"/>
              <a:t>開発者側も一歩引いてソフトウェアの全体像を確認できる．</a:t>
            </a:r>
            <a:endParaRPr kumimoji="1" lang="en-US" altLang="ja-JP" dirty="0"/>
          </a:p>
          <a:p>
            <a:pPr lvl="1">
              <a:lnSpc>
                <a:spcPct val="120000"/>
              </a:lnSpc>
            </a:pPr>
            <a:r>
              <a:rPr lang="ja-JP" altLang="en-US" b="1" dirty="0"/>
              <a:t>ユースケース図に書かれていない内容は開発対象ではない．</a:t>
            </a:r>
            <a:endParaRPr kumimoji="1" lang="ja-JP" altLang="en-US" b="1" dirty="0"/>
          </a:p>
        </p:txBody>
      </p:sp>
      <p:sp>
        <p:nvSpPr>
          <p:cNvPr id="5" name="フッター プレースホルダ 4"/>
          <p:cNvSpPr>
            <a:spLocks noGrp="1"/>
          </p:cNvSpPr>
          <p:nvPr>
            <p:ph type="ftr" sz="quarter" idx="11"/>
          </p:nvPr>
        </p:nvSpPr>
        <p:spPr/>
        <p:txBody>
          <a:bodyPr/>
          <a:lstStyle/>
          <a:p>
            <a:r>
              <a:rPr kumimoji="1" lang="ja-JP" altLang="en-US"/>
              <a:t>ソフトウェア設計</a:t>
            </a:r>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48</a:t>
            </a:fld>
            <a:endParaRPr kumimoji="1" lang="ja-JP" altLang="en-US"/>
          </a:p>
        </p:txBody>
      </p:sp>
    </p:spTree>
    <p:extLst>
      <p:ext uri="{BB962C8B-B14F-4D97-AF65-F5344CB8AC3E}">
        <p14:creationId xmlns:p14="http://schemas.microsoft.com/office/powerpoint/2010/main" val="347378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ユースケースモデルで</a:t>
            </a:r>
            <a:br>
              <a:rPr kumimoji="1" lang="en-US" altLang="ja-JP" dirty="0"/>
            </a:br>
            <a:r>
              <a:rPr lang="ja-JP" altLang="en-US" dirty="0"/>
              <a:t>ありがちな</a:t>
            </a:r>
            <a:r>
              <a:rPr kumimoji="1" lang="ja-JP" altLang="en-US" dirty="0"/>
              <a:t>失敗</a:t>
            </a:r>
          </a:p>
        </p:txBody>
      </p:sp>
      <p:sp>
        <p:nvSpPr>
          <p:cNvPr id="3" name="コンテンツ プレースホルダ 2"/>
          <p:cNvSpPr>
            <a:spLocks noGrp="1"/>
          </p:cNvSpPr>
          <p:nvPr>
            <p:ph idx="1"/>
          </p:nvPr>
        </p:nvSpPr>
        <p:spPr>
          <a:xfrm>
            <a:off x="838199" y="1825625"/>
            <a:ext cx="10777695" cy="4351338"/>
          </a:xfrm>
        </p:spPr>
        <p:txBody>
          <a:bodyPr>
            <a:normAutofit fontScale="85000" lnSpcReduction="20000"/>
          </a:bodyPr>
          <a:lstStyle/>
          <a:p>
            <a:pPr>
              <a:lnSpc>
                <a:spcPct val="120000"/>
              </a:lnSpc>
            </a:pPr>
            <a:r>
              <a:rPr kumimoji="1" lang="ja-JP" altLang="en-US" dirty="0"/>
              <a:t>アクターは責務を</a:t>
            </a:r>
            <a:r>
              <a:rPr kumimoji="1" lang="ja-JP" altLang="en-US"/>
              <a:t>表す．</a:t>
            </a:r>
            <a:endParaRPr kumimoji="1" lang="en-US" altLang="ja-JP" dirty="0"/>
          </a:p>
          <a:p>
            <a:pPr lvl="1">
              <a:lnSpc>
                <a:spcPct val="120000"/>
              </a:lnSpc>
            </a:pPr>
            <a:r>
              <a:rPr lang="ja-JP" altLang="en-US"/>
              <a:t>現実世界では，同一人物が行う作業であっても，責務が異なれば，異なるアクタとなる．</a:t>
            </a:r>
            <a:endParaRPr kumimoji="1" lang="en-US" altLang="ja-JP" dirty="0"/>
          </a:p>
          <a:p>
            <a:pPr>
              <a:lnSpc>
                <a:spcPct val="120000"/>
              </a:lnSpc>
            </a:pPr>
            <a:r>
              <a:rPr kumimoji="1" lang="ja-JP" altLang="en-US" dirty="0"/>
              <a:t>ユースケース</a:t>
            </a:r>
            <a:r>
              <a:rPr lang="ja-JP" altLang="en-US" dirty="0"/>
              <a:t>図</a:t>
            </a:r>
            <a:r>
              <a:rPr kumimoji="1" lang="ja-JP" altLang="en-US" dirty="0"/>
              <a:t>に詳細を書きすぎない．</a:t>
            </a:r>
            <a:endParaRPr kumimoji="1" lang="en-US" altLang="ja-JP" dirty="0"/>
          </a:p>
          <a:p>
            <a:pPr lvl="1">
              <a:lnSpc>
                <a:spcPct val="120000"/>
              </a:lnSpc>
            </a:pPr>
            <a:r>
              <a:rPr lang="ja-JP" altLang="en-US" dirty="0"/>
              <a:t>ユースケース図は開発工程の一番最初に書かれる．</a:t>
            </a:r>
            <a:endParaRPr lang="en-US" altLang="ja-JP" dirty="0"/>
          </a:p>
          <a:p>
            <a:pPr lvl="1">
              <a:lnSpc>
                <a:spcPct val="120000"/>
              </a:lnSpc>
            </a:pPr>
            <a:r>
              <a:rPr kumimoji="1" lang="ja-JP" altLang="en-US"/>
              <a:t>ユースケースは</a:t>
            </a:r>
            <a:r>
              <a:rPr lang="ja-JP" altLang="en-US"/>
              <a:t>１</a:t>
            </a:r>
            <a:r>
              <a:rPr kumimoji="1" lang="ja-JP" altLang="en-US"/>
              <a:t>つの図に多くても</a:t>
            </a:r>
            <a:r>
              <a:rPr kumimoji="1" lang="en-US" altLang="ja-JP" dirty="0"/>
              <a:t>7</a:t>
            </a:r>
            <a:r>
              <a:rPr kumimoji="1" lang="ja-JP" altLang="en-US"/>
              <a:t>個程度まで．</a:t>
            </a:r>
            <a:endParaRPr kumimoji="1" lang="en-US" altLang="ja-JP" dirty="0"/>
          </a:p>
          <a:p>
            <a:pPr>
              <a:lnSpc>
                <a:spcPct val="120000"/>
              </a:lnSpc>
            </a:pPr>
            <a:r>
              <a:rPr kumimoji="1" lang="ja-JP" altLang="en-US"/>
              <a:t>ユースケースモデル</a:t>
            </a:r>
            <a:r>
              <a:rPr kumimoji="1" lang="ja-JP" altLang="en-US" dirty="0"/>
              <a:t>では機能要求のみを</a:t>
            </a:r>
            <a:r>
              <a:rPr kumimoji="1" lang="ja-JP" altLang="en-US"/>
              <a:t>表す．</a:t>
            </a:r>
            <a:endParaRPr lang="en-US" altLang="ja-JP" dirty="0"/>
          </a:p>
        </p:txBody>
      </p:sp>
      <p:sp>
        <p:nvSpPr>
          <p:cNvPr id="5" name="フッター プレースホルダ 4"/>
          <p:cNvSpPr>
            <a:spLocks noGrp="1"/>
          </p:cNvSpPr>
          <p:nvPr>
            <p:ph type="ftr" sz="quarter" idx="11"/>
          </p:nvPr>
        </p:nvSpPr>
        <p:spPr/>
        <p:txBody>
          <a:bodyPr/>
          <a:lstStyle/>
          <a:p>
            <a:r>
              <a:rPr kumimoji="1" lang="ja-JP" altLang="en-US"/>
              <a:t>ソフトウェア設計</a:t>
            </a:r>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49</a:t>
            </a:fld>
            <a:endParaRPr kumimoji="1" lang="ja-JP" altLang="en-US"/>
          </a:p>
        </p:txBody>
      </p:sp>
    </p:spTree>
    <p:extLst>
      <p:ext uri="{BB962C8B-B14F-4D97-AF65-F5344CB8AC3E}">
        <p14:creationId xmlns:p14="http://schemas.microsoft.com/office/powerpoint/2010/main" val="118140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本日の内容</a:t>
            </a:r>
            <a:endParaRPr kumimoji="1" lang="ja-JP" altLang="en-US" dirty="0"/>
          </a:p>
        </p:txBody>
      </p:sp>
      <p:sp>
        <p:nvSpPr>
          <p:cNvPr id="3" name="コンテンツ プレースホルダー 2"/>
          <p:cNvSpPr>
            <a:spLocks noGrp="1"/>
          </p:cNvSpPr>
          <p:nvPr>
            <p:ph idx="1"/>
          </p:nvPr>
        </p:nvSpPr>
        <p:spPr/>
        <p:txBody>
          <a:bodyPr/>
          <a:lstStyle/>
          <a:p>
            <a:pPr>
              <a:lnSpc>
                <a:spcPct val="100000"/>
              </a:lnSpc>
            </a:pPr>
            <a:r>
              <a:rPr kumimoji="1" lang="ja-JP" altLang="en-US" dirty="0"/>
              <a:t>オブジェクト指向を復習する．</a:t>
            </a:r>
            <a:endParaRPr kumimoji="1" lang="en-US" altLang="ja-JP" dirty="0"/>
          </a:p>
          <a:p>
            <a:pPr>
              <a:lnSpc>
                <a:spcPct val="100000"/>
              </a:lnSpc>
            </a:pPr>
            <a:r>
              <a:rPr kumimoji="1" lang="ja-JP" altLang="en-US" dirty="0"/>
              <a:t>オブジェクト指向設計１</a:t>
            </a:r>
            <a:endParaRPr kumimoji="1" lang="en-US" altLang="ja-JP" dirty="0"/>
          </a:p>
          <a:p>
            <a:pPr lvl="1">
              <a:lnSpc>
                <a:spcPct val="100000"/>
              </a:lnSpc>
            </a:pPr>
            <a:r>
              <a:rPr kumimoji="1" lang="en-US" altLang="ja-JP" dirty="0"/>
              <a:t>UML</a:t>
            </a:r>
            <a:r>
              <a:rPr kumimoji="1" lang="ja-JP" altLang="en-US" dirty="0"/>
              <a:t>とは</a:t>
            </a:r>
            <a:endParaRPr kumimoji="1" lang="en-US" altLang="ja-JP" dirty="0"/>
          </a:p>
          <a:p>
            <a:pPr lvl="1">
              <a:lnSpc>
                <a:spcPct val="100000"/>
              </a:lnSpc>
            </a:pPr>
            <a:r>
              <a:rPr kumimoji="1" lang="ja-JP" altLang="en-US" dirty="0"/>
              <a:t>ユースケースモデル</a:t>
            </a:r>
            <a:endParaRPr kumimoji="1" lang="en-US" altLang="ja-JP" dirty="0"/>
          </a:p>
          <a:p>
            <a:pPr>
              <a:lnSpc>
                <a:spcPct val="100000"/>
              </a:lnSpc>
            </a:pPr>
            <a:endParaRPr kumimoji="1" lang="ja-JP" alt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5</a:t>
            </a:fld>
            <a:endParaRPr lang="en-US" dirty="0"/>
          </a:p>
        </p:txBody>
      </p:sp>
      <p:sp>
        <p:nvSpPr>
          <p:cNvPr id="7" name="正方形/長方形 6">
            <a:extLst>
              <a:ext uri="{FF2B5EF4-FFF2-40B4-BE49-F238E27FC236}">
                <a16:creationId xmlns:a16="http://schemas.microsoft.com/office/drawing/2014/main" id="{317A9643-BACF-08F8-FF16-589123A9B504}"/>
              </a:ext>
            </a:extLst>
          </p:cNvPr>
          <p:cNvSpPr/>
          <p:nvPr/>
        </p:nvSpPr>
        <p:spPr>
          <a:xfrm>
            <a:off x="626165" y="2579185"/>
            <a:ext cx="9356035" cy="323353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88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956000" y="802298"/>
            <a:ext cx="8559600" cy="2520000"/>
          </a:xfrm>
        </p:spPr>
        <p:txBody>
          <a:bodyPr/>
          <a:lstStyle/>
          <a:p>
            <a:r>
              <a:rPr lang="ja-JP" altLang="en-US" sz="3600"/>
              <a:t>岡山大学</a:t>
            </a:r>
            <a:br>
              <a:rPr lang="en-US" altLang="ja-JP" cap="none" dirty="0"/>
            </a:br>
            <a:r>
              <a:rPr lang="ja-JP" altLang="en-US" cap="none"/>
              <a:t>ソフトウェア設計</a:t>
            </a:r>
            <a:endParaRPr kumimoji="1" lang="ja-JP" altLang="en-US" cap="none" dirty="0"/>
          </a:p>
        </p:txBody>
      </p:sp>
      <p:sp>
        <p:nvSpPr>
          <p:cNvPr id="3" name="サブタイトル 2"/>
          <p:cNvSpPr>
            <a:spLocks noGrp="1"/>
          </p:cNvSpPr>
          <p:nvPr>
            <p:ph type="subTitle" idx="1"/>
          </p:nvPr>
        </p:nvSpPr>
        <p:spPr>
          <a:xfrm>
            <a:off x="1181100" y="3602038"/>
            <a:ext cx="9829800" cy="1655762"/>
          </a:xfrm>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50</a:t>
            </a:fld>
            <a:endParaRPr 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grpSp>
        <p:nvGrpSpPr>
          <p:cNvPr id="8" name="グループ化 7">
            <a:extLst>
              <a:ext uri="{FF2B5EF4-FFF2-40B4-BE49-F238E27FC236}">
                <a16:creationId xmlns:a16="http://schemas.microsoft.com/office/drawing/2014/main" id="{A32A063A-AF70-3D31-4D1F-D80A481B7379}"/>
              </a:ext>
            </a:extLst>
          </p:cNvPr>
          <p:cNvGrpSpPr/>
          <p:nvPr/>
        </p:nvGrpSpPr>
        <p:grpSpPr>
          <a:xfrm>
            <a:off x="3218028" y="6861645"/>
            <a:ext cx="6858604" cy="1938024"/>
            <a:chOff x="3218028" y="6861645"/>
            <a:chExt cx="6858604" cy="1938024"/>
          </a:xfrm>
        </p:grpSpPr>
        <p:grpSp>
          <p:nvGrpSpPr>
            <p:cNvPr id="32" name="グループ化 31">
              <a:extLst>
                <a:ext uri="{FF2B5EF4-FFF2-40B4-BE49-F238E27FC236}">
                  <a16:creationId xmlns:a16="http://schemas.microsoft.com/office/drawing/2014/main" id="{6BDE1F19-6F9B-9449-8C96-AE8263882E46}"/>
                </a:ext>
              </a:extLst>
            </p:cNvPr>
            <p:cNvGrpSpPr/>
            <p:nvPr/>
          </p:nvGrpSpPr>
          <p:grpSpPr>
            <a:xfrm>
              <a:off x="3218028" y="6861645"/>
              <a:ext cx="6858604" cy="1938024"/>
              <a:chOff x="2408356" y="4265490"/>
              <a:chExt cx="6858604" cy="1938024"/>
            </a:xfrm>
          </p:grpSpPr>
          <p:grpSp>
            <p:nvGrpSpPr>
              <p:cNvPr id="29" name="グループ化 28">
                <a:extLst>
                  <a:ext uri="{FF2B5EF4-FFF2-40B4-BE49-F238E27FC236}">
                    <a16:creationId xmlns:a16="http://schemas.microsoft.com/office/drawing/2014/main" id="{6942F3AF-DE9A-6F47-BFBD-485052B3B18C}"/>
                  </a:ext>
                </a:extLst>
              </p:cNvPr>
              <p:cNvGrpSpPr/>
              <p:nvPr/>
            </p:nvGrpSpPr>
            <p:grpSpPr>
              <a:xfrm>
                <a:off x="6967296" y="4265490"/>
                <a:ext cx="2299664" cy="646331"/>
                <a:chOff x="6967296" y="4265490"/>
                <a:chExt cx="2299664" cy="646331"/>
              </a:xfrm>
            </p:grpSpPr>
            <p:pic>
              <p:nvPicPr>
                <p:cNvPr id="12" name="グラフィックス 11">
                  <a:extLst>
                    <a:ext uri="{FF2B5EF4-FFF2-40B4-BE49-F238E27FC236}">
                      <a16:creationId xmlns:a16="http://schemas.microsoft.com/office/drawing/2014/main" id="{73BC4847-E79E-B34A-89EC-CD20FB3E20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96" y="4318655"/>
                  <a:ext cx="540000" cy="540000"/>
                </a:xfrm>
                <a:prstGeom prst="rect">
                  <a:avLst/>
                </a:prstGeom>
              </p:spPr>
            </p:pic>
            <p:sp>
              <p:nvSpPr>
                <p:cNvPr id="15" name="テキスト ボックス 14">
                  <a:extLst>
                    <a:ext uri="{FF2B5EF4-FFF2-40B4-BE49-F238E27FC236}">
                      <a16:creationId xmlns:a16="http://schemas.microsoft.com/office/drawing/2014/main" id="{2FCDFD8C-0E03-A541-BCED-B3F23B1E0889}"/>
                    </a:ext>
                  </a:extLst>
                </p:cNvPr>
                <p:cNvSpPr txBox="1"/>
                <p:nvPr/>
              </p:nvSpPr>
              <p:spPr>
                <a:xfrm>
                  <a:off x="7562647" y="4265490"/>
                  <a:ext cx="170431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a:t>
                  </a:r>
                  <a:endParaRPr kumimoji="1" lang="ja-JP" altLang="en-US" sz="3600">
                    <a:latin typeface="Consolas" panose="020B0609020204030204" pitchFamily="49" charset="0"/>
                    <a:cs typeface="Consolas" panose="020B0609020204030204" pitchFamily="49" charset="0"/>
                  </a:endParaRPr>
                </a:p>
              </p:txBody>
            </p:sp>
          </p:grpSp>
          <p:sp>
            <p:nvSpPr>
              <p:cNvPr id="16" name="テキスト ボックス 15">
                <a:extLst>
                  <a:ext uri="{FF2B5EF4-FFF2-40B4-BE49-F238E27FC236}">
                    <a16:creationId xmlns:a16="http://schemas.microsoft.com/office/drawing/2014/main" id="{2FD9F422-13CF-F646-A716-498905205B41}"/>
                  </a:ext>
                </a:extLst>
              </p:cNvPr>
              <p:cNvSpPr txBox="1"/>
              <p:nvPr/>
            </p:nvSpPr>
            <p:spPr>
              <a:xfrm>
                <a:off x="3003707" y="4265490"/>
                <a:ext cx="170431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@tama5</a:t>
                </a:r>
                <a:endParaRPr kumimoji="1" lang="ja-JP" altLang="en-US" sz="3600">
                  <a:latin typeface="Consolas" panose="020B0609020204030204" pitchFamily="49" charset="0"/>
                  <a:cs typeface="Consolas" panose="020B0609020204030204" pitchFamily="49" charset="0"/>
                </a:endParaRPr>
              </a:p>
            </p:txBody>
          </p:sp>
          <p:grpSp>
            <p:nvGrpSpPr>
              <p:cNvPr id="30" name="グループ化 29">
                <a:extLst>
                  <a:ext uri="{FF2B5EF4-FFF2-40B4-BE49-F238E27FC236}">
                    <a16:creationId xmlns:a16="http://schemas.microsoft.com/office/drawing/2014/main" id="{F705864F-9900-304A-A41C-C69585FA54EA}"/>
                  </a:ext>
                </a:extLst>
              </p:cNvPr>
              <p:cNvGrpSpPr/>
              <p:nvPr/>
            </p:nvGrpSpPr>
            <p:grpSpPr>
              <a:xfrm>
                <a:off x="2408356" y="4911336"/>
                <a:ext cx="6858604" cy="646331"/>
                <a:chOff x="2408356" y="4988705"/>
                <a:chExt cx="6858604" cy="646331"/>
              </a:xfrm>
            </p:grpSpPr>
            <p:pic>
              <p:nvPicPr>
                <p:cNvPr id="10" name="グラフィックス 9">
                  <a:extLst>
                    <a:ext uri="{FF2B5EF4-FFF2-40B4-BE49-F238E27FC236}">
                      <a16:creationId xmlns:a16="http://schemas.microsoft.com/office/drawing/2014/main" id="{C1F51494-DD33-5F4D-962A-86C4D7676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356" y="5041870"/>
                  <a:ext cx="540000" cy="540000"/>
                </a:xfrm>
                <a:prstGeom prst="rect">
                  <a:avLst/>
                </a:prstGeom>
              </p:spPr>
            </p:pic>
            <p:sp>
              <p:nvSpPr>
                <p:cNvPr id="18" name="テキスト ボックス 17">
                  <a:extLst>
                    <a:ext uri="{FF2B5EF4-FFF2-40B4-BE49-F238E27FC236}">
                      <a16:creationId xmlns:a16="http://schemas.microsoft.com/office/drawing/2014/main" id="{2563F00D-9EB9-BA4B-8CEE-D9D3A35151EB}"/>
                    </a:ext>
                  </a:extLst>
                </p:cNvPr>
                <p:cNvSpPr txBox="1"/>
                <p:nvPr/>
              </p:nvSpPr>
              <p:spPr>
                <a:xfrm>
                  <a:off x="3003707" y="4988705"/>
                  <a:ext cx="626325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tamada@cc.kyoto-su.ac.jp</a:t>
                  </a:r>
                  <a:endParaRPr kumimoji="1" lang="ja-JP" altLang="en-US" sz="3600">
                    <a:latin typeface="Consolas" panose="020B0609020204030204" pitchFamily="49" charset="0"/>
                    <a:cs typeface="Consolas" panose="020B0609020204030204" pitchFamily="49" charset="0"/>
                  </a:endParaRPr>
                </a:p>
              </p:txBody>
            </p:sp>
          </p:grpSp>
          <p:grpSp>
            <p:nvGrpSpPr>
              <p:cNvPr id="31" name="グループ化 30">
                <a:extLst>
                  <a:ext uri="{FF2B5EF4-FFF2-40B4-BE49-F238E27FC236}">
                    <a16:creationId xmlns:a16="http://schemas.microsoft.com/office/drawing/2014/main" id="{88410142-58D0-D141-BBA7-0E6C0CEEE0FF}"/>
                  </a:ext>
                </a:extLst>
              </p:cNvPr>
              <p:cNvGrpSpPr/>
              <p:nvPr/>
            </p:nvGrpSpPr>
            <p:grpSpPr>
              <a:xfrm>
                <a:off x="2408356" y="5557183"/>
                <a:ext cx="6858603" cy="646331"/>
                <a:chOff x="2408356" y="5758888"/>
                <a:chExt cx="6858603" cy="646331"/>
              </a:xfrm>
            </p:grpSpPr>
            <p:pic>
              <p:nvPicPr>
                <p:cNvPr id="23" name="グラフィックス 22">
                  <a:extLst>
                    <a:ext uri="{FF2B5EF4-FFF2-40B4-BE49-F238E27FC236}">
                      <a16:creationId xmlns:a16="http://schemas.microsoft.com/office/drawing/2014/main" id="{2B24C49D-A6A2-1E48-A594-24D45A53DC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356" y="5812054"/>
                  <a:ext cx="540000" cy="540000"/>
                </a:xfrm>
                <a:prstGeom prst="rect">
                  <a:avLst/>
                </a:prstGeom>
              </p:spPr>
            </p:pic>
            <p:sp>
              <p:nvSpPr>
                <p:cNvPr id="24" name="テキスト ボックス 23">
                  <a:extLst>
                    <a:ext uri="{FF2B5EF4-FFF2-40B4-BE49-F238E27FC236}">
                      <a16:creationId xmlns:a16="http://schemas.microsoft.com/office/drawing/2014/main" id="{3661B47B-678D-BE43-A707-DEF65407A56D}"/>
                    </a:ext>
                  </a:extLst>
                </p:cNvPr>
                <p:cNvSpPr txBox="1"/>
                <p:nvPr/>
              </p:nvSpPr>
              <p:spPr>
                <a:xfrm>
                  <a:off x="3003706" y="5758888"/>
                  <a:ext cx="626325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https://</a:t>
                  </a:r>
                  <a:r>
                    <a:rPr kumimoji="1" lang="en-US" altLang="ja-JP" sz="3600" dirty="0" err="1">
                      <a:latin typeface="Consolas" panose="020B0609020204030204" pitchFamily="49" charset="0"/>
                      <a:cs typeface="Consolas" panose="020B0609020204030204" pitchFamily="49" charset="0"/>
                    </a:rPr>
                    <a:t>tamada.github.io</a:t>
                  </a:r>
                  <a:endParaRPr kumimoji="1" lang="ja-JP" altLang="en-US" sz="3600">
                    <a:latin typeface="Consolas" panose="020B0609020204030204" pitchFamily="49" charset="0"/>
                    <a:cs typeface="Consolas" panose="020B0609020204030204" pitchFamily="49" charset="0"/>
                  </a:endParaRPr>
                </a:p>
              </p:txBody>
            </p:sp>
          </p:grpSp>
        </p:grpSp>
        <p:pic>
          <p:nvPicPr>
            <p:cNvPr id="7" name="グラフィックス 6">
              <a:extLst>
                <a:ext uri="{FF2B5EF4-FFF2-40B4-BE49-F238E27FC236}">
                  <a16:creationId xmlns:a16="http://schemas.microsoft.com/office/drawing/2014/main" id="{008E723E-D454-A021-C7A1-9170EFEF9B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8028" y="6914810"/>
              <a:ext cx="540000" cy="540000"/>
            </a:xfrm>
            <a:prstGeom prst="rect">
              <a:avLst/>
            </a:prstGeom>
          </p:spPr>
        </p:pic>
      </p:grpSp>
      <p:pic>
        <p:nvPicPr>
          <p:cNvPr id="9" name="グラフィックス 8">
            <a:extLst>
              <a:ext uri="{FF2B5EF4-FFF2-40B4-BE49-F238E27FC236}">
                <a16:creationId xmlns:a16="http://schemas.microsoft.com/office/drawing/2014/main" id="{301B7666-56BA-C59A-6E0A-973621B2F3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5588" y="4536399"/>
            <a:ext cx="4471380" cy="1436653"/>
          </a:xfrm>
          <a:prstGeom prst="rect">
            <a:avLst/>
          </a:prstGeom>
        </p:spPr>
      </p:pic>
      <p:pic>
        <p:nvPicPr>
          <p:cNvPr id="4" name="図 3">
            <a:extLst>
              <a:ext uri="{FF2B5EF4-FFF2-40B4-BE49-F238E27FC236}">
                <a16:creationId xmlns:a16="http://schemas.microsoft.com/office/drawing/2014/main" id="{98A3A2FD-461F-A66E-C411-6799DA2C1D8D}"/>
              </a:ext>
            </a:extLst>
          </p:cNvPr>
          <p:cNvPicPr>
            <a:picLocks noChangeAspect="1"/>
          </p:cNvPicPr>
          <p:nvPr/>
        </p:nvPicPr>
        <p:blipFill>
          <a:blip r:embed="rId13"/>
          <a:stretch>
            <a:fillRect/>
          </a:stretch>
        </p:blipFill>
        <p:spPr>
          <a:xfrm>
            <a:off x="4568" y="0"/>
            <a:ext cx="6091430" cy="3426429"/>
          </a:xfrm>
          <a:prstGeom prst="rect">
            <a:avLst/>
          </a:prstGeom>
        </p:spPr>
      </p:pic>
      <p:pic>
        <p:nvPicPr>
          <p:cNvPr id="19" name="図 18">
            <a:extLst>
              <a:ext uri="{FF2B5EF4-FFF2-40B4-BE49-F238E27FC236}">
                <a16:creationId xmlns:a16="http://schemas.microsoft.com/office/drawing/2014/main" id="{CF32B773-C23F-7F0A-C335-9506A7525A89}"/>
              </a:ext>
            </a:extLst>
          </p:cNvPr>
          <p:cNvPicPr>
            <a:picLocks noChangeAspect="1"/>
          </p:cNvPicPr>
          <p:nvPr/>
        </p:nvPicPr>
        <p:blipFill>
          <a:blip r:embed="rId14"/>
          <a:stretch>
            <a:fillRect/>
          </a:stretch>
        </p:blipFill>
        <p:spPr>
          <a:xfrm>
            <a:off x="6091426" y="0"/>
            <a:ext cx="6096001" cy="3429001"/>
          </a:xfrm>
          <a:prstGeom prst="rect">
            <a:avLst/>
          </a:prstGeom>
        </p:spPr>
      </p:pic>
      <p:pic>
        <p:nvPicPr>
          <p:cNvPr id="20" name="図 19">
            <a:extLst>
              <a:ext uri="{FF2B5EF4-FFF2-40B4-BE49-F238E27FC236}">
                <a16:creationId xmlns:a16="http://schemas.microsoft.com/office/drawing/2014/main" id="{92419FB3-B361-A688-0CF6-DB5F6E197F73}"/>
              </a:ext>
            </a:extLst>
          </p:cNvPr>
          <p:cNvPicPr>
            <a:picLocks noChangeAspect="1"/>
          </p:cNvPicPr>
          <p:nvPr/>
        </p:nvPicPr>
        <p:blipFill>
          <a:blip r:embed="rId15"/>
          <a:stretch>
            <a:fillRect/>
          </a:stretch>
        </p:blipFill>
        <p:spPr>
          <a:xfrm>
            <a:off x="1" y="3434145"/>
            <a:ext cx="6086853" cy="3423855"/>
          </a:xfrm>
          <a:prstGeom prst="rect">
            <a:avLst/>
          </a:prstGeom>
        </p:spPr>
      </p:pic>
      <p:pic>
        <p:nvPicPr>
          <p:cNvPr id="21" name="図 20">
            <a:extLst>
              <a:ext uri="{FF2B5EF4-FFF2-40B4-BE49-F238E27FC236}">
                <a16:creationId xmlns:a16="http://schemas.microsoft.com/office/drawing/2014/main" id="{4942F826-820F-91B6-3DF2-B1D57C67EE9E}"/>
              </a:ext>
            </a:extLst>
          </p:cNvPr>
          <p:cNvPicPr>
            <a:picLocks noChangeAspect="1"/>
          </p:cNvPicPr>
          <p:nvPr/>
        </p:nvPicPr>
        <p:blipFill>
          <a:blip r:embed="rId16"/>
          <a:stretch>
            <a:fillRect/>
          </a:stretch>
        </p:blipFill>
        <p:spPr>
          <a:xfrm>
            <a:off x="6095998" y="3428999"/>
            <a:ext cx="6096002" cy="3429001"/>
          </a:xfrm>
          <a:prstGeom prst="rect">
            <a:avLst/>
          </a:prstGeom>
        </p:spPr>
      </p:pic>
    </p:spTree>
    <p:extLst>
      <p:ext uri="{BB962C8B-B14F-4D97-AF65-F5344CB8AC3E}">
        <p14:creationId xmlns:p14="http://schemas.microsoft.com/office/powerpoint/2010/main" val="8723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82271-53B2-7023-1CBC-0D9FAFBE55D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536F7E-BEE3-2CF5-370D-81A2EA58ED68}"/>
              </a:ext>
            </a:extLst>
          </p:cNvPr>
          <p:cNvSpPr>
            <a:spLocks noGrp="1"/>
          </p:cNvSpPr>
          <p:nvPr>
            <p:ph type="ctrTitle"/>
          </p:nvPr>
        </p:nvSpPr>
        <p:spPr/>
        <p:txBody>
          <a:bodyPr>
            <a:normAutofit/>
          </a:bodyPr>
          <a:lstStyle/>
          <a:p>
            <a:r>
              <a:rPr lang="ja-JP" altLang="en-US" sz="3600"/>
              <a:t>岡山大学　</a:t>
            </a:r>
            <a:r>
              <a:rPr lang="ja-JP" altLang="en-US" sz="3600" cap="none"/>
              <a:t>ソフトウェア設計</a:t>
            </a:r>
            <a:br>
              <a:rPr lang="en-US" altLang="ja-JP" cap="none" dirty="0"/>
            </a:br>
            <a:r>
              <a:rPr lang="ja-JP" altLang="en-US" cap="none"/>
              <a:t>オブジェクト指向と</a:t>
            </a:r>
            <a:r>
              <a:rPr lang="en-US" altLang="ja-JP" cap="none" dirty="0"/>
              <a:t>UML</a:t>
            </a:r>
            <a:r>
              <a:rPr lang="ja-JP" altLang="en-US" cap="none"/>
              <a:t>（</a:t>
            </a:r>
            <a:r>
              <a:rPr lang="en-US" altLang="ja-JP" cap="none" dirty="0"/>
              <a:t>1/2</a:t>
            </a:r>
            <a:r>
              <a:rPr lang="ja-JP" altLang="en-US" cap="none"/>
              <a:t>）</a:t>
            </a:r>
            <a:endParaRPr kumimoji="1" lang="ja-JP" altLang="en-US" cap="none" dirty="0"/>
          </a:p>
        </p:txBody>
      </p:sp>
      <p:sp>
        <p:nvSpPr>
          <p:cNvPr id="3" name="サブタイトル 2">
            <a:extLst>
              <a:ext uri="{FF2B5EF4-FFF2-40B4-BE49-F238E27FC236}">
                <a16:creationId xmlns:a16="http://schemas.microsoft.com/office/drawing/2014/main" id="{85883BE2-DA0F-3B7D-1C86-2D019E008310}"/>
              </a:ext>
            </a:extLst>
          </p:cNvPr>
          <p:cNvSpPr>
            <a:spLocks noGrp="1"/>
          </p:cNvSpPr>
          <p:nvPr>
            <p:ph type="subTitle" idx="1"/>
          </p:nvPr>
        </p:nvSpPr>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11" name="日付プレースホルダー 3">
            <a:extLst>
              <a:ext uri="{FF2B5EF4-FFF2-40B4-BE49-F238E27FC236}">
                <a16:creationId xmlns:a16="http://schemas.microsoft.com/office/drawing/2014/main" id="{26FC706A-35F8-B687-31FC-66AAC3E2C12C}"/>
              </a:ext>
            </a:extLst>
          </p:cNvPr>
          <p:cNvSpPr>
            <a:spLocks noGrp="1"/>
          </p:cNvSpPr>
          <p:nvPr>
            <p:ph type="dt" sz="half" idx="10"/>
          </p:nvPr>
        </p:nvSpPr>
        <p:spPr/>
        <p:txBody>
          <a:bodyPr/>
          <a:lstStyle/>
          <a:p>
            <a:r>
              <a:rPr lang="en-US" altLang="ja-JP" dirty="0"/>
              <a:t>2024-10-15</a:t>
            </a:r>
            <a:endParaRPr lang="en-US" dirty="0"/>
          </a:p>
        </p:txBody>
      </p:sp>
      <p:sp>
        <p:nvSpPr>
          <p:cNvPr id="6" name="フッター プレースホルダー 5">
            <a:extLst>
              <a:ext uri="{FF2B5EF4-FFF2-40B4-BE49-F238E27FC236}">
                <a16:creationId xmlns:a16="http://schemas.microsoft.com/office/drawing/2014/main" id="{7D2010F1-F3B8-8F6F-7F97-9E169AE7CE48}"/>
              </a:ext>
            </a:extLst>
          </p:cNvPr>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a:extLst>
              <a:ext uri="{FF2B5EF4-FFF2-40B4-BE49-F238E27FC236}">
                <a16:creationId xmlns:a16="http://schemas.microsoft.com/office/drawing/2014/main" id="{38D8C618-429E-02F2-9C75-725D4E51884F}"/>
              </a:ext>
            </a:extLst>
          </p:cNvPr>
          <p:cNvSpPr>
            <a:spLocks noGrp="1"/>
          </p:cNvSpPr>
          <p:nvPr>
            <p:ph type="sldNum" sz="quarter" idx="12"/>
          </p:nvPr>
        </p:nvSpPr>
        <p:spPr/>
        <p:txBody>
          <a:bodyPr/>
          <a:lstStyle/>
          <a:p>
            <a:fld id="{6D22F896-40B5-4ADD-8801-0D06FADFA095}" type="slidenum">
              <a:rPr lang="en-US" smtClean="0"/>
              <a:t>51</a:t>
            </a:fld>
            <a:endParaRPr lang="en-US" dirty="0"/>
          </a:p>
        </p:txBody>
      </p:sp>
      <p:grpSp>
        <p:nvGrpSpPr>
          <p:cNvPr id="8" name="グループ化 7">
            <a:extLst>
              <a:ext uri="{FF2B5EF4-FFF2-40B4-BE49-F238E27FC236}">
                <a16:creationId xmlns:a16="http://schemas.microsoft.com/office/drawing/2014/main" id="{0E22A853-A079-2300-C921-5967B02EC58F}"/>
              </a:ext>
            </a:extLst>
          </p:cNvPr>
          <p:cNvGrpSpPr/>
          <p:nvPr/>
        </p:nvGrpSpPr>
        <p:grpSpPr>
          <a:xfrm>
            <a:off x="3218028" y="6861645"/>
            <a:ext cx="6858604" cy="1938024"/>
            <a:chOff x="3218028" y="6861645"/>
            <a:chExt cx="6858604" cy="1938024"/>
          </a:xfrm>
        </p:grpSpPr>
        <p:grpSp>
          <p:nvGrpSpPr>
            <p:cNvPr id="32" name="グループ化 31">
              <a:extLst>
                <a:ext uri="{FF2B5EF4-FFF2-40B4-BE49-F238E27FC236}">
                  <a16:creationId xmlns:a16="http://schemas.microsoft.com/office/drawing/2014/main" id="{9FF3E05A-19C5-51CC-538E-F11B15692587}"/>
                </a:ext>
              </a:extLst>
            </p:cNvPr>
            <p:cNvGrpSpPr/>
            <p:nvPr/>
          </p:nvGrpSpPr>
          <p:grpSpPr>
            <a:xfrm>
              <a:off x="3218028" y="6861645"/>
              <a:ext cx="6858604" cy="1938024"/>
              <a:chOff x="2408356" y="4265490"/>
              <a:chExt cx="6858604" cy="1938024"/>
            </a:xfrm>
          </p:grpSpPr>
          <p:grpSp>
            <p:nvGrpSpPr>
              <p:cNvPr id="29" name="グループ化 28">
                <a:extLst>
                  <a:ext uri="{FF2B5EF4-FFF2-40B4-BE49-F238E27FC236}">
                    <a16:creationId xmlns:a16="http://schemas.microsoft.com/office/drawing/2014/main" id="{ED0B8223-47DC-4294-475F-1043C28DA1C9}"/>
                  </a:ext>
                </a:extLst>
              </p:cNvPr>
              <p:cNvGrpSpPr/>
              <p:nvPr/>
            </p:nvGrpSpPr>
            <p:grpSpPr>
              <a:xfrm>
                <a:off x="6967296" y="4265490"/>
                <a:ext cx="2299664" cy="646331"/>
                <a:chOff x="6967296" y="4265490"/>
                <a:chExt cx="2299664" cy="646331"/>
              </a:xfrm>
            </p:grpSpPr>
            <p:pic>
              <p:nvPicPr>
                <p:cNvPr id="12" name="グラフィックス 11">
                  <a:extLst>
                    <a:ext uri="{FF2B5EF4-FFF2-40B4-BE49-F238E27FC236}">
                      <a16:creationId xmlns:a16="http://schemas.microsoft.com/office/drawing/2014/main" id="{B44D0858-DFAD-F034-071A-25CA5F7B9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96" y="4318655"/>
                  <a:ext cx="540000" cy="540000"/>
                </a:xfrm>
                <a:prstGeom prst="rect">
                  <a:avLst/>
                </a:prstGeom>
              </p:spPr>
            </p:pic>
            <p:sp>
              <p:nvSpPr>
                <p:cNvPr id="15" name="テキスト ボックス 14">
                  <a:extLst>
                    <a:ext uri="{FF2B5EF4-FFF2-40B4-BE49-F238E27FC236}">
                      <a16:creationId xmlns:a16="http://schemas.microsoft.com/office/drawing/2014/main" id="{17D4CFC1-CCBE-5EF0-E907-EBCF7BF81399}"/>
                    </a:ext>
                  </a:extLst>
                </p:cNvPr>
                <p:cNvSpPr txBox="1"/>
                <p:nvPr/>
              </p:nvSpPr>
              <p:spPr>
                <a:xfrm>
                  <a:off x="7562647" y="4265490"/>
                  <a:ext cx="170431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a:t>
                  </a:r>
                  <a:endParaRPr kumimoji="1" lang="ja-JP" altLang="en-US" sz="3600">
                    <a:latin typeface="Consolas" panose="020B0609020204030204" pitchFamily="49" charset="0"/>
                    <a:cs typeface="Consolas" panose="020B0609020204030204" pitchFamily="49" charset="0"/>
                  </a:endParaRPr>
                </a:p>
              </p:txBody>
            </p:sp>
          </p:grpSp>
          <p:sp>
            <p:nvSpPr>
              <p:cNvPr id="16" name="テキスト ボックス 15">
                <a:extLst>
                  <a:ext uri="{FF2B5EF4-FFF2-40B4-BE49-F238E27FC236}">
                    <a16:creationId xmlns:a16="http://schemas.microsoft.com/office/drawing/2014/main" id="{BC7A0F89-9251-921A-2058-6EC069D7D767}"/>
                  </a:ext>
                </a:extLst>
              </p:cNvPr>
              <p:cNvSpPr txBox="1"/>
              <p:nvPr/>
            </p:nvSpPr>
            <p:spPr>
              <a:xfrm>
                <a:off x="3003707" y="4265490"/>
                <a:ext cx="170431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@tama5</a:t>
                </a:r>
                <a:endParaRPr kumimoji="1" lang="ja-JP" altLang="en-US" sz="3600">
                  <a:latin typeface="Consolas" panose="020B0609020204030204" pitchFamily="49" charset="0"/>
                  <a:cs typeface="Consolas" panose="020B0609020204030204" pitchFamily="49" charset="0"/>
                </a:endParaRPr>
              </a:p>
            </p:txBody>
          </p:sp>
          <p:grpSp>
            <p:nvGrpSpPr>
              <p:cNvPr id="30" name="グループ化 29">
                <a:extLst>
                  <a:ext uri="{FF2B5EF4-FFF2-40B4-BE49-F238E27FC236}">
                    <a16:creationId xmlns:a16="http://schemas.microsoft.com/office/drawing/2014/main" id="{FBE3F1E0-369F-A1B4-A51F-629D88146D2A}"/>
                  </a:ext>
                </a:extLst>
              </p:cNvPr>
              <p:cNvGrpSpPr/>
              <p:nvPr/>
            </p:nvGrpSpPr>
            <p:grpSpPr>
              <a:xfrm>
                <a:off x="2408356" y="4911336"/>
                <a:ext cx="6858604" cy="646331"/>
                <a:chOff x="2408356" y="4988705"/>
                <a:chExt cx="6858604" cy="646331"/>
              </a:xfrm>
            </p:grpSpPr>
            <p:pic>
              <p:nvPicPr>
                <p:cNvPr id="10" name="グラフィックス 9">
                  <a:extLst>
                    <a:ext uri="{FF2B5EF4-FFF2-40B4-BE49-F238E27FC236}">
                      <a16:creationId xmlns:a16="http://schemas.microsoft.com/office/drawing/2014/main" id="{3DF7C6CE-0368-7387-41D1-B87881E70D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356" y="5041870"/>
                  <a:ext cx="540000" cy="540000"/>
                </a:xfrm>
                <a:prstGeom prst="rect">
                  <a:avLst/>
                </a:prstGeom>
              </p:spPr>
            </p:pic>
            <p:sp>
              <p:nvSpPr>
                <p:cNvPr id="18" name="テキスト ボックス 17">
                  <a:extLst>
                    <a:ext uri="{FF2B5EF4-FFF2-40B4-BE49-F238E27FC236}">
                      <a16:creationId xmlns:a16="http://schemas.microsoft.com/office/drawing/2014/main" id="{99492237-ADD2-B010-14BA-24E54F7703B2}"/>
                    </a:ext>
                  </a:extLst>
                </p:cNvPr>
                <p:cNvSpPr txBox="1"/>
                <p:nvPr/>
              </p:nvSpPr>
              <p:spPr>
                <a:xfrm>
                  <a:off x="3003707" y="4988705"/>
                  <a:ext cx="626325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tamada@cc.kyoto-su.ac.jp</a:t>
                  </a:r>
                  <a:endParaRPr kumimoji="1" lang="ja-JP" altLang="en-US" sz="3600">
                    <a:latin typeface="Consolas" panose="020B0609020204030204" pitchFamily="49" charset="0"/>
                    <a:cs typeface="Consolas" panose="020B0609020204030204" pitchFamily="49" charset="0"/>
                  </a:endParaRPr>
                </a:p>
              </p:txBody>
            </p:sp>
          </p:grpSp>
          <p:grpSp>
            <p:nvGrpSpPr>
              <p:cNvPr id="31" name="グループ化 30">
                <a:extLst>
                  <a:ext uri="{FF2B5EF4-FFF2-40B4-BE49-F238E27FC236}">
                    <a16:creationId xmlns:a16="http://schemas.microsoft.com/office/drawing/2014/main" id="{15F4EF1E-10D1-3F14-AD94-8650158A0A16}"/>
                  </a:ext>
                </a:extLst>
              </p:cNvPr>
              <p:cNvGrpSpPr/>
              <p:nvPr/>
            </p:nvGrpSpPr>
            <p:grpSpPr>
              <a:xfrm>
                <a:off x="2408356" y="5557183"/>
                <a:ext cx="6858603" cy="646331"/>
                <a:chOff x="2408356" y="5758888"/>
                <a:chExt cx="6858603" cy="646331"/>
              </a:xfrm>
            </p:grpSpPr>
            <p:pic>
              <p:nvPicPr>
                <p:cNvPr id="23" name="グラフィックス 22">
                  <a:extLst>
                    <a:ext uri="{FF2B5EF4-FFF2-40B4-BE49-F238E27FC236}">
                      <a16:creationId xmlns:a16="http://schemas.microsoft.com/office/drawing/2014/main" id="{0A7D6121-A5CA-4678-BEEC-4491297951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356" y="5812054"/>
                  <a:ext cx="540000" cy="540000"/>
                </a:xfrm>
                <a:prstGeom prst="rect">
                  <a:avLst/>
                </a:prstGeom>
              </p:spPr>
            </p:pic>
            <p:sp>
              <p:nvSpPr>
                <p:cNvPr id="24" name="テキスト ボックス 23">
                  <a:extLst>
                    <a:ext uri="{FF2B5EF4-FFF2-40B4-BE49-F238E27FC236}">
                      <a16:creationId xmlns:a16="http://schemas.microsoft.com/office/drawing/2014/main" id="{051EB548-B0FE-F9C0-92C5-8103A812C461}"/>
                    </a:ext>
                  </a:extLst>
                </p:cNvPr>
                <p:cNvSpPr txBox="1"/>
                <p:nvPr/>
              </p:nvSpPr>
              <p:spPr>
                <a:xfrm>
                  <a:off x="3003706" y="5758888"/>
                  <a:ext cx="626325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https://</a:t>
                  </a:r>
                  <a:r>
                    <a:rPr kumimoji="1" lang="en-US" altLang="ja-JP" sz="3600" dirty="0" err="1">
                      <a:latin typeface="Consolas" panose="020B0609020204030204" pitchFamily="49" charset="0"/>
                      <a:cs typeface="Consolas" panose="020B0609020204030204" pitchFamily="49" charset="0"/>
                    </a:rPr>
                    <a:t>tamada.github.io</a:t>
                  </a:r>
                  <a:endParaRPr kumimoji="1" lang="ja-JP" altLang="en-US" sz="3600">
                    <a:latin typeface="Consolas" panose="020B0609020204030204" pitchFamily="49" charset="0"/>
                    <a:cs typeface="Consolas" panose="020B0609020204030204" pitchFamily="49" charset="0"/>
                  </a:endParaRPr>
                </a:p>
              </p:txBody>
            </p:sp>
          </p:grpSp>
        </p:grpSp>
        <p:pic>
          <p:nvPicPr>
            <p:cNvPr id="7" name="グラフィックス 6">
              <a:extLst>
                <a:ext uri="{FF2B5EF4-FFF2-40B4-BE49-F238E27FC236}">
                  <a16:creationId xmlns:a16="http://schemas.microsoft.com/office/drawing/2014/main" id="{BFFE748D-ECAB-8A1A-F5E0-B60378579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8028" y="6914810"/>
              <a:ext cx="540000" cy="540000"/>
            </a:xfrm>
            <a:prstGeom prst="rect">
              <a:avLst/>
            </a:prstGeom>
          </p:spPr>
        </p:pic>
      </p:grpSp>
      <p:pic>
        <p:nvPicPr>
          <p:cNvPr id="9" name="グラフィックス 8">
            <a:extLst>
              <a:ext uri="{FF2B5EF4-FFF2-40B4-BE49-F238E27FC236}">
                <a16:creationId xmlns:a16="http://schemas.microsoft.com/office/drawing/2014/main" id="{72E53F54-9E92-43A8-8717-FD25869E0B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5588" y="4536399"/>
            <a:ext cx="4471380" cy="1436653"/>
          </a:xfrm>
          <a:prstGeom prst="rect">
            <a:avLst/>
          </a:prstGeom>
        </p:spPr>
      </p:pic>
      <p:pic>
        <p:nvPicPr>
          <p:cNvPr id="4" name="図 3">
            <a:extLst>
              <a:ext uri="{FF2B5EF4-FFF2-40B4-BE49-F238E27FC236}">
                <a16:creationId xmlns:a16="http://schemas.microsoft.com/office/drawing/2014/main" id="{72D5ECEF-5E87-5626-9860-747731AE0053}"/>
              </a:ext>
            </a:extLst>
          </p:cNvPr>
          <p:cNvPicPr>
            <a:picLocks noChangeAspect="1"/>
          </p:cNvPicPr>
          <p:nvPr/>
        </p:nvPicPr>
        <p:blipFill>
          <a:blip r:embed="rId13"/>
          <a:stretch>
            <a:fillRect/>
          </a:stretch>
        </p:blipFill>
        <p:spPr>
          <a:xfrm>
            <a:off x="1" y="3429000"/>
            <a:ext cx="6095996" cy="3428998"/>
          </a:xfrm>
          <a:prstGeom prst="rect">
            <a:avLst/>
          </a:prstGeom>
        </p:spPr>
      </p:pic>
      <p:pic>
        <p:nvPicPr>
          <p:cNvPr id="13" name="図 12">
            <a:extLst>
              <a:ext uri="{FF2B5EF4-FFF2-40B4-BE49-F238E27FC236}">
                <a16:creationId xmlns:a16="http://schemas.microsoft.com/office/drawing/2014/main" id="{926A5B93-5F5C-C7E0-0AE4-6B80A623485E}"/>
              </a:ext>
            </a:extLst>
          </p:cNvPr>
          <p:cNvPicPr>
            <a:picLocks noChangeAspect="1"/>
          </p:cNvPicPr>
          <p:nvPr/>
        </p:nvPicPr>
        <p:blipFill>
          <a:blip r:embed="rId14"/>
          <a:stretch>
            <a:fillRect/>
          </a:stretch>
        </p:blipFill>
        <p:spPr>
          <a:xfrm>
            <a:off x="6095996" y="1"/>
            <a:ext cx="6096003" cy="3429002"/>
          </a:xfrm>
          <a:prstGeom prst="rect">
            <a:avLst/>
          </a:prstGeom>
        </p:spPr>
      </p:pic>
      <p:pic>
        <p:nvPicPr>
          <p:cNvPr id="14" name="図 13">
            <a:extLst>
              <a:ext uri="{FF2B5EF4-FFF2-40B4-BE49-F238E27FC236}">
                <a16:creationId xmlns:a16="http://schemas.microsoft.com/office/drawing/2014/main" id="{B1737355-B343-775E-4D71-6FD27015611A}"/>
              </a:ext>
            </a:extLst>
          </p:cNvPr>
          <p:cNvPicPr>
            <a:picLocks noChangeAspect="1"/>
          </p:cNvPicPr>
          <p:nvPr/>
        </p:nvPicPr>
        <p:blipFill>
          <a:blip r:embed="rId15"/>
          <a:stretch>
            <a:fillRect/>
          </a:stretch>
        </p:blipFill>
        <p:spPr>
          <a:xfrm>
            <a:off x="6100564" y="3434140"/>
            <a:ext cx="6086860" cy="3423858"/>
          </a:xfrm>
          <a:prstGeom prst="rect">
            <a:avLst/>
          </a:prstGeom>
        </p:spPr>
      </p:pic>
      <p:pic>
        <p:nvPicPr>
          <p:cNvPr id="17" name="図 16">
            <a:extLst>
              <a:ext uri="{FF2B5EF4-FFF2-40B4-BE49-F238E27FC236}">
                <a16:creationId xmlns:a16="http://schemas.microsoft.com/office/drawing/2014/main" id="{D656CF89-8FF8-ABDA-7FE3-9A1AFD7F47A9}"/>
              </a:ext>
            </a:extLst>
          </p:cNvPr>
          <p:cNvPicPr>
            <a:picLocks noChangeAspect="1"/>
          </p:cNvPicPr>
          <p:nvPr/>
        </p:nvPicPr>
        <p:blipFill>
          <a:blip r:embed="rId16"/>
          <a:stretch>
            <a:fillRect/>
          </a:stretch>
        </p:blipFill>
        <p:spPr>
          <a:xfrm>
            <a:off x="4568" y="0"/>
            <a:ext cx="6091430" cy="3426429"/>
          </a:xfrm>
          <a:prstGeom prst="rect">
            <a:avLst/>
          </a:prstGeom>
        </p:spPr>
      </p:pic>
    </p:spTree>
    <p:extLst>
      <p:ext uri="{BB962C8B-B14F-4D97-AF65-F5344CB8AC3E}">
        <p14:creationId xmlns:p14="http://schemas.microsoft.com/office/powerpoint/2010/main" val="185596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52</a:t>
            </a:fld>
            <a:endParaRPr lang="en-US" dirty="0"/>
          </a:p>
        </p:txBody>
      </p:sp>
      <p:sp>
        <p:nvSpPr>
          <p:cNvPr id="2" name="タイトル 1"/>
          <p:cNvSpPr>
            <a:spLocks noGrp="1"/>
          </p:cNvSpPr>
          <p:nvPr>
            <p:ph type="title"/>
          </p:nvPr>
        </p:nvSpPr>
        <p:spPr/>
        <p:txBody>
          <a:bodyPr/>
          <a:lstStyle/>
          <a:p>
            <a:r>
              <a:rPr kumimoji="1" lang="ja-JP" altLang="en-US" dirty="0"/>
              <a:t>次回</a:t>
            </a:r>
            <a:r>
              <a:rPr kumimoji="1" lang="ja-JP" altLang="en-US"/>
              <a:t>の内容</a:t>
            </a:r>
            <a:endParaRPr kumimoji="1" lang="ja-JP" altLang="en-US" dirty="0"/>
          </a:p>
        </p:txBody>
      </p:sp>
      <p:sp>
        <p:nvSpPr>
          <p:cNvPr id="3" name="コンテンツ プレースホルダー 2"/>
          <p:cNvSpPr>
            <a:spLocks noGrp="1"/>
          </p:cNvSpPr>
          <p:nvPr>
            <p:ph idx="1"/>
          </p:nvPr>
        </p:nvSpPr>
        <p:spPr/>
        <p:txBody>
          <a:bodyPr/>
          <a:lstStyle/>
          <a:p>
            <a:pPr>
              <a:lnSpc>
                <a:spcPct val="100000"/>
              </a:lnSpc>
            </a:pPr>
            <a:r>
              <a:rPr kumimoji="1" lang="ja-JP" altLang="en-US"/>
              <a:t>オブジェクト</a:t>
            </a:r>
            <a:r>
              <a:rPr kumimoji="1" lang="ja-JP" altLang="en-US" dirty="0"/>
              <a:t>指向設計２</a:t>
            </a:r>
            <a:endParaRPr lang="en-US" altLang="ja-JP" dirty="0"/>
          </a:p>
          <a:p>
            <a:pPr lvl="1">
              <a:lnSpc>
                <a:spcPct val="100000"/>
              </a:lnSpc>
            </a:pPr>
            <a:r>
              <a:rPr kumimoji="1" lang="ja-JP" altLang="en-US" dirty="0"/>
              <a:t>クラス図</a:t>
            </a:r>
            <a:endParaRPr kumimoji="1" lang="en-US" altLang="ja-JP" dirty="0"/>
          </a:p>
          <a:p>
            <a:pPr lvl="1">
              <a:lnSpc>
                <a:spcPct val="100000"/>
              </a:lnSpc>
            </a:pPr>
            <a:r>
              <a:rPr kumimoji="1" lang="ja-JP" altLang="en-US" dirty="0"/>
              <a:t>シーケンス図</a:t>
            </a:r>
            <a:endParaRPr kumimoji="1" lang="en-US" altLang="ja-JP" dirty="0"/>
          </a:p>
        </p:txBody>
      </p:sp>
      <p:pic>
        <p:nvPicPr>
          <p:cNvPr id="9" name="図 8">
            <a:extLst>
              <a:ext uri="{FF2B5EF4-FFF2-40B4-BE49-F238E27FC236}">
                <a16:creationId xmlns:a16="http://schemas.microsoft.com/office/drawing/2014/main" id="{89110CFD-5E59-CC25-DCD7-A3A0AB77ADE4}"/>
              </a:ext>
            </a:extLst>
          </p:cNvPr>
          <p:cNvPicPr>
            <a:picLocks noChangeAspect="1"/>
          </p:cNvPicPr>
          <p:nvPr/>
        </p:nvPicPr>
        <p:blipFill>
          <a:blip r:embed="rId2"/>
          <a:stretch>
            <a:fillRect/>
          </a:stretch>
        </p:blipFill>
        <p:spPr>
          <a:xfrm>
            <a:off x="6096000" y="3429000"/>
            <a:ext cx="6096000" cy="3429000"/>
          </a:xfrm>
          <a:prstGeom prst="rect">
            <a:avLst/>
          </a:prstGeom>
        </p:spPr>
      </p:pic>
      <p:sp>
        <p:nvSpPr>
          <p:cNvPr id="8" name="角丸四角形 7">
            <a:extLst>
              <a:ext uri="{FF2B5EF4-FFF2-40B4-BE49-F238E27FC236}">
                <a16:creationId xmlns:a16="http://schemas.microsoft.com/office/drawing/2014/main" id="{5720C998-4736-814F-8DE5-31D357137406}"/>
              </a:ext>
            </a:extLst>
          </p:cNvPr>
          <p:cNvSpPr/>
          <p:nvPr/>
        </p:nvSpPr>
        <p:spPr>
          <a:xfrm>
            <a:off x="6440058" y="4977851"/>
            <a:ext cx="969891" cy="29334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320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lang="ja-JP" altLang="en-US" sz="2585" dirty="0"/>
              <a:t>　　　</a:t>
            </a:r>
            <a:r>
              <a:rPr lang="ja-JP" altLang="en-US" sz="2585"/>
              <a:t>ユースケースモデルの課題</a:t>
            </a:r>
            <a:br>
              <a:rPr kumimoji="1" lang="en-US" altLang="ja-JP" dirty="0"/>
            </a:br>
            <a:r>
              <a:rPr lang="ja-JP" altLang="en-US" sz="2600" dirty="0"/>
              <a:t>　　　</a:t>
            </a:r>
            <a:r>
              <a:rPr lang="ja-JP" altLang="en-US" dirty="0"/>
              <a:t>クリーニング店</a:t>
            </a:r>
            <a:endParaRPr kumimoji="1" lang="ja-JP" altLang="en-US" dirty="0"/>
          </a:p>
        </p:txBody>
      </p:sp>
      <p:sp>
        <p:nvSpPr>
          <p:cNvPr id="19" name="コンテンツ プレースホルダー 18"/>
          <p:cNvSpPr>
            <a:spLocks noGrp="1"/>
          </p:cNvSpPr>
          <p:nvPr>
            <p:ph idx="1"/>
          </p:nvPr>
        </p:nvSpPr>
        <p:spPr>
          <a:xfrm>
            <a:off x="838200" y="1825625"/>
            <a:ext cx="10515600" cy="1842678"/>
          </a:xfrm>
        </p:spPr>
        <p:txBody>
          <a:bodyPr>
            <a:normAutofit fontScale="85000" lnSpcReduction="20000"/>
          </a:bodyPr>
          <a:lstStyle/>
          <a:p>
            <a:pPr>
              <a:lnSpc>
                <a:spcPct val="120000"/>
              </a:lnSpc>
            </a:pPr>
            <a:r>
              <a:rPr lang="ja-JP" altLang="en-US" dirty="0"/>
              <a:t>クリーニング店</a:t>
            </a:r>
            <a:r>
              <a:rPr kumimoji="1" lang="ja-JP" altLang="en-US"/>
              <a:t>のユースケース</a:t>
            </a:r>
            <a:br>
              <a:rPr kumimoji="1" lang="en-US" altLang="ja-JP" dirty="0"/>
            </a:br>
            <a:r>
              <a:rPr kumimoji="1" lang="ja-JP" altLang="en-US"/>
              <a:t>モデルを書け</a:t>
            </a:r>
            <a:r>
              <a:rPr kumimoji="1" lang="ja-JP" altLang="en-US" dirty="0"/>
              <a:t>．</a:t>
            </a:r>
            <a:endParaRPr kumimoji="1" lang="en-US" altLang="ja-JP" dirty="0"/>
          </a:p>
          <a:p>
            <a:pPr lvl="1">
              <a:lnSpc>
                <a:spcPct val="120000"/>
              </a:lnSpc>
            </a:pPr>
            <a:r>
              <a:rPr lang="ja-JP" altLang="en-US"/>
              <a:t>ユースケース毎にユースケース</a:t>
            </a:r>
            <a:r>
              <a:rPr lang="ja-JP" altLang="en-US" dirty="0"/>
              <a:t>記述も</a:t>
            </a:r>
            <a:r>
              <a:rPr lang="ja-JP" altLang="en-US"/>
              <a:t>書け．</a:t>
            </a:r>
            <a:endParaRPr lang="en-US" altLang="ja-JP"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53</a:t>
            </a:fld>
            <a:endParaRPr kumimoji="1" lang="ja-JP" altLang="en-US"/>
          </a:p>
        </p:txBody>
      </p:sp>
      <p:grpSp>
        <p:nvGrpSpPr>
          <p:cNvPr id="7" name="グループ化 6">
            <a:extLst>
              <a:ext uri="{FF2B5EF4-FFF2-40B4-BE49-F238E27FC236}">
                <a16:creationId xmlns:a16="http://schemas.microsoft.com/office/drawing/2014/main" id="{0FD29D57-FA07-F94B-AA07-B14D8D3B5141}"/>
              </a:ext>
            </a:extLst>
          </p:cNvPr>
          <p:cNvGrpSpPr/>
          <p:nvPr/>
        </p:nvGrpSpPr>
        <p:grpSpPr>
          <a:xfrm>
            <a:off x="0" y="-1"/>
            <a:ext cx="1662545" cy="1662545"/>
            <a:chOff x="1524000" y="-1"/>
            <a:chExt cx="1662545" cy="1662545"/>
          </a:xfrm>
        </p:grpSpPr>
        <p:sp>
          <p:nvSpPr>
            <p:cNvPr id="25" name="直角三角形 24"/>
            <p:cNvSpPr/>
            <p:nvPr/>
          </p:nvSpPr>
          <p:spPr>
            <a:xfrm rot="5400000">
              <a:off x="1524000" y="-1"/>
              <a:ext cx="1662545" cy="1662545"/>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524002" y="15074"/>
              <a:ext cx="877163" cy="923330"/>
            </a:xfrm>
            <a:prstGeom prst="rect">
              <a:avLst/>
            </a:prstGeom>
          </p:spPr>
          <p:txBody>
            <a:bodyPr wrap="none">
              <a:spAutoFit/>
            </a:bodyPr>
            <a:lstStyle/>
            <a:p>
              <a:pPr algn="ctr"/>
              <a:r>
                <a:rPr lang="ja-JP" altLang="en-US" sz="5400">
                  <a:solidFill>
                    <a:srgbClr val="FFFFFF"/>
                  </a:solidFill>
                </a:rPr>
                <a:t>課</a:t>
              </a:r>
              <a:endParaRPr lang="ja-JP" altLang="en-US" sz="5400" dirty="0">
                <a:solidFill>
                  <a:srgbClr val="FFFFFF"/>
                </a:solidFill>
              </a:endParaRPr>
            </a:p>
          </p:txBody>
        </p:sp>
      </p:grpSp>
      <p:pic>
        <p:nvPicPr>
          <p:cNvPr id="3" name="図 2"/>
          <p:cNvPicPr>
            <a:picLocks noChangeAspect="1"/>
          </p:cNvPicPr>
          <p:nvPr/>
        </p:nvPicPr>
        <p:blipFill>
          <a:blip r:embed="rId2"/>
          <a:stretch>
            <a:fillRect/>
          </a:stretch>
        </p:blipFill>
        <p:spPr>
          <a:xfrm>
            <a:off x="8578585" y="77433"/>
            <a:ext cx="2775215" cy="2296490"/>
          </a:xfrm>
          <a:prstGeom prst="rect">
            <a:avLst/>
          </a:prstGeom>
        </p:spPr>
      </p:pic>
      <p:sp>
        <p:nvSpPr>
          <p:cNvPr id="47" name="正方形/長方形 46">
            <a:extLst>
              <a:ext uri="{FF2B5EF4-FFF2-40B4-BE49-F238E27FC236}">
                <a16:creationId xmlns:a16="http://schemas.microsoft.com/office/drawing/2014/main" id="{D94D544E-7DAD-2843-A457-E35C2332E592}"/>
              </a:ext>
            </a:extLst>
          </p:cNvPr>
          <p:cNvSpPr/>
          <p:nvPr/>
        </p:nvSpPr>
        <p:spPr>
          <a:xfrm>
            <a:off x="1754108" y="3681193"/>
            <a:ext cx="2500512" cy="267169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クリーニング店</a:t>
            </a:r>
          </a:p>
        </p:txBody>
      </p:sp>
      <p:graphicFrame>
        <p:nvGraphicFramePr>
          <p:cNvPr id="48" name="表 47">
            <a:extLst>
              <a:ext uri="{FF2B5EF4-FFF2-40B4-BE49-F238E27FC236}">
                <a16:creationId xmlns:a16="http://schemas.microsoft.com/office/drawing/2014/main" id="{D6CEC88A-8148-7040-8E88-F4871C9E8B2C}"/>
              </a:ext>
            </a:extLst>
          </p:cNvPr>
          <p:cNvGraphicFramePr>
            <a:graphicFrameLocks noGrp="1"/>
          </p:cNvGraphicFramePr>
          <p:nvPr>
            <p:extLst>
              <p:ext uri="{D42A27DB-BD31-4B8C-83A1-F6EECF244321}">
                <p14:modId xmlns:p14="http://schemas.microsoft.com/office/powerpoint/2010/main" val="1284051126"/>
              </p:ext>
            </p:extLst>
          </p:nvPr>
        </p:nvGraphicFramePr>
        <p:xfrm>
          <a:off x="4495114" y="3668304"/>
          <a:ext cx="6858686" cy="2687078"/>
        </p:xfrm>
        <a:graphic>
          <a:graphicData uri="http://schemas.openxmlformats.org/drawingml/2006/table">
            <a:tbl>
              <a:tblPr firstCol="1" bandRow="1">
                <a:tableStyleId>{00A15C55-8517-42AA-B614-E9B94910E393}</a:tableStyleId>
              </a:tblPr>
              <a:tblGrid>
                <a:gridCol w="1661096">
                  <a:extLst>
                    <a:ext uri="{9D8B030D-6E8A-4147-A177-3AD203B41FA5}">
                      <a16:colId xmlns:a16="http://schemas.microsoft.com/office/drawing/2014/main" val="20000"/>
                    </a:ext>
                  </a:extLst>
                </a:gridCol>
                <a:gridCol w="5197590">
                  <a:extLst>
                    <a:ext uri="{9D8B030D-6E8A-4147-A177-3AD203B41FA5}">
                      <a16:colId xmlns:a16="http://schemas.microsoft.com/office/drawing/2014/main" val="20001"/>
                    </a:ext>
                  </a:extLst>
                </a:gridCol>
              </a:tblGrid>
              <a:tr h="561020">
                <a:tc>
                  <a:txBody>
                    <a:bodyPr/>
                    <a:lstStyle/>
                    <a:p>
                      <a:r>
                        <a:rPr kumimoji="1" lang="ja-JP" altLang="en-US" sz="1600" dirty="0">
                          <a:solidFill>
                            <a:srgbClr val="FFFFFF"/>
                          </a:solidFill>
                          <a:latin typeface="+mn-ea"/>
                          <a:ea typeface="+mn-ea"/>
                        </a:rPr>
                        <a:t>ユースケース名</a:t>
                      </a:r>
                    </a:p>
                  </a:txBody>
                  <a:tcPr marT="42203" marB="42203"/>
                </a:tc>
                <a:tc>
                  <a:txBody>
                    <a:bodyPr/>
                    <a:lstStyle/>
                    <a:p>
                      <a:endParaRPr kumimoji="1" lang="ja-JP" altLang="en-US" sz="1600" dirty="0">
                        <a:solidFill>
                          <a:srgbClr val="FFFFFF"/>
                        </a:solidFill>
                        <a:latin typeface="+mn-ea"/>
                        <a:ea typeface="+mn-ea"/>
                      </a:endParaRPr>
                    </a:p>
                  </a:txBody>
                  <a:tcPr marT="42203" marB="42203"/>
                </a:tc>
                <a:extLst>
                  <a:ext uri="{0D108BD9-81ED-4DB2-BD59-A6C34878D82A}">
                    <a16:rowId xmlns:a16="http://schemas.microsoft.com/office/drawing/2014/main" val="10000"/>
                  </a:ext>
                </a:extLst>
              </a:tr>
              <a:tr h="326998">
                <a:tc>
                  <a:txBody>
                    <a:bodyPr/>
                    <a:lstStyle/>
                    <a:p>
                      <a:r>
                        <a:rPr kumimoji="1" lang="ja-JP" altLang="en-US" sz="1600">
                          <a:solidFill>
                            <a:srgbClr val="FFFFFF"/>
                          </a:solidFill>
                          <a:latin typeface="+mn-ea"/>
                          <a:ea typeface="+mn-ea"/>
                        </a:rPr>
                        <a:t>事前条件</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solidFill>
                          <a:srgbClr val="FFFFFF"/>
                        </a:solidFill>
                        <a:latin typeface="+mn-ea"/>
                        <a:ea typeface="+mn-ea"/>
                      </a:endParaRPr>
                    </a:p>
                  </a:txBody>
                  <a:tcPr marT="42203" marB="42203"/>
                </a:tc>
                <a:extLst>
                  <a:ext uri="{0D108BD9-81ED-4DB2-BD59-A6C34878D82A}">
                    <a16:rowId xmlns:a16="http://schemas.microsoft.com/office/drawing/2014/main" val="10001"/>
                  </a:ext>
                </a:extLst>
              </a:tr>
              <a:tr h="898906">
                <a:tc>
                  <a:txBody>
                    <a:bodyPr/>
                    <a:lstStyle/>
                    <a:p>
                      <a:r>
                        <a:rPr kumimoji="1" lang="ja-JP" altLang="en-US" sz="1600">
                          <a:solidFill>
                            <a:srgbClr val="FFFFFF"/>
                          </a:solidFill>
                          <a:latin typeface="+mn-ea"/>
                          <a:ea typeface="+mn-ea"/>
                        </a:rPr>
                        <a:t>メインフロー</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solidFill>
                          <a:srgbClr val="FFFFFF"/>
                        </a:solidFill>
                        <a:latin typeface="+mn-ea"/>
                        <a:ea typeface="+mn-ea"/>
                      </a:endParaRPr>
                    </a:p>
                  </a:txBody>
                  <a:tcPr marT="42203" marB="42203"/>
                </a:tc>
                <a:extLst>
                  <a:ext uri="{0D108BD9-81ED-4DB2-BD59-A6C34878D82A}">
                    <a16:rowId xmlns:a16="http://schemas.microsoft.com/office/drawing/2014/main" val="10002"/>
                  </a:ext>
                </a:extLst>
              </a:tr>
              <a:tr h="898906">
                <a:tc>
                  <a:txBody>
                    <a:bodyPr/>
                    <a:lstStyle/>
                    <a:p>
                      <a:r>
                        <a:rPr kumimoji="1" lang="ja-JP" altLang="en-US" sz="1600">
                          <a:solidFill>
                            <a:srgbClr val="FFFFFF"/>
                          </a:solidFill>
                          <a:latin typeface="+mn-ea"/>
                          <a:ea typeface="+mn-ea"/>
                        </a:rPr>
                        <a:t>例外フロー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solidFill>
                          <a:srgbClr val="FFFFFF"/>
                        </a:solidFill>
                        <a:latin typeface="+mn-ea"/>
                        <a:ea typeface="+mn-ea"/>
                      </a:endParaRPr>
                    </a:p>
                  </a:txBody>
                  <a:tcPr marT="42203" marB="4220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43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a:bodyPr>
          <a:lstStyle/>
          <a:p>
            <a:r>
              <a:rPr lang="ja-JP" altLang="en-US" sz="2585" dirty="0"/>
              <a:t>　　　ユースケースモデルの演習</a:t>
            </a:r>
            <a:r>
              <a:rPr lang="en-US" altLang="ja-JP" sz="2585" dirty="0"/>
              <a:t>2</a:t>
            </a:r>
            <a:br>
              <a:rPr kumimoji="1" lang="en-US" altLang="ja-JP" dirty="0"/>
            </a:br>
            <a:r>
              <a:rPr lang="ja-JP" altLang="en-US" sz="2600" dirty="0"/>
              <a:t>　　　</a:t>
            </a:r>
            <a:r>
              <a:rPr lang="ja-JP" altLang="en-US" dirty="0"/>
              <a:t>クリーニング店</a:t>
            </a:r>
            <a:endParaRPr kumimoji="1" lang="ja-JP" altLang="en-US" dirty="0"/>
          </a:p>
        </p:txBody>
      </p:sp>
      <p:sp>
        <p:nvSpPr>
          <p:cNvPr id="19" name="コンテンツ プレースホルダー 18"/>
          <p:cNvSpPr>
            <a:spLocks noGrp="1"/>
          </p:cNvSpPr>
          <p:nvPr>
            <p:ph idx="1"/>
          </p:nvPr>
        </p:nvSpPr>
        <p:spPr>
          <a:xfrm>
            <a:off x="838200" y="1825625"/>
            <a:ext cx="10515600" cy="1842678"/>
          </a:xfrm>
        </p:spPr>
        <p:txBody>
          <a:bodyPr>
            <a:normAutofit fontScale="92500" lnSpcReduction="10000"/>
          </a:bodyPr>
          <a:lstStyle/>
          <a:p>
            <a:pPr>
              <a:lnSpc>
                <a:spcPct val="100000"/>
              </a:lnSpc>
            </a:pPr>
            <a:r>
              <a:rPr lang="ja-JP" altLang="en-US" dirty="0"/>
              <a:t>クリーニング店</a:t>
            </a:r>
            <a:r>
              <a:rPr kumimoji="1" lang="ja-JP" altLang="en-US"/>
              <a:t>のユースケース</a:t>
            </a:r>
            <a:br>
              <a:rPr kumimoji="1" lang="en-US" altLang="ja-JP" dirty="0"/>
            </a:br>
            <a:r>
              <a:rPr kumimoji="1" lang="ja-JP" altLang="en-US"/>
              <a:t>モデルを書け</a:t>
            </a:r>
            <a:r>
              <a:rPr kumimoji="1" lang="ja-JP" altLang="en-US" dirty="0"/>
              <a:t>．</a:t>
            </a:r>
            <a:endParaRPr kumimoji="1" lang="en-US" altLang="ja-JP" dirty="0"/>
          </a:p>
          <a:p>
            <a:pPr lvl="1">
              <a:lnSpc>
                <a:spcPct val="100000"/>
              </a:lnSpc>
            </a:pPr>
            <a:r>
              <a:rPr lang="ja-JP" altLang="en-US" dirty="0"/>
              <a:t>ユースケース記述も書け．</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a:t>ソフトウェア設計</a:t>
            </a:r>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pPr/>
              <a:t>54</a:t>
            </a:fld>
            <a:endParaRPr kumimoji="1" lang="ja-JP" altLang="en-US"/>
          </a:p>
        </p:txBody>
      </p:sp>
      <p:sp>
        <p:nvSpPr>
          <p:cNvPr id="17" name="正方形/長方形 16"/>
          <p:cNvSpPr/>
          <p:nvPr/>
        </p:nvSpPr>
        <p:spPr>
          <a:xfrm>
            <a:off x="1754108" y="3681193"/>
            <a:ext cx="2500512" cy="2671694"/>
          </a:xfrm>
          <a:prstGeom prst="rect">
            <a:avLst/>
          </a:prstGeom>
          <a:solidFill>
            <a:srgbClr val="FFFFFF"/>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rtlCol="0" anchor="t"/>
          <a:lstStyle/>
          <a:p>
            <a:pPr algn="ctr"/>
            <a:r>
              <a:rPr lang="ja-JP" altLang="en-US" sz="1600" dirty="0">
                <a:solidFill>
                  <a:schemeClr val="tx1"/>
                </a:solidFill>
              </a:rPr>
              <a:t>クリーニング店</a:t>
            </a:r>
          </a:p>
        </p:txBody>
      </p:sp>
      <p:pic>
        <p:nvPicPr>
          <p:cNvPr id="3" name="図 2"/>
          <p:cNvPicPr>
            <a:picLocks noChangeAspect="1"/>
          </p:cNvPicPr>
          <p:nvPr/>
        </p:nvPicPr>
        <p:blipFill>
          <a:blip r:embed="rId2"/>
          <a:stretch>
            <a:fillRect/>
          </a:stretch>
        </p:blipFill>
        <p:spPr>
          <a:xfrm>
            <a:off x="8578585" y="77433"/>
            <a:ext cx="2775215" cy="2296490"/>
          </a:xfrm>
          <a:prstGeom prst="rect">
            <a:avLst/>
          </a:prstGeom>
        </p:spPr>
      </p:pic>
      <p:grpSp>
        <p:nvGrpSpPr>
          <p:cNvPr id="13" name="グループ化 12">
            <a:extLst>
              <a:ext uri="{FF2B5EF4-FFF2-40B4-BE49-F238E27FC236}">
                <a16:creationId xmlns:a16="http://schemas.microsoft.com/office/drawing/2014/main" id="{6D39A22C-5CDF-2F4A-841A-BD8DFE2FDB0E}"/>
              </a:ext>
            </a:extLst>
          </p:cNvPr>
          <p:cNvGrpSpPr/>
          <p:nvPr/>
        </p:nvGrpSpPr>
        <p:grpSpPr>
          <a:xfrm>
            <a:off x="0" y="-1"/>
            <a:ext cx="1662545" cy="1662545"/>
            <a:chOff x="1524000" y="-1"/>
            <a:chExt cx="1662545" cy="1662545"/>
          </a:xfrm>
        </p:grpSpPr>
        <p:sp>
          <p:nvSpPr>
            <p:cNvPr id="14" name="直角三角形 13">
              <a:extLst>
                <a:ext uri="{FF2B5EF4-FFF2-40B4-BE49-F238E27FC236}">
                  <a16:creationId xmlns:a16="http://schemas.microsoft.com/office/drawing/2014/main" id="{28C9F3E6-4213-CC47-B181-9E25809598DC}"/>
                </a:ext>
              </a:extLst>
            </p:cNvPr>
            <p:cNvSpPr/>
            <p:nvPr/>
          </p:nvSpPr>
          <p:spPr>
            <a:xfrm rot="5400000">
              <a:off x="1524000" y="-1"/>
              <a:ext cx="1662545" cy="1662545"/>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D87A347C-B65C-1541-B493-1FDA70F49B7F}"/>
                </a:ext>
              </a:extLst>
            </p:cNvPr>
            <p:cNvSpPr/>
            <p:nvPr/>
          </p:nvSpPr>
          <p:spPr>
            <a:xfrm>
              <a:off x="1524003" y="15074"/>
              <a:ext cx="877163" cy="923330"/>
            </a:xfrm>
            <a:prstGeom prst="rect">
              <a:avLst/>
            </a:prstGeom>
          </p:spPr>
          <p:txBody>
            <a:bodyPr wrap="none">
              <a:spAutoFit/>
            </a:bodyPr>
            <a:lstStyle/>
            <a:p>
              <a:pPr algn="ctr"/>
              <a:r>
                <a:rPr lang="ja-JP" altLang="en-US" sz="5400" dirty="0">
                  <a:solidFill>
                    <a:srgbClr val="FFFFFF"/>
                  </a:solidFill>
                </a:rPr>
                <a:t>解</a:t>
              </a:r>
            </a:p>
          </p:txBody>
        </p:sp>
      </p:grpSp>
      <p:sp>
        <p:nvSpPr>
          <p:cNvPr id="45" name="円/楕円 44">
            <a:extLst>
              <a:ext uri="{FF2B5EF4-FFF2-40B4-BE49-F238E27FC236}">
                <a16:creationId xmlns:a16="http://schemas.microsoft.com/office/drawing/2014/main" id="{68D5B1B1-E14B-534F-B36A-EC99EE56C149}"/>
              </a:ext>
            </a:extLst>
          </p:cNvPr>
          <p:cNvSpPr/>
          <p:nvPr/>
        </p:nvSpPr>
        <p:spPr>
          <a:xfrm>
            <a:off x="2361527" y="4154692"/>
            <a:ext cx="1440000" cy="540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ja-JP" sz="1200" dirty="0">
              <a:solidFill>
                <a:srgbClr val="000000"/>
              </a:solidFill>
            </a:endParaRPr>
          </a:p>
        </p:txBody>
      </p:sp>
      <p:sp>
        <p:nvSpPr>
          <p:cNvPr id="46" name="円/楕円 45">
            <a:extLst>
              <a:ext uri="{FF2B5EF4-FFF2-40B4-BE49-F238E27FC236}">
                <a16:creationId xmlns:a16="http://schemas.microsoft.com/office/drawing/2014/main" id="{28C7459B-A11E-7E4D-A7E4-4148225F42BA}"/>
              </a:ext>
            </a:extLst>
          </p:cNvPr>
          <p:cNvSpPr/>
          <p:nvPr/>
        </p:nvSpPr>
        <p:spPr>
          <a:xfrm>
            <a:off x="2361527" y="5394268"/>
            <a:ext cx="1440000" cy="540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600" dirty="0">
              <a:solidFill>
                <a:srgbClr val="000000"/>
              </a:solidFill>
            </a:endParaRPr>
          </a:p>
        </p:txBody>
      </p:sp>
      <p:grpSp>
        <p:nvGrpSpPr>
          <p:cNvPr id="47" name="グループ化 81">
            <a:extLst>
              <a:ext uri="{FF2B5EF4-FFF2-40B4-BE49-F238E27FC236}">
                <a16:creationId xmlns:a16="http://schemas.microsoft.com/office/drawing/2014/main" id="{F6A971F8-53CC-F44E-8239-A884EFD857D2}"/>
              </a:ext>
            </a:extLst>
          </p:cNvPr>
          <p:cNvGrpSpPr/>
          <p:nvPr/>
        </p:nvGrpSpPr>
        <p:grpSpPr>
          <a:xfrm>
            <a:off x="771842" y="4062241"/>
            <a:ext cx="595035" cy="845766"/>
            <a:chOff x="1027564" y="2500306"/>
            <a:chExt cx="595035" cy="916246"/>
          </a:xfrm>
          <a:solidFill>
            <a:srgbClr val="FFFFFF"/>
          </a:solidFill>
        </p:grpSpPr>
        <p:sp>
          <p:nvSpPr>
            <p:cNvPr id="48" name="正方形/長方形 47">
              <a:extLst>
                <a:ext uri="{FF2B5EF4-FFF2-40B4-BE49-F238E27FC236}">
                  <a16:creationId xmlns:a16="http://schemas.microsoft.com/office/drawing/2014/main" id="{DE3F1911-0281-7D45-93FE-8F23C396175A}"/>
                </a:ext>
              </a:extLst>
            </p:cNvPr>
            <p:cNvSpPr/>
            <p:nvPr/>
          </p:nvSpPr>
          <p:spPr>
            <a:xfrm>
              <a:off x="1071538" y="2500306"/>
              <a:ext cx="500066" cy="785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49" name="グループ化 39">
              <a:extLst>
                <a:ext uri="{FF2B5EF4-FFF2-40B4-BE49-F238E27FC236}">
                  <a16:creationId xmlns:a16="http://schemas.microsoft.com/office/drawing/2014/main" id="{9AA4F990-4132-8A41-B93D-9F7C697AF5B7}"/>
                </a:ext>
              </a:extLst>
            </p:cNvPr>
            <p:cNvGrpSpPr/>
            <p:nvPr/>
          </p:nvGrpSpPr>
          <p:grpSpPr>
            <a:xfrm>
              <a:off x="1027564" y="2500306"/>
              <a:ext cx="595035" cy="916246"/>
              <a:chOff x="1247081" y="2500306"/>
              <a:chExt cx="595035" cy="916246"/>
            </a:xfrm>
            <a:grpFill/>
          </p:grpSpPr>
          <p:grpSp>
            <p:nvGrpSpPr>
              <p:cNvPr id="50" name="グループ化 6">
                <a:extLst>
                  <a:ext uri="{FF2B5EF4-FFF2-40B4-BE49-F238E27FC236}">
                    <a16:creationId xmlns:a16="http://schemas.microsoft.com/office/drawing/2014/main" id="{B276B004-3505-D148-B2EC-44388785A5C2}"/>
                  </a:ext>
                </a:extLst>
              </p:cNvPr>
              <p:cNvGrpSpPr/>
              <p:nvPr/>
            </p:nvGrpSpPr>
            <p:grpSpPr>
              <a:xfrm>
                <a:off x="1377905" y="2500306"/>
                <a:ext cx="333378" cy="571504"/>
                <a:chOff x="2035951" y="4143380"/>
                <a:chExt cx="500066" cy="857256"/>
              </a:xfrm>
              <a:grpFill/>
            </p:grpSpPr>
            <p:sp>
              <p:nvSpPr>
                <p:cNvPr id="52" name="円/楕円 51">
                  <a:extLst>
                    <a:ext uri="{FF2B5EF4-FFF2-40B4-BE49-F238E27FC236}">
                      <a16:creationId xmlns:a16="http://schemas.microsoft.com/office/drawing/2014/main" id="{1777895A-292B-3641-ABE5-03AC27E08905}"/>
                    </a:ext>
                  </a:extLst>
                </p:cNvPr>
                <p:cNvSpPr/>
                <p:nvPr/>
              </p:nvSpPr>
              <p:spPr>
                <a:xfrm>
                  <a:off x="2071670" y="4143380"/>
                  <a:ext cx="428628" cy="4286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53" name="直線コネクタ 52">
                  <a:extLst>
                    <a:ext uri="{FF2B5EF4-FFF2-40B4-BE49-F238E27FC236}">
                      <a16:creationId xmlns:a16="http://schemas.microsoft.com/office/drawing/2014/main" id="{70F903BE-7667-AE4E-BE73-906DDD1644E0}"/>
                    </a:ext>
                  </a:extLst>
                </p:cNvPr>
                <p:cNvCxnSpPr/>
                <p:nvPr/>
              </p:nvCxnSpPr>
              <p:spPr>
                <a:xfrm rot="5400000">
                  <a:off x="2173566" y="4679165"/>
                  <a:ext cx="214315" cy="0"/>
                </a:xfrm>
                <a:prstGeom prst="line">
                  <a:avLst/>
                </a:prstGeom>
                <a:grpFill/>
                <a:effectLst/>
              </p:spPr>
              <p:style>
                <a:lnRef idx="2">
                  <a:schemeClr val="dk1"/>
                </a:lnRef>
                <a:fillRef idx="0">
                  <a:schemeClr val="dk1"/>
                </a:fillRef>
                <a:effectRef idx="1">
                  <a:schemeClr val="dk1"/>
                </a:effectRef>
                <a:fontRef idx="minor">
                  <a:schemeClr val="tx1"/>
                </a:fontRef>
              </p:style>
            </p:cxnSp>
            <p:cxnSp>
              <p:nvCxnSpPr>
                <p:cNvPr id="54" name="直線コネクタ 53">
                  <a:extLst>
                    <a:ext uri="{FF2B5EF4-FFF2-40B4-BE49-F238E27FC236}">
                      <a16:creationId xmlns:a16="http://schemas.microsoft.com/office/drawing/2014/main" id="{6F0BB589-1B9D-1B4B-85D5-E06B7748154B}"/>
                    </a:ext>
                  </a:extLst>
                </p:cNvPr>
                <p:cNvCxnSpPr/>
                <p:nvPr/>
              </p:nvCxnSpPr>
              <p:spPr>
                <a:xfrm>
                  <a:off x="2035951" y="4643446"/>
                  <a:ext cx="500066" cy="0"/>
                </a:xfrm>
                <a:prstGeom prst="line">
                  <a:avLst/>
                </a:prstGeom>
                <a:grpFill/>
                <a:ln/>
                <a:effectLst/>
              </p:spPr>
              <p:style>
                <a:lnRef idx="2">
                  <a:schemeClr val="dk1"/>
                </a:lnRef>
                <a:fillRef idx="0">
                  <a:schemeClr val="dk1"/>
                </a:fillRef>
                <a:effectRef idx="1">
                  <a:schemeClr val="dk1"/>
                </a:effectRef>
                <a:fontRef idx="minor">
                  <a:schemeClr val="tx1"/>
                </a:fontRef>
              </p:style>
            </p:cxnSp>
            <p:cxnSp>
              <p:nvCxnSpPr>
                <p:cNvPr id="55" name="直線コネクタ 54">
                  <a:extLst>
                    <a:ext uri="{FF2B5EF4-FFF2-40B4-BE49-F238E27FC236}">
                      <a16:creationId xmlns:a16="http://schemas.microsoft.com/office/drawing/2014/main" id="{302CF681-B0D1-9942-9FA9-12BB3EA4464B}"/>
                    </a:ext>
                  </a:extLst>
                </p:cNvPr>
                <p:cNvCxnSpPr/>
                <p:nvPr/>
              </p:nvCxnSpPr>
              <p:spPr>
                <a:xfrm rot="5400000">
                  <a:off x="2071670" y="4786322"/>
                  <a:ext cx="214314" cy="214314"/>
                </a:xfrm>
                <a:prstGeom prst="line">
                  <a:avLst/>
                </a:prstGeom>
                <a:grpFill/>
                <a:effectLst/>
              </p:spPr>
              <p:style>
                <a:lnRef idx="2">
                  <a:schemeClr val="dk1"/>
                </a:lnRef>
                <a:fillRef idx="0">
                  <a:schemeClr val="dk1"/>
                </a:fillRef>
                <a:effectRef idx="1">
                  <a:schemeClr val="dk1"/>
                </a:effectRef>
                <a:fontRef idx="minor">
                  <a:schemeClr val="tx1"/>
                </a:fontRef>
              </p:style>
            </p:cxnSp>
            <p:cxnSp>
              <p:nvCxnSpPr>
                <p:cNvPr id="56" name="直線コネクタ 55">
                  <a:extLst>
                    <a:ext uri="{FF2B5EF4-FFF2-40B4-BE49-F238E27FC236}">
                      <a16:creationId xmlns:a16="http://schemas.microsoft.com/office/drawing/2014/main" id="{7ED11724-396C-1641-A8F6-3246D4CBB7BA}"/>
                    </a:ext>
                  </a:extLst>
                </p:cNvPr>
                <p:cNvCxnSpPr/>
                <p:nvPr/>
              </p:nvCxnSpPr>
              <p:spPr>
                <a:xfrm rot="16200000" flipV="1">
                  <a:off x="2285984" y="4786322"/>
                  <a:ext cx="214314" cy="214314"/>
                </a:xfrm>
                <a:prstGeom prst="line">
                  <a:avLst/>
                </a:prstGeom>
                <a:grpFill/>
                <a:effectLst/>
              </p:spPr>
              <p:style>
                <a:lnRef idx="2">
                  <a:schemeClr val="dk1"/>
                </a:lnRef>
                <a:fillRef idx="0">
                  <a:schemeClr val="dk1"/>
                </a:fillRef>
                <a:effectRef idx="1">
                  <a:schemeClr val="dk1"/>
                </a:effectRef>
                <a:fontRef idx="minor">
                  <a:schemeClr val="tx1"/>
                </a:fontRef>
              </p:style>
            </p:cxnSp>
          </p:grpSp>
          <p:sp>
            <p:nvSpPr>
              <p:cNvPr id="51" name="テキスト ボックス 50">
                <a:extLst>
                  <a:ext uri="{FF2B5EF4-FFF2-40B4-BE49-F238E27FC236}">
                    <a16:creationId xmlns:a16="http://schemas.microsoft.com/office/drawing/2014/main" id="{E9B40325-F020-E846-89A4-16C2664C7A42}"/>
                  </a:ext>
                </a:extLst>
              </p:cNvPr>
              <p:cNvSpPr txBox="1"/>
              <p:nvPr/>
            </p:nvSpPr>
            <p:spPr>
              <a:xfrm>
                <a:off x="1247081" y="3049785"/>
                <a:ext cx="595035" cy="366767"/>
              </a:xfrm>
              <a:prstGeom prst="rect">
                <a:avLst/>
              </a:prstGeom>
              <a:grpFill/>
            </p:spPr>
            <p:txBody>
              <a:bodyPr wrap="none" rtlCol="0">
                <a:spAutoFit/>
              </a:bodyPr>
              <a:lstStyle/>
              <a:p>
                <a:pPr algn="ctr"/>
                <a:r>
                  <a:rPr lang="ja-JP" altLang="en-US" sz="1600"/>
                  <a:t>顧客</a:t>
                </a:r>
                <a:endParaRPr lang="en-US" altLang="ja-JP" sz="1600" dirty="0"/>
              </a:p>
            </p:txBody>
          </p:sp>
        </p:grpSp>
      </p:grpSp>
      <p:grpSp>
        <p:nvGrpSpPr>
          <p:cNvPr id="57" name="グループ化 81">
            <a:extLst>
              <a:ext uri="{FF2B5EF4-FFF2-40B4-BE49-F238E27FC236}">
                <a16:creationId xmlns:a16="http://schemas.microsoft.com/office/drawing/2014/main" id="{B4282C1F-A007-134A-97F4-1A3BE7634B32}"/>
              </a:ext>
            </a:extLst>
          </p:cNvPr>
          <p:cNvGrpSpPr/>
          <p:nvPr/>
        </p:nvGrpSpPr>
        <p:grpSpPr>
          <a:xfrm>
            <a:off x="771847" y="5301728"/>
            <a:ext cx="595035" cy="845766"/>
            <a:chOff x="1027565" y="2500306"/>
            <a:chExt cx="595035" cy="916246"/>
          </a:xfrm>
          <a:solidFill>
            <a:srgbClr val="FFFFFF"/>
          </a:solidFill>
        </p:grpSpPr>
        <p:sp>
          <p:nvSpPr>
            <p:cNvPr id="58" name="正方形/長方形 57">
              <a:extLst>
                <a:ext uri="{FF2B5EF4-FFF2-40B4-BE49-F238E27FC236}">
                  <a16:creationId xmlns:a16="http://schemas.microsoft.com/office/drawing/2014/main" id="{A7934ADF-24DB-3345-A548-830A6630728A}"/>
                </a:ext>
              </a:extLst>
            </p:cNvPr>
            <p:cNvSpPr/>
            <p:nvPr/>
          </p:nvSpPr>
          <p:spPr>
            <a:xfrm>
              <a:off x="1071538" y="2500306"/>
              <a:ext cx="500066" cy="7858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nvGrpSpPr>
            <p:cNvPr id="59" name="グループ化 39">
              <a:extLst>
                <a:ext uri="{FF2B5EF4-FFF2-40B4-BE49-F238E27FC236}">
                  <a16:creationId xmlns:a16="http://schemas.microsoft.com/office/drawing/2014/main" id="{69FE76F8-4E8E-F943-BB3E-52049AAEEB7F}"/>
                </a:ext>
              </a:extLst>
            </p:cNvPr>
            <p:cNvGrpSpPr/>
            <p:nvPr/>
          </p:nvGrpSpPr>
          <p:grpSpPr>
            <a:xfrm>
              <a:off x="1027565" y="2500306"/>
              <a:ext cx="595035" cy="916246"/>
              <a:chOff x="1247082" y="2500306"/>
              <a:chExt cx="595035" cy="916246"/>
            </a:xfrm>
            <a:grpFill/>
          </p:grpSpPr>
          <p:grpSp>
            <p:nvGrpSpPr>
              <p:cNvPr id="60" name="グループ化 6">
                <a:extLst>
                  <a:ext uri="{FF2B5EF4-FFF2-40B4-BE49-F238E27FC236}">
                    <a16:creationId xmlns:a16="http://schemas.microsoft.com/office/drawing/2014/main" id="{E58233AA-0D55-134F-BA4C-D6CF161F78C6}"/>
                  </a:ext>
                </a:extLst>
              </p:cNvPr>
              <p:cNvGrpSpPr/>
              <p:nvPr/>
            </p:nvGrpSpPr>
            <p:grpSpPr>
              <a:xfrm>
                <a:off x="1377905" y="2500306"/>
                <a:ext cx="333378" cy="571504"/>
                <a:chOff x="2035951" y="4143380"/>
                <a:chExt cx="500066" cy="857256"/>
              </a:xfrm>
              <a:grpFill/>
            </p:grpSpPr>
            <p:sp>
              <p:nvSpPr>
                <p:cNvPr id="62" name="円/楕円 61">
                  <a:extLst>
                    <a:ext uri="{FF2B5EF4-FFF2-40B4-BE49-F238E27FC236}">
                      <a16:creationId xmlns:a16="http://schemas.microsoft.com/office/drawing/2014/main" id="{CA087341-A614-4A4E-ABCA-8394DCBB885C}"/>
                    </a:ext>
                  </a:extLst>
                </p:cNvPr>
                <p:cNvSpPr/>
                <p:nvPr/>
              </p:nvSpPr>
              <p:spPr>
                <a:xfrm>
                  <a:off x="2071670" y="4143380"/>
                  <a:ext cx="428628" cy="4286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p>
              </p:txBody>
            </p:sp>
            <p:cxnSp>
              <p:nvCxnSpPr>
                <p:cNvPr id="63" name="直線コネクタ 62">
                  <a:extLst>
                    <a:ext uri="{FF2B5EF4-FFF2-40B4-BE49-F238E27FC236}">
                      <a16:creationId xmlns:a16="http://schemas.microsoft.com/office/drawing/2014/main" id="{9DABB7C3-89C8-E941-951A-B1D889C84463}"/>
                    </a:ext>
                  </a:extLst>
                </p:cNvPr>
                <p:cNvCxnSpPr/>
                <p:nvPr/>
              </p:nvCxnSpPr>
              <p:spPr>
                <a:xfrm rot="5400000">
                  <a:off x="2178827" y="4679165"/>
                  <a:ext cx="214314" cy="0"/>
                </a:xfrm>
                <a:prstGeom prst="line">
                  <a:avLst/>
                </a:prstGeom>
                <a:grpFill/>
                <a:effectLst/>
              </p:spPr>
              <p:style>
                <a:lnRef idx="2">
                  <a:schemeClr val="dk1"/>
                </a:lnRef>
                <a:fillRef idx="0">
                  <a:schemeClr val="dk1"/>
                </a:fillRef>
                <a:effectRef idx="1">
                  <a:schemeClr val="dk1"/>
                </a:effectRef>
                <a:fontRef idx="minor">
                  <a:schemeClr val="tx1"/>
                </a:fontRef>
              </p:style>
            </p:cxnSp>
            <p:cxnSp>
              <p:nvCxnSpPr>
                <p:cNvPr id="64" name="直線コネクタ 63">
                  <a:extLst>
                    <a:ext uri="{FF2B5EF4-FFF2-40B4-BE49-F238E27FC236}">
                      <a16:creationId xmlns:a16="http://schemas.microsoft.com/office/drawing/2014/main" id="{1EAE97B5-7E41-CD46-8DCD-82D0F3A7873A}"/>
                    </a:ext>
                  </a:extLst>
                </p:cNvPr>
                <p:cNvCxnSpPr/>
                <p:nvPr/>
              </p:nvCxnSpPr>
              <p:spPr>
                <a:xfrm>
                  <a:off x="2035951" y="4643446"/>
                  <a:ext cx="500066" cy="0"/>
                </a:xfrm>
                <a:prstGeom prst="line">
                  <a:avLst/>
                </a:prstGeom>
                <a:grpFill/>
                <a:ln/>
                <a:effectLst/>
              </p:spPr>
              <p:style>
                <a:lnRef idx="2">
                  <a:schemeClr val="dk1"/>
                </a:lnRef>
                <a:fillRef idx="0">
                  <a:schemeClr val="dk1"/>
                </a:fillRef>
                <a:effectRef idx="1">
                  <a:schemeClr val="dk1"/>
                </a:effectRef>
                <a:fontRef idx="minor">
                  <a:schemeClr val="tx1"/>
                </a:fontRef>
              </p:style>
            </p:cxnSp>
            <p:cxnSp>
              <p:nvCxnSpPr>
                <p:cNvPr id="65" name="直線コネクタ 64">
                  <a:extLst>
                    <a:ext uri="{FF2B5EF4-FFF2-40B4-BE49-F238E27FC236}">
                      <a16:creationId xmlns:a16="http://schemas.microsoft.com/office/drawing/2014/main" id="{61729E6C-257D-224A-BFCD-FDB8BC3974D3}"/>
                    </a:ext>
                  </a:extLst>
                </p:cNvPr>
                <p:cNvCxnSpPr/>
                <p:nvPr/>
              </p:nvCxnSpPr>
              <p:spPr>
                <a:xfrm rot="5400000">
                  <a:off x="2071670" y="4786322"/>
                  <a:ext cx="214314" cy="214314"/>
                </a:xfrm>
                <a:prstGeom prst="line">
                  <a:avLst/>
                </a:prstGeom>
                <a:grpFill/>
                <a:effectLst/>
              </p:spPr>
              <p:style>
                <a:lnRef idx="2">
                  <a:schemeClr val="dk1"/>
                </a:lnRef>
                <a:fillRef idx="0">
                  <a:schemeClr val="dk1"/>
                </a:fillRef>
                <a:effectRef idx="1">
                  <a:schemeClr val="dk1"/>
                </a:effectRef>
                <a:fontRef idx="minor">
                  <a:schemeClr val="tx1"/>
                </a:fontRef>
              </p:style>
            </p:cxnSp>
            <p:cxnSp>
              <p:nvCxnSpPr>
                <p:cNvPr id="66" name="直線コネクタ 65">
                  <a:extLst>
                    <a:ext uri="{FF2B5EF4-FFF2-40B4-BE49-F238E27FC236}">
                      <a16:creationId xmlns:a16="http://schemas.microsoft.com/office/drawing/2014/main" id="{6C98B19B-3EEA-4640-99D9-75988420BA9F}"/>
                    </a:ext>
                  </a:extLst>
                </p:cNvPr>
                <p:cNvCxnSpPr/>
                <p:nvPr/>
              </p:nvCxnSpPr>
              <p:spPr>
                <a:xfrm rot="16200000" flipV="1">
                  <a:off x="2285984" y="4786322"/>
                  <a:ext cx="214314" cy="214314"/>
                </a:xfrm>
                <a:prstGeom prst="line">
                  <a:avLst/>
                </a:prstGeom>
                <a:grpFill/>
                <a:effectLst/>
              </p:spPr>
              <p:style>
                <a:lnRef idx="2">
                  <a:schemeClr val="dk1"/>
                </a:lnRef>
                <a:fillRef idx="0">
                  <a:schemeClr val="dk1"/>
                </a:fillRef>
                <a:effectRef idx="1">
                  <a:schemeClr val="dk1"/>
                </a:effectRef>
                <a:fontRef idx="minor">
                  <a:schemeClr val="tx1"/>
                </a:fontRef>
              </p:style>
            </p:cxnSp>
          </p:grpSp>
          <p:sp>
            <p:nvSpPr>
              <p:cNvPr id="61" name="テキスト ボックス 60">
                <a:extLst>
                  <a:ext uri="{FF2B5EF4-FFF2-40B4-BE49-F238E27FC236}">
                    <a16:creationId xmlns:a16="http://schemas.microsoft.com/office/drawing/2014/main" id="{BAE40034-FF81-D04A-8630-C2A6CCAF0695}"/>
                  </a:ext>
                </a:extLst>
              </p:cNvPr>
              <p:cNvSpPr txBox="1"/>
              <p:nvPr/>
            </p:nvSpPr>
            <p:spPr>
              <a:xfrm>
                <a:off x="1247082" y="3049785"/>
                <a:ext cx="595035" cy="366767"/>
              </a:xfrm>
              <a:prstGeom prst="rect">
                <a:avLst/>
              </a:prstGeom>
              <a:grpFill/>
            </p:spPr>
            <p:txBody>
              <a:bodyPr wrap="none" rtlCol="0">
                <a:spAutoFit/>
              </a:bodyPr>
              <a:lstStyle/>
              <a:p>
                <a:pPr algn="ctr"/>
                <a:r>
                  <a:rPr lang="ja-JP" altLang="en-US" sz="1600"/>
                  <a:t>業者</a:t>
                </a:r>
                <a:endParaRPr lang="en-US" altLang="ja-JP" sz="1600" dirty="0"/>
              </a:p>
            </p:txBody>
          </p:sp>
        </p:grpSp>
      </p:grpSp>
      <p:sp>
        <p:nvSpPr>
          <p:cNvPr id="67" name="正方形/長方形 66">
            <a:extLst>
              <a:ext uri="{FF2B5EF4-FFF2-40B4-BE49-F238E27FC236}">
                <a16:creationId xmlns:a16="http://schemas.microsoft.com/office/drawing/2014/main" id="{BAC6A456-110D-824B-AAB7-01E0E620B969}"/>
              </a:ext>
            </a:extLst>
          </p:cNvPr>
          <p:cNvSpPr/>
          <p:nvPr/>
        </p:nvSpPr>
        <p:spPr>
          <a:xfrm>
            <a:off x="2408267" y="4163082"/>
            <a:ext cx="1346521" cy="523220"/>
          </a:xfrm>
          <a:prstGeom prst="rect">
            <a:avLst/>
          </a:prstGeom>
        </p:spPr>
        <p:txBody>
          <a:bodyPr wrap="square">
            <a:spAutoFit/>
          </a:bodyPr>
          <a:lstStyle/>
          <a:p>
            <a:pPr algn="ctr"/>
            <a:r>
              <a:rPr lang="ja-JP" altLang="en-US" sz="1400">
                <a:solidFill>
                  <a:srgbClr val="000000"/>
                </a:solidFill>
              </a:rPr>
              <a:t>クリーニングを依頼する</a:t>
            </a:r>
            <a:endParaRPr lang="en-US" altLang="ja-JP" sz="1400" dirty="0">
              <a:solidFill>
                <a:srgbClr val="000000"/>
              </a:solidFill>
            </a:endParaRPr>
          </a:p>
        </p:txBody>
      </p:sp>
      <p:sp>
        <p:nvSpPr>
          <p:cNvPr id="68" name="正方形/長方形 67">
            <a:extLst>
              <a:ext uri="{FF2B5EF4-FFF2-40B4-BE49-F238E27FC236}">
                <a16:creationId xmlns:a16="http://schemas.microsoft.com/office/drawing/2014/main" id="{F2D00C7D-BA6F-1141-90BA-9888BEC3D9DC}"/>
              </a:ext>
            </a:extLst>
          </p:cNvPr>
          <p:cNvSpPr/>
          <p:nvPr/>
        </p:nvSpPr>
        <p:spPr>
          <a:xfrm>
            <a:off x="2543084" y="5420972"/>
            <a:ext cx="1076885" cy="523220"/>
          </a:xfrm>
          <a:prstGeom prst="rect">
            <a:avLst/>
          </a:prstGeom>
        </p:spPr>
        <p:txBody>
          <a:bodyPr wrap="square">
            <a:spAutoFit/>
          </a:bodyPr>
          <a:lstStyle/>
          <a:p>
            <a:pPr algn="ctr"/>
            <a:r>
              <a:rPr lang="ja-JP" altLang="en-US" sz="1400" dirty="0">
                <a:solidFill>
                  <a:srgbClr val="000000"/>
                </a:solidFill>
              </a:rPr>
              <a:t>クリーニングする</a:t>
            </a:r>
            <a:endParaRPr lang="en-US" altLang="ja-JP" sz="1400" dirty="0">
              <a:solidFill>
                <a:srgbClr val="000000"/>
              </a:solidFill>
            </a:endParaRPr>
          </a:p>
        </p:txBody>
      </p:sp>
      <p:cxnSp>
        <p:nvCxnSpPr>
          <p:cNvPr id="69" name="直線コネクタ 68">
            <a:extLst>
              <a:ext uri="{FF2B5EF4-FFF2-40B4-BE49-F238E27FC236}">
                <a16:creationId xmlns:a16="http://schemas.microsoft.com/office/drawing/2014/main" id="{1922E5A0-F5F6-8949-94CC-FEE736BA05AB}"/>
              </a:ext>
            </a:extLst>
          </p:cNvPr>
          <p:cNvCxnSpPr>
            <a:stCxn id="45" idx="2"/>
            <a:endCxn id="48" idx="3"/>
          </p:cNvCxnSpPr>
          <p:nvPr/>
        </p:nvCxnSpPr>
        <p:spPr>
          <a:xfrm flipH="1">
            <a:off x="1315881" y="4424692"/>
            <a:ext cx="1045646" cy="2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2858BB1C-222E-7D46-8E94-123413FB70FF}"/>
              </a:ext>
            </a:extLst>
          </p:cNvPr>
          <p:cNvCxnSpPr>
            <a:stCxn id="46" idx="2"/>
            <a:endCxn id="58" idx="3"/>
          </p:cNvCxnSpPr>
          <p:nvPr/>
        </p:nvCxnSpPr>
        <p:spPr>
          <a:xfrm flipH="1">
            <a:off x="1315885" y="5664268"/>
            <a:ext cx="1045643" cy="14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角丸四角形吹き出し 71">
            <a:extLst>
              <a:ext uri="{FF2B5EF4-FFF2-40B4-BE49-F238E27FC236}">
                <a16:creationId xmlns:a16="http://schemas.microsoft.com/office/drawing/2014/main" id="{CC8B06BC-B3D2-9F4E-9D31-2602034C8300}"/>
              </a:ext>
            </a:extLst>
          </p:cNvPr>
          <p:cNvSpPr/>
          <p:nvPr/>
        </p:nvSpPr>
        <p:spPr>
          <a:xfrm>
            <a:off x="1290389" y="6042018"/>
            <a:ext cx="2555750" cy="784368"/>
          </a:xfrm>
          <a:prstGeom prst="wedgeRoundRectCallout">
            <a:avLst>
              <a:gd name="adj1" fmla="val -49113"/>
              <a:gd name="adj2" fmla="val -70324"/>
              <a:gd name="adj3" fmla="val 16667"/>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rgbClr val="FFFFFF"/>
                </a:solidFill>
              </a:rPr>
              <a:t>誰が何をするのかの観点でアクタを決める．</a:t>
            </a:r>
            <a:endParaRPr lang="en-US" altLang="ja-JP" sz="1400" dirty="0">
              <a:solidFill>
                <a:srgbClr val="FFFFFF"/>
              </a:solidFill>
            </a:endParaRPr>
          </a:p>
          <a:p>
            <a:r>
              <a:rPr lang="ja-JP" altLang="en-US" sz="1400" dirty="0">
                <a:solidFill>
                  <a:srgbClr val="FFFFFF"/>
                </a:solidFill>
              </a:rPr>
              <a:t>アクタは役割として捉える．</a:t>
            </a:r>
          </a:p>
        </p:txBody>
      </p:sp>
      <p:graphicFrame>
        <p:nvGraphicFramePr>
          <p:cNvPr id="28" name="表 27"/>
          <p:cNvGraphicFramePr>
            <a:graphicFrameLocks noGrp="1"/>
          </p:cNvGraphicFramePr>
          <p:nvPr>
            <p:extLst>
              <p:ext uri="{D42A27DB-BD31-4B8C-83A1-F6EECF244321}">
                <p14:modId xmlns:p14="http://schemas.microsoft.com/office/powerpoint/2010/main" val="842220302"/>
              </p:ext>
            </p:extLst>
          </p:nvPr>
        </p:nvGraphicFramePr>
        <p:xfrm>
          <a:off x="4495114" y="3668304"/>
          <a:ext cx="6858686" cy="2950240"/>
        </p:xfrm>
        <a:graphic>
          <a:graphicData uri="http://schemas.openxmlformats.org/drawingml/2006/table">
            <a:tbl>
              <a:tblPr firstCol="1" bandRow="1">
                <a:tableStyleId>{00A15C55-8517-42AA-B614-E9B94910E393}</a:tableStyleId>
              </a:tblPr>
              <a:tblGrid>
                <a:gridCol w="1511791">
                  <a:extLst>
                    <a:ext uri="{9D8B030D-6E8A-4147-A177-3AD203B41FA5}">
                      <a16:colId xmlns:a16="http://schemas.microsoft.com/office/drawing/2014/main" val="20000"/>
                    </a:ext>
                  </a:extLst>
                </a:gridCol>
                <a:gridCol w="5346895">
                  <a:extLst>
                    <a:ext uri="{9D8B030D-6E8A-4147-A177-3AD203B41FA5}">
                      <a16:colId xmlns:a16="http://schemas.microsoft.com/office/drawing/2014/main" val="20001"/>
                    </a:ext>
                  </a:extLst>
                </a:gridCol>
              </a:tblGrid>
              <a:tr h="492233">
                <a:tc>
                  <a:txBody>
                    <a:bodyPr/>
                    <a:lstStyle/>
                    <a:p>
                      <a:r>
                        <a:rPr kumimoji="1" lang="ja-JP" altLang="en-US" sz="1600" dirty="0">
                          <a:solidFill>
                            <a:srgbClr val="FFFFFF"/>
                          </a:solidFill>
                          <a:latin typeface="+mn-ea"/>
                          <a:ea typeface="+mn-ea"/>
                        </a:rPr>
                        <a:t>ユースケース名</a:t>
                      </a: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0"/>
                  </a:ext>
                </a:extLst>
              </a:tr>
              <a:tr h="282429">
                <a:tc>
                  <a:txBody>
                    <a:bodyPr/>
                    <a:lstStyle/>
                    <a:p>
                      <a:r>
                        <a:rPr kumimoji="1" lang="ja-JP" altLang="en-US" sz="1600">
                          <a:solidFill>
                            <a:srgbClr val="FFFFFF"/>
                          </a:solidFill>
                          <a:latin typeface="+mn-ea"/>
                          <a:ea typeface="+mn-ea"/>
                        </a:rPr>
                        <a:t>事前条件</a:t>
                      </a:r>
                      <a:endParaRPr kumimoji="1" lang="ja-JP" altLang="en-US" sz="1600" dirty="0">
                        <a:solidFill>
                          <a:srgbClr val="FFFFFF"/>
                        </a:solidFill>
                        <a:latin typeface="+mn-ea"/>
                        <a:ea typeface="+mn-ea"/>
                      </a:endParaRPr>
                    </a:p>
                  </a:txBody>
                  <a:tcPr marT="42203" marB="42203"/>
                </a:tc>
                <a:tc>
                  <a:txBody>
                    <a:bodyPr/>
                    <a:lstStyle/>
                    <a:p>
                      <a:endParaRPr kumimoji="1" lang="ja-JP" altLang="en-US" sz="1600" dirty="0">
                        <a:latin typeface="+mn-ea"/>
                        <a:ea typeface="+mn-ea"/>
                      </a:endParaRPr>
                    </a:p>
                  </a:txBody>
                  <a:tcPr marT="42203" marB="42203"/>
                </a:tc>
                <a:extLst>
                  <a:ext uri="{0D108BD9-81ED-4DB2-BD59-A6C34878D82A}">
                    <a16:rowId xmlns:a16="http://schemas.microsoft.com/office/drawing/2014/main" val="10001"/>
                  </a:ext>
                </a:extLst>
              </a:tr>
              <a:tr h="1024954">
                <a:tc>
                  <a:txBody>
                    <a:bodyPr/>
                    <a:lstStyle/>
                    <a:p>
                      <a:r>
                        <a:rPr kumimoji="1" lang="ja-JP" altLang="en-US" sz="1600">
                          <a:solidFill>
                            <a:srgbClr val="FFFFFF"/>
                          </a:solidFill>
                          <a:latin typeface="+mn-ea"/>
                          <a:ea typeface="+mn-ea"/>
                        </a:rPr>
                        <a:t>メインフロー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10003"/>
                  </a:ext>
                </a:extLst>
              </a:tr>
              <a:tr h="1024954">
                <a:tc>
                  <a:txBody>
                    <a:bodyPr/>
                    <a:lstStyle/>
                    <a:p>
                      <a:r>
                        <a:rPr kumimoji="1" lang="ja-JP" altLang="en-US" sz="1600">
                          <a:solidFill>
                            <a:srgbClr val="FFFFFF"/>
                          </a:solidFill>
                          <a:latin typeface="+mn-ea"/>
                          <a:ea typeface="+mn-ea"/>
                        </a:rPr>
                        <a:t>例外フロー</a:t>
                      </a:r>
                      <a:endParaRPr kumimoji="1" lang="ja-JP" altLang="en-US" sz="1600" dirty="0">
                        <a:solidFill>
                          <a:srgbClr val="FFFFFF"/>
                        </a:solidFill>
                        <a:latin typeface="+mn-ea"/>
                        <a:ea typeface="+mn-ea"/>
                      </a:endParaRPr>
                    </a:p>
                  </a:txBody>
                  <a:tcPr marT="42203" marB="42203"/>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600" dirty="0">
                        <a:latin typeface="+mn-ea"/>
                        <a:ea typeface="+mn-ea"/>
                      </a:endParaRPr>
                    </a:p>
                  </a:txBody>
                  <a:tcPr marT="42203" marB="42203"/>
                </a:tc>
                <a:extLst>
                  <a:ext uri="{0D108BD9-81ED-4DB2-BD59-A6C34878D82A}">
                    <a16:rowId xmlns:a16="http://schemas.microsoft.com/office/drawing/2014/main" val="2866975177"/>
                  </a:ext>
                </a:extLst>
              </a:tr>
            </a:tbl>
          </a:graphicData>
        </a:graphic>
      </p:graphicFrame>
      <p:sp>
        <p:nvSpPr>
          <p:cNvPr id="73" name="角丸四角形吹き出し 72">
            <a:extLst>
              <a:ext uri="{FF2B5EF4-FFF2-40B4-BE49-F238E27FC236}">
                <a16:creationId xmlns:a16="http://schemas.microsoft.com/office/drawing/2014/main" id="{9EE656ED-C9D8-F343-BAA0-400731EDEE49}"/>
              </a:ext>
            </a:extLst>
          </p:cNvPr>
          <p:cNvSpPr/>
          <p:nvPr/>
        </p:nvSpPr>
        <p:spPr>
          <a:xfrm>
            <a:off x="7576683" y="2805442"/>
            <a:ext cx="2252592" cy="587789"/>
          </a:xfrm>
          <a:prstGeom prst="wedgeRoundRectCallout">
            <a:avLst>
              <a:gd name="adj1" fmla="val -8536"/>
              <a:gd name="adj2" fmla="val 94672"/>
              <a:gd name="adj3" fmla="val 16667"/>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rgbClr val="FFFFFF"/>
                </a:solidFill>
              </a:rPr>
              <a:t>ユースケース記述はユースケースごとに必要．</a:t>
            </a:r>
          </a:p>
        </p:txBody>
      </p:sp>
      <p:graphicFrame>
        <p:nvGraphicFramePr>
          <p:cNvPr id="71" name="表 70">
            <a:extLst>
              <a:ext uri="{FF2B5EF4-FFF2-40B4-BE49-F238E27FC236}">
                <a16:creationId xmlns:a16="http://schemas.microsoft.com/office/drawing/2014/main" id="{9BE8A563-D1C6-C740-9A1C-65BF02639859}"/>
              </a:ext>
            </a:extLst>
          </p:cNvPr>
          <p:cNvGraphicFramePr>
            <a:graphicFrameLocks noGrp="1"/>
          </p:cNvGraphicFramePr>
          <p:nvPr>
            <p:extLst>
              <p:ext uri="{D42A27DB-BD31-4B8C-83A1-F6EECF244321}">
                <p14:modId xmlns:p14="http://schemas.microsoft.com/office/powerpoint/2010/main" val="1087413080"/>
              </p:ext>
            </p:extLst>
          </p:nvPr>
        </p:nvGraphicFramePr>
        <p:xfrm>
          <a:off x="4495114" y="3668304"/>
          <a:ext cx="6863633" cy="2950238"/>
        </p:xfrm>
        <a:graphic>
          <a:graphicData uri="http://schemas.openxmlformats.org/drawingml/2006/table">
            <a:tbl>
              <a:tblPr firstCol="1" bandRow="1">
                <a:tableStyleId>{00A15C55-8517-42AA-B614-E9B94910E393}</a:tableStyleId>
              </a:tblPr>
              <a:tblGrid>
                <a:gridCol w="1513800">
                  <a:extLst>
                    <a:ext uri="{9D8B030D-6E8A-4147-A177-3AD203B41FA5}">
                      <a16:colId xmlns:a16="http://schemas.microsoft.com/office/drawing/2014/main" val="20000"/>
                    </a:ext>
                  </a:extLst>
                </a:gridCol>
                <a:gridCol w="2579483">
                  <a:extLst>
                    <a:ext uri="{9D8B030D-6E8A-4147-A177-3AD203B41FA5}">
                      <a16:colId xmlns:a16="http://schemas.microsoft.com/office/drawing/2014/main" val="20001"/>
                    </a:ext>
                  </a:extLst>
                </a:gridCol>
                <a:gridCol w="2770350">
                  <a:extLst>
                    <a:ext uri="{9D8B030D-6E8A-4147-A177-3AD203B41FA5}">
                      <a16:colId xmlns:a16="http://schemas.microsoft.com/office/drawing/2014/main" val="20002"/>
                    </a:ext>
                  </a:extLst>
                </a:gridCol>
              </a:tblGrid>
              <a:tr h="311934">
                <a:tc>
                  <a:txBody>
                    <a:bodyPr/>
                    <a:lstStyle/>
                    <a:p>
                      <a:r>
                        <a:rPr kumimoji="1" lang="ja-JP" altLang="en-US" sz="1400" dirty="0">
                          <a:solidFill>
                            <a:srgbClr val="FFFFFF"/>
                          </a:solidFill>
                          <a:latin typeface="+mn-ea"/>
                          <a:ea typeface="+mn-ea"/>
                        </a:rPr>
                        <a:t>ユースケース名</a:t>
                      </a:r>
                    </a:p>
                  </a:txBody>
                  <a:tcPr marT="42203" marB="42203"/>
                </a:tc>
                <a:tc>
                  <a:txBody>
                    <a:bodyPr/>
                    <a:lstStyle/>
                    <a:p>
                      <a:r>
                        <a:rPr kumimoji="1" lang="ja-JP" altLang="en-US" sz="1400">
                          <a:latin typeface="+mn-ea"/>
                          <a:ea typeface="+mn-ea"/>
                        </a:rPr>
                        <a:t>クリーニングを依頼する</a:t>
                      </a:r>
                      <a:endParaRPr kumimoji="1" lang="ja-JP" altLang="en-US" sz="1400" dirty="0">
                        <a:latin typeface="+mn-ea"/>
                        <a:ea typeface="+mn-ea"/>
                      </a:endParaRPr>
                    </a:p>
                  </a:txBody>
                  <a:tcPr marT="42203" marB="42203" anchor="ctr"/>
                </a:tc>
                <a:tc>
                  <a:txBody>
                    <a:bodyPr/>
                    <a:lstStyle/>
                    <a:p>
                      <a:r>
                        <a:rPr kumimoji="1" lang="ja-JP" altLang="en-US" sz="1400" dirty="0">
                          <a:latin typeface="+mn-ea"/>
                          <a:ea typeface="+mn-ea"/>
                        </a:rPr>
                        <a:t>クリーニングする</a:t>
                      </a:r>
                    </a:p>
                  </a:txBody>
                  <a:tcPr marT="42203" marB="42203" anchor="ctr"/>
                </a:tc>
                <a:extLst>
                  <a:ext uri="{0D108BD9-81ED-4DB2-BD59-A6C34878D82A}">
                    <a16:rowId xmlns:a16="http://schemas.microsoft.com/office/drawing/2014/main" val="10000"/>
                  </a:ext>
                </a:extLst>
              </a:tr>
              <a:tr h="311934">
                <a:tc>
                  <a:txBody>
                    <a:bodyPr/>
                    <a:lstStyle/>
                    <a:p>
                      <a:r>
                        <a:rPr kumimoji="1" lang="ja-JP" altLang="en-US" sz="1400">
                          <a:solidFill>
                            <a:srgbClr val="FFFFFF"/>
                          </a:solidFill>
                          <a:latin typeface="+mn-ea"/>
                          <a:ea typeface="+mn-ea"/>
                        </a:rPr>
                        <a:t>事前条件</a:t>
                      </a:r>
                      <a:endParaRPr kumimoji="1" lang="ja-JP" altLang="en-US" sz="1400" dirty="0">
                        <a:solidFill>
                          <a:srgbClr val="FFFFFF"/>
                        </a:solidFill>
                        <a:latin typeface="+mn-ea"/>
                        <a:ea typeface="+mn-ea"/>
                      </a:endParaRPr>
                    </a:p>
                  </a:txBody>
                  <a:tcPr marT="42203" marB="42203"/>
                </a:tc>
                <a:tc>
                  <a:txBody>
                    <a:bodyPr/>
                    <a:lstStyle/>
                    <a:p>
                      <a:r>
                        <a:rPr kumimoji="1" lang="ja-JP" altLang="en-US" sz="1400">
                          <a:latin typeface="+mn-ea"/>
                          <a:ea typeface="+mn-ea"/>
                        </a:rPr>
                        <a:t>クリーニングしたい服がある．</a:t>
                      </a:r>
                      <a:endParaRPr kumimoji="1" lang="ja-JP" altLang="en-US" sz="1400" dirty="0">
                        <a:latin typeface="+mn-ea"/>
                        <a:ea typeface="+mn-ea"/>
                      </a:endParaRPr>
                    </a:p>
                  </a:txBody>
                  <a:tcPr marT="42203" marB="42203" anchor="ctr"/>
                </a:tc>
                <a:tc>
                  <a:txBody>
                    <a:bodyPr/>
                    <a:lstStyle/>
                    <a:p>
                      <a:r>
                        <a:rPr kumimoji="1" lang="ja-JP" altLang="en-US" sz="1400">
                          <a:latin typeface="+mn-ea"/>
                          <a:ea typeface="+mn-ea"/>
                        </a:rPr>
                        <a:t>顧客から衣服が預けられている．</a:t>
                      </a:r>
                      <a:endParaRPr kumimoji="1" lang="ja-JP" altLang="en-US" sz="1400" dirty="0">
                        <a:latin typeface="+mn-ea"/>
                        <a:ea typeface="+mn-ea"/>
                      </a:endParaRPr>
                    </a:p>
                  </a:txBody>
                  <a:tcPr marT="42203" marB="42203" anchor="ctr"/>
                </a:tc>
                <a:extLst>
                  <a:ext uri="{0D108BD9-81ED-4DB2-BD59-A6C34878D82A}">
                    <a16:rowId xmlns:a16="http://schemas.microsoft.com/office/drawing/2014/main" val="10001"/>
                  </a:ext>
                </a:extLst>
              </a:tr>
              <a:tr h="1653007">
                <a:tc>
                  <a:txBody>
                    <a:bodyPr/>
                    <a:lstStyle/>
                    <a:p>
                      <a:r>
                        <a:rPr kumimoji="1" lang="ja-JP" altLang="en-US" sz="1400">
                          <a:solidFill>
                            <a:srgbClr val="FFFFFF"/>
                          </a:solidFill>
                          <a:latin typeface="+mn-ea"/>
                          <a:ea typeface="+mn-ea"/>
                        </a:rPr>
                        <a:t>メインフロー</a:t>
                      </a:r>
                      <a:endParaRPr kumimoji="1" lang="ja-JP" altLang="en-US" sz="1400" dirty="0">
                        <a:solidFill>
                          <a:srgbClr val="FFFFFF"/>
                        </a:solidFill>
                        <a:latin typeface="+mn-ea"/>
                        <a:ea typeface="+mn-ea"/>
                      </a:endParaRPr>
                    </a:p>
                  </a:txBody>
                  <a:tcPr marT="42203" marB="42203"/>
                </a:tc>
                <a:tc>
                  <a:txBody>
                    <a:bodyPr/>
                    <a:lstStyle/>
                    <a:p>
                      <a:pPr marL="227013" marR="0" indent="-227013"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ユーザはクリーニング店に来訪する．</a:t>
                      </a:r>
                      <a:endParaRPr kumimoji="1" lang="en-US" altLang="ja-JP" sz="1400" dirty="0">
                        <a:latin typeface="+mn-ea"/>
                        <a:ea typeface="+mn-ea"/>
                      </a:endParaRPr>
                    </a:p>
                    <a:p>
                      <a:pPr marL="227013" marR="0" indent="-227013"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ユーザはクリーニングを依頼する衣服を預ける</a:t>
                      </a:r>
                      <a:endParaRPr kumimoji="1" lang="en-US" altLang="ja-JP" sz="1400" dirty="0">
                        <a:latin typeface="+mn-ea"/>
                        <a:ea typeface="+mn-ea"/>
                      </a:endParaRPr>
                    </a:p>
                    <a:p>
                      <a:pPr marL="227013" marR="0" indent="-227013"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ユーザは指定料金を支払う．</a:t>
                      </a:r>
                      <a:endParaRPr kumimoji="1" lang="en-US" altLang="ja-JP" sz="1400" dirty="0">
                        <a:latin typeface="+mn-ea"/>
                        <a:ea typeface="+mn-ea"/>
                      </a:endParaRPr>
                    </a:p>
                    <a:p>
                      <a:pPr marL="227013" marR="0" indent="-227013"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クリーニング店は返却期日をユーザに連絡する．</a:t>
                      </a:r>
                    </a:p>
                  </a:txBody>
                  <a:tcPr marT="42203" marB="42203"/>
                </a:tc>
                <a:tc>
                  <a:txBody>
                    <a:bodyPr/>
                    <a:lstStyle/>
                    <a:p>
                      <a:pPr marL="273050" marR="0" indent="-27305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業者はクリーニング店に預けられた衣服を受け取る．</a:t>
                      </a:r>
                      <a:endParaRPr kumimoji="1" lang="en-US" altLang="ja-JP" sz="1400" dirty="0">
                        <a:latin typeface="+mn-ea"/>
                        <a:ea typeface="+mn-ea"/>
                      </a:endParaRPr>
                    </a:p>
                    <a:p>
                      <a:pPr marL="273050" marR="0" indent="-27305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衣服を指定された方法で期日までにクリーニングする．</a:t>
                      </a:r>
                      <a:endParaRPr kumimoji="1" lang="en-US" altLang="ja-JP" sz="1400" dirty="0">
                        <a:latin typeface="+mn-ea"/>
                        <a:ea typeface="+mn-ea"/>
                      </a:endParaRPr>
                    </a:p>
                    <a:p>
                      <a:pPr marL="273050" marR="0" indent="-27305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400" dirty="0">
                          <a:latin typeface="+mn-ea"/>
                          <a:ea typeface="+mn-ea"/>
                        </a:rPr>
                        <a:t>クリーニングが終わった衣服をクリーニング店に戻す．</a:t>
                      </a:r>
                      <a:endParaRPr kumimoji="1" lang="en-US" altLang="ja-JP" sz="1400" dirty="0">
                        <a:latin typeface="+mn-ea"/>
                        <a:ea typeface="+mn-ea"/>
                      </a:endParaRPr>
                    </a:p>
                  </a:txBody>
                  <a:tcPr marT="42203" marB="42203"/>
                </a:tc>
                <a:extLst>
                  <a:ext uri="{0D108BD9-81ED-4DB2-BD59-A6C34878D82A}">
                    <a16:rowId xmlns:a16="http://schemas.microsoft.com/office/drawing/2014/main" val="10003"/>
                  </a:ext>
                </a:extLst>
              </a:tr>
              <a:tr h="673363">
                <a:tc>
                  <a:txBody>
                    <a:bodyPr/>
                    <a:lstStyle/>
                    <a:p>
                      <a:r>
                        <a:rPr kumimoji="1" lang="ja-JP" altLang="en-US" sz="1400">
                          <a:solidFill>
                            <a:srgbClr val="FFFFFF"/>
                          </a:solidFill>
                          <a:latin typeface="+mn-ea"/>
                          <a:ea typeface="+mn-ea"/>
                        </a:rPr>
                        <a:t>例外フロー</a:t>
                      </a:r>
                      <a:endParaRPr kumimoji="1" lang="ja-JP" altLang="en-US" sz="1400" dirty="0">
                        <a:solidFill>
                          <a:srgbClr val="FFFFFF"/>
                        </a:solidFill>
                        <a:latin typeface="+mn-ea"/>
                        <a:ea typeface="+mn-ea"/>
                      </a:endParaRPr>
                    </a:p>
                  </a:txBody>
                  <a:tcPr marT="42203" marB="42203"/>
                </a:tc>
                <a:tc>
                  <a:txBody>
                    <a:bodyPr/>
                    <a:lstStyle/>
                    <a:p>
                      <a:pPr marL="227013" marR="0" indent="-227013" algn="l" defTabSz="914400" rtl="0" eaLnBrk="1" fontAlgn="auto" latinLnBrk="0" hangingPunct="1">
                        <a:lnSpc>
                          <a:spcPct val="100000"/>
                        </a:lnSpc>
                        <a:spcBef>
                          <a:spcPts val="0"/>
                        </a:spcBef>
                        <a:spcAft>
                          <a:spcPts val="0"/>
                        </a:spcAft>
                        <a:buClrTx/>
                        <a:buSzTx/>
                        <a:buFontTx/>
                        <a:buAutoNum type="arabicPeriod"/>
                        <a:tabLst/>
                        <a:defRPr/>
                      </a:pPr>
                      <a:endParaRPr kumimoji="1" lang="ja-JP" altLang="en-US" sz="1400" dirty="0">
                        <a:latin typeface="+mn-ea"/>
                        <a:ea typeface="+mn-ea"/>
                      </a:endParaRPr>
                    </a:p>
                  </a:txBody>
                  <a:tcPr marT="42203" marB="42203"/>
                </a:tc>
                <a:tc>
                  <a:txBody>
                    <a:bodyPr/>
                    <a:lstStyle/>
                    <a:p>
                      <a:pPr marL="273050" marR="0" indent="-27305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sz="1400" dirty="0">
                        <a:latin typeface="+mn-ea"/>
                        <a:ea typeface="+mn-ea"/>
                      </a:endParaRPr>
                    </a:p>
                  </a:txBody>
                  <a:tcPr marT="42203" marB="42203"/>
                </a:tc>
                <a:extLst>
                  <a:ext uri="{0D108BD9-81ED-4DB2-BD59-A6C34878D82A}">
                    <a16:rowId xmlns:a16="http://schemas.microsoft.com/office/drawing/2014/main" val="1808676254"/>
                  </a:ext>
                </a:extLst>
              </a:tr>
            </a:tbl>
          </a:graphicData>
        </a:graphic>
      </p:graphicFrame>
    </p:spTree>
    <p:extLst>
      <p:ext uri="{BB962C8B-B14F-4D97-AF65-F5344CB8AC3E}">
        <p14:creationId xmlns:p14="http://schemas.microsoft.com/office/powerpoint/2010/main" val="251605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dissolve">
                                      <p:cBhvr>
                                        <p:cTn id="20" dur="500"/>
                                        <p:tgtEl>
                                          <p:spTgt spid="68"/>
                                        </p:tgtEl>
                                      </p:cBhvr>
                                    </p:animEffect>
                                  </p:childTnLst>
                                </p:cTn>
                              </p:par>
                              <p:par>
                                <p:cTn id="21" presetID="9"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dissolve">
                                      <p:cBhvr>
                                        <p:cTn id="23" dur="500"/>
                                        <p:tgtEl>
                                          <p:spTgt spid="69"/>
                                        </p:tgtEl>
                                      </p:cBhvr>
                                    </p:animEffect>
                                  </p:childTnLst>
                                </p:cTn>
                              </p:par>
                              <p:par>
                                <p:cTn id="24" presetID="9"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dissolve">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dissolv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オブジェクト指向とは</a:t>
            </a:r>
          </a:p>
        </p:txBody>
      </p:sp>
      <p:sp>
        <p:nvSpPr>
          <p:cNvPr id="3" name="コンテンツ プレースホルダー 2"/>
          <p:cNvSpPr>
            <a:spLocks noGrp="1"/>
          </p:cNvSpPr>
          <p:nvPr>
            <p:ph idx="1"/>
          </p:nvPr>
        </p:nvSpPr>
        <p:spPr/>
        <p:txBody>
          <a:bodyPr>
            <a:normAutofit/>
          </a:bodyPr>
          <a:lstStyle/>
          <a:p>
            <a:pPr>
              <a:lnSpc>
                <a:spcPct val="100000"/>
              </a:lnSpc>
            </a:pPr>
            <a:r>
              <a:rPr kumimoji="1" lang="ja-JP" altLang="en-US" dirty="0"/>
              <a:t>今や当たり前の考え方．</a:t>
            </a:r>
            <a:endParaRPr kumimoji="1" lang="en-US" altLang="ja-JP" dirty="0"/>
          </a:p>
          <a:p>
            <a:pPr lvl="1">
              <a:lnSpc>
                <a:spcPct val="100000"/>
              </a:lnSpc>
            </a:pPr>
            <a:r>
              <a:rPr lang="ja-JP" altLang="en-US" dirty="0"/>
              <a:t>最近</a:t>
            </a:r>
            <a:r>
              <a:rPr lang="ja-JP" altLang="en-US"/>
              <a:t>の言語はすべてオブジェクト</a:t>
            </a:r>
            <a:r>
              <a:rPr lang="ja-JP" altLang="en-US" dirty="0"/>
              <a:t>指向の考え方</a:t>
            </a:r>
            <a:r>
              <a:rPr lang="ja-JP" altLang="en-US"/>
              <a:t>を持つ．</a:t>
            </a:r>
            <a:endParaRPr lang="en-US" altLang="ja-JP" dirty="0"/>
          </a:p>
          <a:p>
            <a:pPr>
              <a:lnSpc>
                <a:spcPct val="100000"/>
              </a:lnSpc>
            </a:pPr>
            <a:r>
              <a:rPr lang="ja-JP" altLang="en-US"/>
              <a:t>オブジェクト指向とは</a:t>
            </a:r>
            <a:endParaRPr lang="en-US" altLang="ja-JP" dirty="0"/>
          </a:p>
          <a:p>
            <a:pPr lvl="1">
              <a:lnSpc>
                <a:spcPct val="100000"/>
              </a:lnSpc>
            </a:pPr>
            <a:r>
              <a:rPr lang="ja-JP" altLang="en-US"/>
              <a:t>モノ</a:t>
            </a:r>
            <a:r>
              <a:rPr lang="ja-JP" altLang="en-US" dirty="0"/>
              <a:t>を中心に考えるプログラミング技術．</a:t>
            </a:r>
            <a:endParaRPr lang="en-US" altLang="ja-JP" dirty="0"/>
          </a:p>
          <a:p>
            <a:pPr lvl="1">
              <a:lnSpc>
                <a:spcPct val="100000"/>
              </a:lnSpc>
            </a:pPr>
            <a:r>
              <a:rPr lang="ja-JP" altLang="en-US" dirty="0"/>
              <a:t>汎用の整理術．</a:t>
            </a:r>
            <a:endParaRPr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201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グループ化 51">
            <a:extLst>
              <a:ext uri="{FF2B5EF4-FFF2-40B4-BE49-F238E27FC236}">
                <a16:creationId xmlns:a16="http://schemas.microsoft.com/office/drawing/2014/main" id="{D49651E7-289E-001C-8CBA-8652E6436312}"/>
              </a:ext>
            </a:extLst>
          </p:cNvPr>
          <p:cNvGrpSpPr/>
          <p:nvPr/>
        </p:nvGrpSpPr>
        <p:grpSpPr>
          <a:xfrm>
            <a:off x="457222" y="1969641"/>
            <a:ext cx="10988645" cy="4356381"/>
            <a:chOff x="457222" y="1969641"/>
            <a:chExt cx="10988645" cy="4356381"/>
          </a:xfrm>
        </p:grpSpPr>
        <p:cxnSp>
          <p:nvCxnSpPr>
            <p:cNvPr id="28" name="直線コネクタ 27">
              <a:extLst>
                <a:ext uri="{FF2B5EF4-FFF2-40B4-BE49-F238E27FC236}">
                  <a16:creationId xmlns:a16="http://schemas.microsoft.com/office/drawing/2014/main" id="{E4653860-7D27-32B8-2085-56BD5EEA11CA}"/>
                </a:ext>
              </a:extLst>
            </p:cNvPr>
            <p:cNvCxnSpPr>
              <a:cxnSpLocks/>
            </p:cNvCxnSpPr>
            <p:nvPr/>
          </p:nvCxnSpPr>
          <p:spPr>
            <a:xfrm flipV="1">
              <a:off x="834889"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0F28F35-C234-AFC0-6638-7121AB0092D5}"/>
                </a:ext>
              </a:extLst>
            </p:cNvPr>
            <p:cNvCxnSpPr>
              <a:cxnSpLocks/>
            </p:cNvCxnSpPr>
            <p:nvPr/>
          </p:nvCxnSpPr>
          <p:spPr>
            <a:xfrm flipV="1">
              <a:off x="2539833"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E271C0C-1256-7631-CF68-8A992DDBBA18}"/>
                </a:ext>
              </a:extLst>
            </p:cNvPr>
            <p:cNvCxnSpPr>
              <a:cxnSpLocks/>
            </p:cNvCxnSpPr>
            <p:nvPr/>
          </p:nvCxnSpPr>
          <p:spPr>
            <a:xfrm flipV="1">
              <a:off x="4244777"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AA2E846-19F7-B38B-D8DA-3D20716DDAE7}"/>
                </a:ext>
              </a:extLst>
            </p:cNvPr>
            <p:cNvCxnSpPr>
              <a:cxnSpLocks/>
            </p:cNvCxnSpPr>
            <p:nvPr/>
          </p:nvCxnSpPr>
          <p:spPr>
            <a:xfrm flipV="1">
              <a:off x="5949721"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85517B-92B3-8529-A6F3-4A6E856AE428}"/>
                </a:ext>
              </a:extLst>
            </p:cNvPr>
            <p:cNvCxnSpPr>
              <a:cxnSpLocks/>
            </p:cNvCxnSpPr>
            <p:nvPr/>
          </p:nvCxnSpPr>
          <p:spPr>
            <a:xfrm flipV="1">
              <a:off x="7654665"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21A068F-26D1-D7D1-5AF9-268DD8B1B878}"/>
                </a:ext>
              </a:extLst>
            </p:cNvPr>
            <p:cNvCxnSpPr>
              <a:cxnSpLocks/>
            </p:cNvCxnSpPr>
            <p:nvPr/>
          </p:nvCxnSpPr>
          <p:spPr>
            <a:xfrm flipV="1">
              <a:off x="9359609"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92932F9-B3A8-0BFB-05F4-F6E87F1B9A0A}"/>
                </a:ext>
              </a:extLst>
            </p:cNvPr>
            <p:cNvCxnSpPr>
              <a:cxnSpLocks/>
            </p:cNvCxnSpPr>
            <p:nvPr/>
          </p:nvCxnSpPr>
          <p:spPr>
            <a:xfrm flipV="1">
              <a:off x="11064552" y="1969641"/>
              <a:ext cx="0" cy="3763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43933793-685B-F0BD-A1E0-180CCD772827}"/>
                </a:ext>
              </a:extLst>
            </p:cNvPr>
            <p:cNvGrpSpPr/>
            <p:nvPr/>
          </p:nvGrpSpPr>
          <p:grpSpPr>
            <a:xfrm>
              <a:off x="457222" y="5589240"/>
              <a:ext cx="10988645" cy="736782"/>
              <a:chOff x="457222" y="5589240"/>
              <a:chExt cx="10988645" cy="736782"/>
            </a:xfrm>
          </p:grpSpPr>
          <p:cxnSp>
            <p:nvCxnSpPr>
              <p:cNvPr id="8" name="直線矢印コネクタ 7">
                <a:extLst>
                  <a:ext uri="{FF2B5EF4-FFF2-40B4-BE49-F238E27FC236}">
                    <a16:creationId xmlns:a16="http://schemas.microsoft.com/office/drawing/2014/main" id="{0D2D7668-52B0-C7C5-988E-B5952536A92A}"/>
                  </a:ext>
                </a:extLst>
              </p:cNvPr>
              <p:cNvCxnSpPr>
                <a:cxnSpLocks/>
              </p:cNvCxnSpPr>
              <p:nvPr/>
            </p:nvCxnSpPr>
            <p:spPr>
              <a:xfrm>
                <a:off x="838200" y="5769240"/>
                <a:ext cx="10515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216151C-770D-8BF1-B2DE-DDAD7A7F0ED2}"/>
                  </a:ext>
                </a:extLst>
              </p:cNvPr>
              <p:cNvCxnSpPr>
                <a:cxnSpLocks/>
              </p:cNvCxnSpPr>
              <p:nvPr/>
            </p:nvCxnSpPr>
            <p:spPr>
              <a:xfrm>
                <a:off x="834893"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05BEA6D-726A-EDF2-5CA4-C87858968B13}"/>
                  </a:ext>
                </a:extLst>
              </p:cNvPr>
              <p:cNvCxnSpPr>
                <a:cxnSpLocks/>
              </p:cNvCxnSpPr>
              <p:nvPr/>
            </p:nvCxnSpPr>
            <p:spPr>
              <a:xfrm>
                <a:off x="2539836"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46FF40D-818C-1AA4-5C23-636B0A6A9713}"/>
                  </a:ext>
                </a:extLst>
              </p:cNvPr>
              <p:cNvCxnSpPr>
                <a:cxnSpLocks/>
              </p:cNvCxnSpPr>
              <p:nvPr/>
            </p:nvCxnSpPr>
            <p:spPr>
              <a:xfrm>
                <a:off x="4244779"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CD5CC68-8140-2BCF-FC12-2A428AA907EC}"/>
                  </a:ext>
                </a:extLst>
              </p:cNvPr>
              <p:cNvCxnSpPr>
                <a:cxnSpLocks/>
              </p:cNvCxnSpPr>
              <p:nvPr/>
            </p:nvCxnSpPr>
            <p:spPr>
              <a:xfrm>
                <a:off x="5949722"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FB9CB2D-6D84-7AE3-CE27-422377F2C44D}"/>
                  </a:ext>
                </a:extLst>
              </p:cNvPr>
              <p:cNvCxnSpPr>
                <a:cxnSpLocks/>
              </p:cNvCxnSpPr>
              <p:nvPr/>
            </p:nvCxnSpPr>
            <p:spPr>
              <a:xfrm>
                <a:off x="7654665"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1AC17FE-0E75-FB1A-82BF-D95ABAF72F11}"/>
                  </a:ext>
                </a:extLst>
              </p:cNvPr>
              <p:cNvCxnSpPr>
                <a:cxnSpLocks/>
              </p:cNvCxnSpPr>
              <p:nvPr/>
            </p:nvCxnSpPr>
            <p:spPr>
              <a:xfrm>
                <a:off x="11064552"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4640015-0E56-834E-F6E9-7872C02CBAE4}"/>
                  </a:ext>
                </a:extLst>
              </p:cNvPr>
              <p:cNvSpPr txBox="1"/>
              <p:nvPr/>
            </p:nvSpPr>
            <p:spPr>
              <a:xfrm>
                <a:off x="457222" y="5956690"/>
                <a:ext cx="755335" cy="369332"/>
              </a:xfrm>
              <a:prstGeom prst="rect">
                <a:avLst/>
              </a:prstGeom>
              <a:noFill/>
            </p:spPr>
            <p:txBody>
              <a:bodyPr wrap="none" rtlCol="0">
                <a:spAutoFit/>
              </a:bodyPr>
              <a:lstStyle/>
              <a:p>
                <a:pPr algn="ctr"/>
                <a:r>
                  <a:rPr kumimoji="1" lang="en-US" altLang="ja-JP" dirty="0">
                    <a:latin typeface="Meiryo" panose="020B0604030504040204" pitchFamily="34" charset="-128"/>
                    <a:ea typeface="Meiryo" panose="020B0604030504040204" pitchFamily="34" charset="-128"/>
                  </a:rPr>
                  <a:t>1950</a:t>
                </a:r>
                <a:endParaRPr kumimoji="1" lang="ja-JP" altLang="en-US">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68E2837C-A98B-7353-12C2-79D0819EAD46}"/>
                  </a:ext>
                </a:extLst>
              </p:cNvPr>
              <p:cNvSpPr txBox="1"/>
              <p:nvPr/>
            </p:nvSpPr>
            <p:spPr>
              <a:xfrm>
                <a:off x="2162773" y="5956690"/>
                <a:ext cx="755336" cy="369332"/>
              </a:xfrm>
              <a:prstGeom prst="rect">
                <a:avLst/>
              </a:prstGeom>
              <a:noFill/>
            </p:spPr>
            <p:txBody>
              <a:bodyPr wrap="none" rtlCol="0">
                <a:spAutoFit/>
              </a:bodyPr>
              <a:lstStyle/>
              <a:p>
                <a:pPr algn="ctr"/>
                <a:r>
                  <a:rPr kumimoji="1" lang="en-US" altLang="ja-JP" dirty="0">
                    <a:latin typeface="Meiryo" panose="020B0604030504040204" pitchFamily="34" charset="-128"/>
                    <a:ea typeface="Meiryo" panose="020B0604030504040204" pitchFamily="34" charset="-128"/>
                  </a:rPr>
                  <a:t>1960</a:t>
                </a:r>
                <a:endParaRPr kumimoji="1" lang="ja-JP" altLang="en-US">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3D2E995A-8240-D847-9E97-9256E24A8126}"/>
                  </a:ext>
                </a:extLst>
              </p:cNvPr>
              <p:cNvSpPr txBox="1"/>
              <p:nvPr/>
            </p:nvSpPr>
            <p:spPr>
              <a:xfrm>
                <a:off x="3868325" y="5956690"/>
                <a:ext cx="755336" cy="369332"/>
              </a:xfrm>
              <a:prstGeom prst="rect">
                <a:avLst/>
              </a:prstGeom>
              <a:noFill/>
            </p:spPr>
            <p:txBody>
              <a:bodyPr wrap="none" rtlCol="0">
                <a:spAutoFit/>
              </a:bodyPr>
              <a:lstStyle/>
              <a:p>
                <a:pPr algn="ctr"/>
                <a:r>
                  <a:rPr kumimoji="1" lang="en-US" altLang="ja-JP" dirty="0">
                    <a:latin typeface="Meiryo" panose="020B0604030504040204" pitchFamily="34" charset="-128"/>
                    <a:ea typeface="Meiryo" panose="020B0604030504040204" pitchFamily="34" charset="-128"/>
                  </a:rPr>
                  <a:t>1970</a:t>
                </a:r>
                <a:endParaRPr kumimoji="1" lang="ja-JP" altLang="en-US">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C811D4DB-FD3C-5608-D235-C0A4B645A841}"/>
                  </a:ext>
                </a:extLst>
              </p:cNvPr>
              <p:cNvSpPr txBox="1"/>
              <p:nvPr/>
            </p:nvSpPr>
            <p:spPr>
              <a:xfrm>
                <a:off x="5573877" y="5956690"/>
                <a:ext cx="755336" cy="369332"/>
              </a:xfrm>
              <a:prstGeom prst="rect">
                <a:avLst/>
              </a:prstGeom>
              <a:noFill/>
            </p:spPr>
            <p:txBody>
              <a:bodyPr wrap="none" rtlCol="0">
                <a:spAutoFit/>
              </a:bodyPr>
              <a:lstStyle/>
              <a:p>
                <a:pPr algn="ctr"/>
                <a:r>
                  <a:rPr kumimoji="1" lang="en-US" altLang="ja-JP" dirty="0">
                    <a:latin typeface="Meiryo" panose="020B0604030504040204" pitchFamily="34" charset="-128"/>
                    <a:ea typeface="Meiryo" panose="020B0604030504040204" pitchFamily="34" charset="-128"/>
                  </a:rPr>
                  <a:t>1980</a:t>
                </a:r>
                <a:endParaRPr kumimoji="1" lang="ja-JP" altLang="en-US">
                  <a:latin typeface="Meiryo" panose="020B0604030504040204" pitchFamily="34" charset="-128"/>
                  <a:ea typeface="Meiryo" panose="020B0604030504040204" pitchFamily="34" charset="-128"/>
                </a:endParaRPr>
              </a:p>
            </p:txBody>
          </p:sp>
          <p:sp>
            <p:nvSpPr>
              <p:cNvPr id="22" name="テキスト ボックス 21">
                <a:extLst>
                  <a:ext uri="{FF2B5EF4-FFF2-40B4-BE49-F238E27FC236}">
                    <a16:creationId xmlns:a16="http://schemas.microsoft.com/office/drawing/2014/main" id="{4EE5F18F-4CBF-C62D-7D7B-33713C4EC34E}"/>
                  </a:ext>
                </a:extLst>
              </p:cNvPr>
              <p:cNvSpPr txBox="1"/>
              <p:nvPr/>
            </p:nvSpPr>
            <p:spPr>
              <a:xfrm>
                <a:off x="7279429" y="5956690"/>
                <a:ext cx="755336" cy="369332"/>
              </a:xfrm>
              <a:prstGeom prst="rect">
                <a:avLst/>
              </a:prstGeom>
              <a:noFill/>
            </p:spPr>
            <p:txBody>
              <a:bodyPr wrap="none" rtlCol="0">
                <a:spAutoFit/>
              </a:bodyPr>
              <a:lstStyle/>
              <a:p>
                <a:pPr algn="ctr"/>
                <a:r>
                  <a:rPr kumimoji="1" lang="en-US" altLang="ja-JP" dirty="0">
                    <a:latin typeface="Meiryo" panose="020B0604030504040204" pitchFamily="34" charset="-128"/>
                    <a:ea typeface="Meiryo" panose="020B0604030504040204" pitchFamily="34" charset="-128"/>
                  </a:rPr>
                  <a:t>1990</a:t>
                </a:r>
                <a:endParaRPr kumimoji="1" lang="ja-JP" altLang="en-US">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A4B10E15-CBA5-1F1C-5AAA-DFC25F805958}"/>
                  </a:ext>
                </a:extLst>
              </p:cNvPr>
              <p:cNvSpPr txBox="1"/>
              <p:nvPr/>
            </p:nvSpPr>
            <p:spPr>
              <a:xfrm>
                <a:off x="10690531" y="5956690"/>
                <a:ext cx="755336" cy="369332"/>
              </a:xfrm>
              <a:prstGeom prst="rect">
                <a:avLst/>
              </a:prstGeom>
              <a:noFill/>
            </p:spPr>
            <p:txBody>
              <a:bodyPr wrap="none" rtlCol="0">
                <a:spAutoFit/>
              </a:bodyPr>
              <a:lstStyle/>
              <a:p>
                <a:pPr algn="ctr"/>
                <a:r>
                  <a:rPr lang="en-US" altLang="ja-JP" dirty="0">
                    <a:latin typeface="Meiryo" panose="020B0604030504040204" pitchFamily="34" charset="-128"/>
                    <a:ea typeface="Meiryo" panose="020B0604030504040204" pitchFamily="34" charset="-128"/>
                  </a:rPr>
                  <a:t>201</a:t>
                </a: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p:txBody>
          </p:sp>
          <p:cxnSp>
            <p:nvCxnSpPr>
              <p:cNvPr id="24" name="直線コネクタ 23">
                <a:extLst>
                  <a:ext uri="{FF2B5EF4-FFF2-40B4-BE49-F238E27FC236}">
                    <a16:creationId xmlns:a16="http://schemas.microsoft.com/office/drawing/2014/main" id="{2B781FA0-BBF3-63D4-3668-17330D058E10}"/>
                  </a:ext>
                </a:extLst>
              </p:cNvPr>
              <p:cNvCxnSpPr>
                <a:cxnSpLocks/>
              </p:cNvCxnSpPr>
              <p:nvPr/>
            </p:nvCxnSpPr>
            <p:spPr>
              <a:xfrm>
                <a:off x="9359608" y="5589240"/>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CEE1F11-C6AC-1E15-0CFB-C86B273188FB}"/>
                  </a:ext>
                </a:extLst>
              </p:cNvPr>
              <p:cNvSpPr txBox="1"/>
              <p:nvPr/>
            </p:nvSpPr>
            <p:spPr>
              <a:xfrm>
                <a:off x="8984981" y="5956690"/>
                <a:ext cx="755336" cy="369332"/>
              </a:xfrm>
              <a:prstGeom prst="rect">
                <a:avLst/>
              </a:prstGeom>
              <a:noFill/>
            </p:spPr>
            <p:txBody>
              <a:bodyPr wrap="none" rtlCol="0">
                <a:spAutoFit/>
              </a:bodyPr>
              <a:lstStyle/>
              <a:p>
                <a:pPr algn="ctr"/>
                <a:r>
                  <a:rPr lang="en-US" altLang="ja-JP" dirty="0">
                    <a:latin typeface="Meiryo" panose="020B0604030504040204" pitchFamily="34" charset="-128"/>
                    <a:ea typeface="Meiryo" panose="020B0604030504040204" pitchFamily="34" charset="-128"/>
                  </a:rPr>
                  <a:t>200</a:t>
                </a: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p:txBody>
          </p:sp>
        </p:grpSp>
      </p:grpSp>
      <p:sp>
        <p:nvSpPr>
          <p:cNvPr id="2" name="タイトル 1">
            <a:extLst>
              <a:ext uri="{FF2B5EF4-FFF2-40B4-BE49-F238E27FC236}">
                <a16:creationId xmlns:a16="http://schemas.microsoft.com/office/drawing/2014/main" id="{C3B41F7D-383E-201C-8973-E8B4C5BCFE71}"/>
              </a:ext>
            </a:extLst>
          </p:cNvPr>
          <p:cNvSpPr>
            <a:spLocks noGrp="1"/>
          </p:cNvSpPr>
          <p:nvPr>
            <p:ph type="title"/>
          </p:nvPr>
        </p:nvSpPr>
        <p:spPr>
          <a:xfrm>
            <a:off x="838200" y="365125"/>
            <a:ext cx="10123749" cy="1325563"/>
          </a:xfrm>
        </p:spPr>
        <p:txBody>
          <a:bodyPr>
            <a:noAutofit/>
          </a:bodyPr>
          <a:lstStyle/>
          <a:p>
            <a:r>
              <a:rPr kumimoji="1" lang="ja-JP" altLang="en-US" sz="4800"/>
              <a:t>プログラミング言語，</a:t>
            </a:r>
            <a:br>
              <a:rPr kumimoji="1" lang="en-US" altLang="ja-JP" sz="4800" dirty="0"/>
            </a:br>
            <a:r>
              <a:rPr kumimoji="1" lang="ja-JP" altLang="en-US" sz="4800"/>
              <a:t>ソフトウェア開発手法の発展系譜</a:t>
            </a:r>
          </a:p>
        </p:txBody>
      </p:sp>
      <p:sp>
        <p:nvSpPr>
          <p:cNvPr id="5" name="フッター プレースホルダー 4">
            <a:extLst>
              <a:ext uri="{FF2B5EF4-FFF2-40B4-BE49-F238E27FC236}">
                <a16:creationId xmlns:a16="http://schemas.microsoft.com/office/drawing/2014/main" id="{077E1D67-E1CB-0D85-5B6E-7500FAE84F75}"/>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74B41475-46D5-0AF7-AE07-7C287706F45A}"/>
              </a:ext>
            </a:extLst>
          </p:cNvPr>
          <p:cNvSpPr>
            <a:spLocks noGrp="1"/>
          </p:cNvSpPr>
          <p:nvPr>
            <p:ph type="sldNum" sz="quarter" idx="12"/>
          </p:nvPr>
        </p:nvSpPr>
        <p:spPr/>
        <p:txBody>
          <a:bodyPr/>
          <a:lstStyle/>
          <a:p>
            <a:fld id="{D2D8002D-B5B0-4BAC-B1F6-782DDCCE6D9C}" type="slidenum">
              <a:rPr lang="ja-JP" altLang="en-US" smtClean="0"/>
              <a:pPr/>
              <a:t>7</a:t>
            </a:fld>
            <a:endParaRPr lang="ja-JP" altLang="en-US" sz="1800"/>
          </a:p>
        </p:txBody>
      </p:sp>
      <p:sp>
        <p:nvSpPr>
          <p:cNvPr id="36" name="円/楕円 35">
            <a:extLst>
              <a:ext uri="{FF2B5EF4-FFF2-40B4-BE49-F238E27FC236}">
                <a16:creationId xmlns:a16="http://schemas.microsoft.com/office/drawing/2014/main" id="{DA06A554-86F8-8835-B889-B056BF16E90B}"/>
              </a:ext>
            </a:extLst>
          </p:cNvPr>
          <p:cNvSpPr>
            <a:spLocks noChangeAspect="1"/>
          </p:cNvSpPr>
          <p:nvPr/>
        </p:nvSpPr>
        <p:spPr>
          <a:xfrm>
            <a:off x="1436089"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DBB2840F-2223-615E-3F41-FAE5884D10EE}"/>
              </a:ext>
            </a:extLst>
          </p:cNvPr>
          <p:cNvSpPr>
            <a:spLocks noChangeAspect="1"/>
          </p:cNvSpPr>
          <p:nvPr/>
        </p:nvSpPr>
        <p:spPr>
          <a:xfrm>
            <a:off x="2110273"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630B2A53-A25A-5643-2D36-47ABBBCBECDF}"/>
              </a:ext>
            </a:extLst>
          </p:cNvPr>
          <p:cNvSpPr>
            <a:spLocks noChangeAspect="1"/>
          </p:cNvSpPr>
          <p:nvPr/>
        </p:nvSpPr>
        <p:spPr>
          <a:xfrm>
            <a:off x="2449830"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8B5E2CBE-ED1B-5301-76F2-96AF53923264}"/>
              </a:ext>
            </a:extLst>
          </p:cNvPr>
          <p:cNvSpPr>
            <a:spLocks noChangeAspect="1"/>
          </p:cNvSpPr>
          <p:nvPr/>
        </p:nvSpPr>
        <p:spPr>
          <a:xfrm>
            <a:off x="3124831"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9D1AD398-CBD4-D8BE-49D7-D06FCAB45362}"/>
              </a:ext>
            </a:extLst>
          </p:cNvPr>
          <p:cNvSpPr>
            <a:spLocks noChangeAspect="1"/>
          </p:cNvSpPr>
          <p:nvPr/>
        </p:nvSpPr>
        <p:spPr>
          <a:xfrm>
            <a:off x="3473687"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36860ED0-74E7-5C48-5A08-062195E55F64}"/>
              </a:ext>
            </a:extLst>
          </p:cNvPr>
          <p:cNvSpPr>
            <a:spLocks noChangeAspect="1"/>
          </p:cNvSpPr>
          <p:nvPr/>
        </p:nvSpPr>
        <p:spPr>
          <a:xfrm>
            <a:off x="3984049"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824AE8F2-A461-82DE-94AA-920D952451F0}"/>
              </a:ext>
            </a:extLst>
          </p:cNvPr>
          <p:cNvSpPr>
            <a:spLocks noChangeAspect="1"/>
          </p:cNvSpPr>
          <p:nvPr/>
        </p:nvSpPr>
        <p:spPr>
          <a:xfrm>
            <a:off x="4501606"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B42CF5C1-818F-0F65-7C21-06124C56EE46}"/>
              </a:ext>
            </a:extLst>
          </p:cNvPr>
          <p:cNvSpPr>
            <a:spLocks noChangeAspect="1"/>
          </p:cNvSpPr>
          <p:nvPr/>
        </p:nvSpPr>
        <p:spPr>
          <a:xfrm>
            <a:off x="5678364" y="541875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73C97A03-548E-4FF2-ADDB-02BA534C20C9}"/>
              </a:ext>
            </a:extLst>
          </p:cNvPr>
          <p:cNvSpPr txBox="1"/>
          <p:nvPr/>
        </p:nvSpPr>
        <p:spPr>
          <a:xfrm>
            <a:off x="184740" y="4832185"/>
            <a:ext cx="1092479"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FORTRAN </a:t>
            </a:r>
          </a:p>
          <a:p>
            <a:pPr algn="ctr"/>
            <a:r>
              <a:rPr kumimoji="1" lang="en-US" altLang="ja-JP" sz="1000" dirty="0">
                <a:solidFill>
                  <a:srgbClr val="C00000"/>
                </a:solidFill>
                <a:latin typeface="Meiryo" panose="020B0604030504040204" pitchFamily="34" charset="-128"/>
                <a:ea typeface="Meiryo" panose="020B0604030504040204" pitchFamily="34" charset="-128"/>
              </a:rPr>
              <a:t>(1954)</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902AF8EE-C8F8-7FD5-4E7B-849F530A72F6}"/>
              </a:ext>
            </a:extLst>
          </p:cNvPr>
          <p:cNvSpPr txBox="1"/>
          <p:nvPr/>
        </p:nvSpPr>
        <p:spPr>
          <a:xfrm>
            <a:off x="1195983" y="4832185"/>
            <a:ext cx="1060290"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ALGOL-58</a:t>
            </a:r>
          </a:p>
          <a:p>
            <a:pPr algn="ctr"/>
            <a:r>
              <a:rPr lang="en-US" altLang="ja-JP" sz="1000" dirty="0">
                <a:solidFill>
                  <a:srgbClr val="C00000"/>
                </a:solidFill>
                <a:latin typeface="Meiryo" panose="020B0604030504040204" pitchFamily="34" charset="-128"/>
                <a:ea typeface="Meiryo" panose="020B0604030504040204" pitchFamily="34" charset="-128"/>
              </a:rPr>
              <a:t>(1958)</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46" name="テキスト ボックス 45">
            <a:extLst>
              <a:ext uri="{FF2B5EF4-FFF2-40B4-BE49-F238E27FC236}">
                <a16:creationId xmlns:a16="http://schemas.microsoft.com/office/drawing/2014/main" id="{BA4D3C98-6DC8-9809-23F6-76E1E80B82EB}"/>
              </a:ext>
            </a:extLst>
          </p:cNvPr>
          <p:cNvSpPr txBox="1"/>
          <p:nvPr/>
        </p:nvSpPr>
        <p:spPr>
          <a:xfrm>
            <a:off x="2141323" y="4832185"/>
            <a:ext cx="797014"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COBOL</a:t>
            </a:r>
          </a:p>
          <a:p>
            <a:pPr algn="ctr"/>
            <a:r>
              <a:rPr lang="en-US" altLang="ja-JP" sz="1000" dirty="0">
                <a:solidFill>
                  <a:srgbClr val="C00000"/>
                </a:solidFill>
                <a:latin typeface="Meiryo" panose="020B0604030504040204" pitchFamily="34" charset="-128"/>
                <a:ea typeface="Meiryo" panose="020B0604030504040204" pitchFamily="34" charset="-128"/>
              </a:rPr>
              <a:t>(1960)</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47" name="テキスト ボックス 46">
            <a:extLst>
              <a:ext uri="{FF2B5EF4-FFF2-40B4-BE49-F238E27FC236}">
                <a16:creationId xmlns:a16="http://schemas.microsoft.com/office/drawing/2014/main" id="{05DEC41E-546A-F2A7-8508-078F2B364724}"/>
              </a:ext>
            </a:extLst>
          </p:cNvPr>
          <p:cNvSpPr txBox="1"/>
          <p:nvPr/>
        </p:nvSpPr>
        <p:spPr>
          <a:xfrm>
            <a:off x="2799727" y="4832185"/>
            <a:ext cx="733792"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BASIC</a:t>
            </a:r>
          </a:p>
          <a:p>
            <a:pPr algn="ctr"/>
            <a:r>
              <a:rPr lang="en-US" altLang="ja-JP" sz="1000" dirty="0">
                <a:solidFill>
                  <a:srgbClr val="C00000"/>
                </a:solidFill>
                <a:latin typeface="Meiryo" panose="020B0604030504040204" pitchFamily="34" charset="-128"/>
                <a:ea typeface="Meiryo" panose="020B0604030504040204" pitchFamily="34" charset="-128"/>
              </a:rPr>
              <a:t>(1964)</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48" name="テキスト ボックス 47">
            <a:extLst>
              <a:ext uri="{FF2B5EF4-FFF2-40B4-BE49-F238E27FC236}">
                <a16:creationId xmlns:a16="http://schemas.microsoft.com/office/drawing/2014/main" id="{380EC7D8-5EBF-4CE0-AC32-6433454E5F2E}"/>
              </a:ext>
            </a:extLst>
          </p:cNvPr>
          <p:cNvSpPr txBox="1"/>
          <p:nvPr/>
        </p:nvSpPr>
        <p:spPr>
          <a:xfrm>
            <a:off x="3576629" y="4832185"/>
            <a:ext cx="617478"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PL/1</a:t>
            </a:r>
          </a:p>
          <a:p>
            <a:pPr algn="ctr"/>
            <a:r>
              <a:rPr lang="en-US" altLang="ja-JP" sz="1000" dirty="0">
                <a:solidFill>
                  <a:srgbClr val="C00000"/>
                </a:solidFill>
                <a:latin typeface="Meiryo" panose="020B0604030504040204" pitchFamily="34" charset="-128"/>
                <a:ea typeface="Meiryo" panose="020B0604030504040204" pitchFamily="34" charset="-128"/>
              </a:rPr>
              <a:t>(1966)</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49" name="テキスト ボックス 48">
            <a:extLst>
              <a:ext uri="{FF2B5EF4-FFF2-40B4-BE49-F238E27FC236}">
                <a16:creationId xmlns:a16="http://schemas.microsoft.com/office/drawing/2014/main" id="{F27D79DA-4E45-3B82-8F86-54BDC5C1D135}"/>
              </a:ext>
            </a:extLst>
          </p:cNvPr>
          <p:cNvSpPr txBox="1"/>
          <p:nvPr/>
        </p:nvSpPr>
        <p:spPr>
          <a:xfrm>
            <a:off x="4156801" y="4832185"/>
            <a:ext cx="722185"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Pascal</a:t>
            </a:r>
          </a:p>
          <a:p>
            <a:pPr algn="ctr"/>
            <a:r>
              <a:rPr lang="en-US" altLang="ja-JP" sz="1000" dirty="0">
                <a:solidFill>
                  <a:srgbClr val="C00000"/>
                </a:solidFill>
                <a:latin typeface="Meiryo" panose="020B0604030504040204" pitchFamily="34" charset="-128"/>
                <a:ea typeface="Meiryo" panose="020B0604030504040204" pitchFamily="34" charset="-128"/>
              </a:rPr>
              <a:t>(1969)</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50" name="テキスト ボックス 49">
            <a:extLst>
              <a:ext uri="{FF2B5EF4-FFF2-40B4-BE49-F238E27FC236}">
                <a16:creationId xmlns:a16="http://schemas.microsoft.com/office/drawing/2014/main" id="{CDB21BD5-8294-4E3A-7DB0-7EEF4B432744}"/>
              </a:ext>
            </a:extLst>
          </p:cNvPr>
          <p:cNvSpPr txBox="1"/>
          <p:nvPr/>
        </p:nvSpPr>
        <p:spPr>
          <a:xfrm>
            <a:off x="4863097" y="4832185"/>
            <a:ext cx="663964"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C</a:t>
            </a:r>
            <a:r>
              <a:rPr kumimoji="1" lang="ja-JP" altLang="en-US" sz="1400">
                <a:solidFill>
                  <a:srgbClr val="C00000"/>
                </a:solidFill>
                <a:latin typeface="Meiryo" panose="020B0604030504040204" pitchFamily="34" charset="-128"/>
                <a:ea typeface="Meiryo" panose="020B0604030504040204" pitchFamily="34" charset="-128"/>
              </a:rPr>
              <a:t>言語</a:t>
            </a:r>
            <a:endParaRPr kumimoji="1" lang="en-US" altLang="ja-JP" sz="1400" dirty="0">
              <a:solidFill>
                <a:srgbClr val="C00000"/>
              </a:solidFill>
              <a:latin typeface="Meiryo" panose="020B0604030504040204" pitchFamily="34" charset="-128"/>
              <a:ea typeface="Meiryo" panose="020B0604030504040204" pitchFamily="34" charset="-128"/>
            </a:endParaRPr>
          </a:p>
          <a:p>
            <a:pPr algn="ctr"/>
            <a:r>
              <a:rPr lang="en-US" altLang="ja-JP" sz="1000" dirty="0">
                <a:solidFill>
                  <a:srgbClr val="C00000"/>
                </a:solidFill>
                <a:latin typeface="Meiryo" panose="020B0604030504040204" pitchFamily="34" charset="-128"/>
                <a:ea typeface="Meiryo" panose="020B0604030504040204" pitchFamily="34" charset="-128"/>
              </a:rPr>
              <a:t>(1972)</a:t>
            </a:r>
            <a:endParaRPr kumimoji="1" lang="ja-JP" altLang="en-US" sz="1000">
              <a:solidFill>
                <a:srgbClr val="C00000"/>
              </a:solidFill>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A8FA148A-14C3-AFA2-9DA9-30687D6DD294}"/>
              </a:ext>
            </a:extLst>
          </p:cNvPr>
          <p:cNvSpPr txBox="1"/>
          <p:nvPr/>
        </p:nvSpPr>
        <p:spPr>
          <a:xfrm>
            <a:off x="5459625" y="4832185"/>
            <a:ext cx="617478" cy="461665"/>
          </a:xfrm>
          <a:prstGeom prst="rect">
            <a:avLst/>
          </a:prstGeom>
          <a:solidFill>
            <a:srgbClr val="FFFFFF">
              <a:alpha val="70196"/>
            </a:srgbClr>
          </a:solidFill>
        </p:spPr>
        <p:txBody>
          <a:bodyPr wrap="none" rtlCol="0">
            <a:spAutoFit/>
          </a:bodyPr>
          <a:lstStyle/>
          <a:p>
            <a:pPr algn="ctr"/>
            <a:r>
              <a:rPr kumimoji="1" lang="en-US" altLang="ja-JP" sz="1400" dirty="0">
                <a:solidFill>
                  <a:srgbClr val="C00000"/>
                </a:solidFill>
                <a:latin typeface="Meiryo" panose="020B0604030504040204" pitchFamily="34" charset="-128"/>
                <a:ea typeface="Meiryo" panose="020B0604030504040204" pitchFamily="34" charset="-128"/>
              </a:rPr>
              <a:t>Ada</a:t>
            </a:r>
          </a:p>
          <a:p>
            <a:pPr algn="ctr"/>
            <a:r>
              <a:rPr lang="en-US" altLang="ja-JP" sz="1000" dirty="0">
                <a:solidFill>
                  <a:srgbClr val="C00000"/>
                </a:solidFill>
                <a:latin typeface="Meiryo" panose="020B0604030504040204" pitchFamily="34" charset="-128"/>
                <a:ea typeface="Meiryo" panose="020B0604030504040204" pitchFamily="34" charset="-128"/>
              </a:rPr>
              <a:t>(1979)</a:t>
            </a:r>
            <a:endParaRPr kumimoji="1" lang="ja-JP" altLang="en-US" sz="1000">
              <a:solidFill>
                <a:srgbClr val="C00000"/>
              </a:solidFill>
              <a:latin typeface="Meiryo" panose="020B0604030504040204" pitchFamily="34" charset="-128"/>
              <a:ea typeface="Meiryo" panose="020B0604030504040204" pitchFamily="34" charset="-128"/>
            </a:endParaRPr>
          </a:p>
        </p:txBody>
      </p:sp>
      <p:cxnSp>
        <p:nvCxnSpPr>
          <p:cNvPr id="53" name="直線コネクタ 52">
            <a:extLst>
              <a:ext uri="{FF2B5EF4-FFF2-40B4-BE49-F238E27FC236}">
                <a16:creationId xmlns:a16="http://schemas.microsoft.com/office/drawing/2014/main" id="{A9C5B51C-966B-711A-22C0-BE3A941E529F}"/>
              </a:ext>
            </a:extLst>
          </p:cNvPr>
          <p:cNvCxnSpPr>
            <a:cxnSpLocks/>
            <a:stCxn id="43" idx="0"/>
            <a:endCxn id="51" idx="2"/>
          </p:cNvCxnSpPr>
          <p:nvPr/>
        </p:nvCxnSpPr>
        <p:spPr>
          <a:xfrm flipV="1">
            <a:off x="5768364" y="5293850"/>
            <a:ext cx="0" cy="12490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10039FF-18C9-C4C0-88D1-094BEDAEE664}"/>
              </a:ext>
            </a:extLst>
          </p:cNvPr>
          <p:cNvCxnSpPr>
            <a:cxnSpLocks/>
            <a:stCxn id="41" idx="7"/>
            <a:endCxn id="49" idx="2"/>
          </p:cNvCxnSpPr>
          <p:nvPr/>
        </p:nvCxnSpPr>
        <p:spPr>
          <a:xfrm flipV="1">
            <a:off x="4137689" y="5293850"/>
            <a:ext cx="380205" cy="15126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2A5651B-CA3C-91B6-BF7F-619E638CC38D}"/>
              </a:ext>
            </a:extLst>
          </p:cNvPr>
          <p:cNvCxnSpPr>
            <a:cxnSpLocks/>
            <a:stCxn id="39" idx="0"/>
            <a:endCxn id="47" idx="2"/>
          </p:cNvCxnSpPr>
          <p:nvPr/>
        </p:nvCxnSpPr>
        <p:spPr>
          <a:xfrm flipH="1" flipV="1">
            <a:off x="3166623" y="5293850"/>
            <a:ext cx="48208" cy="12490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6B63616-AF6C-D564-71E7-F2313278D238}"/>
              </a:ext>
            </a:extLst>
          </p:cNvPr>
          <p:cNvCxnSpPr>
            <a:cxnSpLocks/>
            <a:stCxn id="37" idx="1"/>
            <a:endCxn id="45" idx="2"/>
          </p:cNvCxnSpPr>
          <p:nvPr/>
        </p:nvCxnSpPr>
        <p:spPr>
          <a:xfrm flipH="1" flipV="1">
            <a:off x="1726128" y="5293850"/>
            <a:ext cx="410505" cy="15126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7FAC43A-CE0C-DFFC-05A4-13BD982FDE91}"/>
              </a:ext>
            </a:extLst>
          </p:cNvPr>
          <p:cNvCxnSpPr>
            <a:cxnSpLocks/>
            <a:stCxn id="36" idx="1"/>
            <a:endCxn id="44" idx="2"/>
          </p:cNvCxnSpPr>
          <p:nvPr/>
        </p:nvCxnSpPr>
        <p:spPr>
          <a:xfrm flipH="1" flipV="1">
            <a:off x="730980" y="5293850"/>
            <a:ext cx="731469" cy="15126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C1731AC3-5E31-5889-146B-45285C02A9E3}"/>
              </a:ext>
            </a:extLst>
          </p:cNvPr>
          <p:cNvCxnSpPr>
            <a:cxnSpLocks/>
            <a:stCxn id="38" idx="0"/>
            <a:endCxn id="46" idx="2"/>
          </p:cNvCxnSpPr>
          <p:nvPr/>
        </p:nvCxnSpPr>
        <p:spPr>
          <a:xfrm flipV="1">
            <a:off x="2539830" y="5293850"/>
            <a:ext cx="0" cy="12490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761770C5-1C48-72AC-0028-F51DAC107FE5}"/>
              </a:ext>
            </a:extLst>
          </p:cNvPr>
          <p:cNvCxnSpPr>
            <a:cxnSpLocks/>
            <a:stCxn id="40" idx="7"/>
            <a:endCxn id="48" idx="2"/>
          </p:cNvCxnSpPr>
          <p:nvPr/>
        </p:nvCxnSpPr>
        <p:spPr>
          <a:xfrm flipV="1">
            <a:off x="3627327" y="5293850"/>
            <a:ext cx="258041" cy="15126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01B90FA3-DE63-5B56-5032-ED17D4D294A3}"/>
              </a:ext>
            </a:extLst>
          </p:cNvPr>
          <p:cNvCxnSpPr>
            <a:cxnSpLocks/>
            <a:stCxn id="42" idx="7"/>
            <a:endCxn id="50" idx="2"/>
          </p:cNvCxnSpPr>
          <p:nvPr/>
        </p:nvCxnSpPr>
        <p:spPr>
          <a:xfrm flipV="1">
            <a:off x="4655246" y="5293850"/>
            <a:ext cx="539833" cy="15126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86" name="角丸四角形 85">
            <a:extLst>
              <a:ext uri="{FF2B5EF4-FFF2-40B4-BE49-F238E27FC236}">
                <a16:creationId xmlns:a16="http://schemas.microsoft.com/office/drawing/2014/main" id="{C121149E-35C3-87F2-CF74-9457EC345A53}"/>
              </a:ext>
            </a:extLst>
          </p:cNvPr>
          <p:cNvSpPr/>
          <p:nvPr/>
        </p:nvSpPr>
        <p:spPr>
          <a:xfrm>
            <a:off x="184740" y="4754175"/>
            <a:ext cx="5911259" cy="949109"/>
          </a:xfrm>
          <a:prstGeom prst="roundRect">
            <a:avLst>
              <a:gd name="adj" fmla="val 583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6CF031F0-BD02-A131-C036-70FF986E0CFF}"/>
              </a:ext>
            </a:extLst>
          </p:cNvPr>
          <p:cNvSpPr txBox="1"/>
          <p:nvPr/>
        </p:nvSpPr>
        <p:spPr>
          <a:xfrm>
            <a:off x="171729" y="4397879"/>
            <a:ext cx="2954655" cy="369332"/>
          </a:xfrm>
          <a:prstGeom prst="rect">
            <a:avLst/>
          </a:prstGeom>
          <a:noFill/>
        </p:spPr>
        <p:txBody>
          <a:bodyPr wrap="none" rtlCol="0">
            <a:spAutoFit/>
          </a:bodyPr>
          <a:lstStyle/>
          <a:p>
            <a:r>
              <a:rPr kumimoji="1" lang="ja-JP" altLang="en-US">
                <a:solidFill>
                  <a:srgbClr val="C00000"/>
                </a:solidFill>
                <a:latin typeface="Meiryo" panose="020B0604030504040204" pitchFamily="34" charset="-128"/>
                <a:ea typeface="Meiryo" panose="020B0604030504040204" pitchFamily="34" charset="-128"/>
              </a:rPr>
              <a:t>構造化プログラミング言語</a:t>
            </a:r>
          </a:p>
        </p:txBody>
      </p:sp>
      <p:sp>
        <p:nvSpPr>
          <p:cNvPr id="88" name="円/楕円 87">
            <a:extLst>
              <a:ext uri="{FF2B5EF4-FFF2-40B4-BE49-F238E27FC236}">
                <a16:creationId xmlns:a16="http://schemas.microsoft.com/office/drawing/2014/main" id="{23994562-BC62-2158-A34A-DDC65759373D}"/>
              </a:ext>
            </a:extLst>
          </p:cNvPr>
          <p:cNvSpPr>
            <a:spLocks noChangeAspect="1"/>
          </p:cNvSpPr>
          <p:nvPr/>
        </p:nvSpPr>
        <p:spPr>
          <a:xfrm>
            <a:off x="3633013" y="4339942"/>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a:extLst>
              <a:ext uri="{FF2B5EF4-FFF2-40B4-BE49-F238E27FC236}">
                <a16:creationId xmlns:a16="http://schemas.microsoft.com/office/drawing/2014/main" id="{1C4A1BE3-8F3A-88A5-2E99-D67809D6246A}"/>
              </a:ext>
            </a:extLst>
          </p:cNvPr>
          <p:cNvSpPr>
            <a:spLocks noChangeAspect="1"/>
          </p:cNvSpPr>
          <p:nvPr/>
        </p:nvSpPr>
        <p:spPr>
          <a:xfrm>
            <a:off x="4499904" y="4339942"/>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a:extLst>
              <a:ext uri="{FF2B5EF4-FFF2-40B4-BE49-F238E27FC236}">
                <a16:creationId xmlns:a16="http://schemas.microsoft.com/office/drawing/2014/main" id="{53223F44-371A-F76B-7840-400692D162D1}"/>
              </a:ext>
            </a:extLst>
          </p:cNvPr>
          <p:cNvSpPr>
            <a:spLocks noChangeAspect="1"/>
          </p:cNvSpPr>
          <p:nvPr/>
        </p:nvSpPr>
        <p:spPr>
          <a:xfrm>
            <a:off x="6358249" y="4332280"/>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a:extLst>
              <a:ext uri="{FF2B5EF4-FFF2-40B4-BE49-F238E27FC236}">
                <a16:creationId xmlns:a16="http://schemas.microsoft.com/office/drawing/2014/main" id="{A9564657-0D34-F8E1-D3F7-E5B04982919B}"/>
              </a:ext>
            </a:extLst>
          </p:cNvPr>
          <p:cNvSpPr>
            <a:spLocks noChangeAspect="1"/>
          </p:cNvSpPr>
          <p:nvPr/>
        </p:nvSpPr>
        <p:spPr>
          <a:xfrm>
            <a:off x="6715399" y="4336313"/>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a:extLst>
              <a:ext uri="{FF2B5EF4-FFF2-40B4-BE49-F238E27FC236}">
                <a16:creationId xmlns:a16="http://schemas.microsoft.com/office/drawing/2014/main" id="{77167028-BBEE-AEE3-ABDA-2D8450DF5991}"/>
              </a:ext>
            </a:extLst>
          </p:cNvPr>
          <p:cNvSpPr>
            <a:spLocks noChangeAspect="1"/>
          </p:cNvSpPr>
          <p:nvPr/>
        </p:nvSpPr>
        <p:spPr>
          <a:xfrm>
            <a:off x="7709139" y="4332280"/>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a:extLst>
              <a:ext uri="{FF2B5EF4-FFF2-40B4-BE49-F238E27FC236}">
                <a16:creationId xmlns:a16="http://schemas.microsoft.com/office/drawing/2014/main" id="{73227386-E5B8-E957-C189-D5DAAD442A8E}"/>
              </a:ext>
            </a:extLst>
          </p:cNvPr>
          <p:cNvSpPr>
            <a:spLocks noChangeAspect="1"/>
          </p:cNvSpPr>
          <p:nvPr/>
        </p:nvSpPr>
        <p:spPr>
          <a:xfrm>
            <a:off x="8059035" y="4338537"/>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1346C551-0012-F26C-6C38-90F136D14B43}"/>
              </a:ext>
            </a:extLst>
          </p:cNvPr>
          <p:cNvSpPr>
            <a:spLocks noChangeAspect="1"/>
          </p:cNvSpPr>
          <p:nvPr/>
        </p:nvSpPr>
        <p:spPr>
          <a:xfrm>
            <a:off x="8410274" y="4338537"/>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a:extLst>
              <a:ext uri="{FF2B5EF4-FFF2-40B4-BE49-F238E27FC236}">
                <a16:creationId xmlns:a16="http://schemas.microsoft.com/office/drawing/2014/main" id="{975DDDD1-D380-0FEF-52E8-C9210B248FE9}"/>
              </a:ext>
            </a:extLst>
          </p:cNvPr>
          <p:cNvSpPr>
            <a:spLocks noChangeAspect="1"/>
          </p:cNvSpPr>
          <p:nvPr/>
        </p:nvSpPr>
        <p:spPr>
          <a:xfrm>
            <a:off x="9267290" y="4332280"/>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684870B3-7BC8-2FCA-27CE-6A322D71111E}"/>
              </a:ext>
            </a:extLst>
          </p:cNvPr>
          <p:cNvSpPr txBox="1"/>
          <p:nvPr/>
        </p:nvSpPr>
        <p:spPr>
          <a:xfrm>
            <a:off x="3369058" y="3715174"/>
            <a:ext cx="774571" cy="461665"/>
          </a:xfrm>
          <a:prstGeom prst="rect">
            <a:avLst/>
          </a:prstGeom>
          <a:solidFill>
            <a:srgbClr val="FFFFFF">
              <a:alpha val="70196"/>
            </a:srgbClr>
          </a:solidFill>
        </p:spPr>
        <p:txBody>
          <a:bodyPr wrap="none" rtlCol="0">
            <a:spAutoFit/>
          </a:bodyPr>
          <a:lstStyle/>
          <a:p>
            <a:pPr algn="ctr"/>
            <a:r>
              <a:rPr kumimoji="1" lang="en-US" altLang="ja-JP" sz="1400" dirty="0" err="1">
                <a:solidFill>
                  <a:srgbClr val="6A2D97"/>
                </a:solidFill>
                <a:latin typeface="Meiryo" panose="020B0604030504040204" pitchFamily="34" charset="-128"/>
                <a:ea typeface="Meiryo" panose="020B0604030504040204" pitchFamily="34" charset="-128"/>
              </a:rPr>
              <a:t>Simula</a:t>
            </a:r>
            <a:endParaRPr kumimoji="1" lang="en-US" altLang="ja-JP" sz="1400" dirty="0">
              <a:solidFill>
                <a:srgbClr val="6A2D97"/>
              </a:solidFill>
              <a:latin typeface="Meiryo" panose="020B0604030504040204" pitchFamily="34" charset="-128"/>
              <a:ea typeface="Meiryo" panose="020B0604030504040204" pitchFamily="34" charset="-128"/>
            </a:endParaRPr>
          </a:p>
          <a:p>
            <a:pPr algn="ctr"/>
            <a:r>
              <a:rPr lang="en-US" altLang="ja-JP" sz="1000" dirty="0">
                <a:solidFill>
                  <a:srgbClr val="6A2D97"/>
                </a:solidFill>
                <a:latin typeface="Meiryo" panose="020B0604030504040204" pitchFamily="34" charset="-128"/>
                <a:ea typeface="Meiryo" panose="020B0604030504040204" pitchFamily="34" charset="-128"/>
              </a:rPr>
              <a:t>(1967)</a:t>
            </a:r>
            <a:endParaRPr kumimoji="1" lang="ja-JP" altLang="en-US" sz="1000">
              <a:solidFill>
                <a:srgbClr val="6A2D97"/>
              </a:solidFill>
              <a:latin typeface="Meiryo" panose="020B0604030504040204" pitchFamily="34" charset="-128"/>
              <a:ea typeface="Meiryo" panose="020B0604030504040204" pitchFamily="34" charset="-128"/>
            </a:endParaRPr>
          </a:p>
        </p:txBody>
      </p:sp>
      <p:cxnSp>
        <p:nvCxnSpPr>
          <p:cNvPr id="99" name="直線コネクタ 98">
            <a:extLst>
              <a:ext uri="{FF2B5EF4-FFF2-40B4-BE49-F238E27FC236}">
                <a16:creationId xmlns:a16="http://schemas.microsoft.com/office/drawing/2014/main" id="{6AEBD860-5483-59A8-4D00-F446D9B1C74A}"/>
              </a:ext>
            </a:extLst>
          </p:cNvPr>
          <p:cNvCxnSpPr>
            <a:cxnSpLocks/>
            <a:stCxn id="88" idx="0"/>
            <a:endCxn id="98" idx="2"/>
          </p:cNvCxnSpPr>
          <p:nvPr/>
        </p:nvCxnSpPr>
        <p:spPr>
          <a:xfrm flipV="1">
            <a:off x="3723013" y="4176839"/>
            <a:ext cx="33331" cy="163103"/>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12D4EE7-B5FF-C002-5C65-7199D2DAA038}"/>
              </a:ext>
            </a:extLst>
          </p:cNvPr>
          <p:cNvSpPr txBox="1"/>
          <p:nvPr/>
        </p:nvSpPr>
        <p:spPr>
          <a:xfrm>
            <a:off x="4132396" y="3715174"/>
            <a:ext cx="979755" cy="461665"/>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Smalltalk</a:t>
            </a:r>
          </a:p>
          <a:p>
            <a:pPr algn="ctr"/>
            <a:r>
              <a:rPr lang="en-US" altLang="ja-JP" sz="1000" dirty="0">
                <a:solidFill>
                  <a:srgbClr val="6A2D97"/>
                </a:solidFill>
                <a:latin typeface="Meiryo" panose="020B0604030504040204" pitchFamily="34" charset="-128"/>
                <a:ea typeface="Meiryo" panose="020B0604030504040204" pitchFamily="34" charset="-128"/>
              </a:rPr>
              <a:t>(1972)</a:t>
            </a:r>
            <a:endParaRPr kumimoji="1" lang="ja-JP" altLang="en-US" sz="1000">
              <a:solidFill>
                <a:srgbClr val="6A2D97"/>
              </a:solidFill>
              <a:latin typeface="Meiryo" panose="020B0604030504040204" pitchFamily="34" charset="-128"/>
              <a:ea typeface="Meiryo" panose="020B0604030504040204" pitchFamily="34" charset="-128"/>
            </a:endParaRPr>
          </a:p>
        </p:txBody>
      </p:sp>
      <p:sp>
        <p:nvSpPr>
          <p:cNvPr id="101" name="テキスト ボックス 100">
            <a:extLst>
              <a:ext uri="{FF2B5EF4-FFF2-40B4-BE49-F238E27FC236}">
                <a16:creationId xmlns:a16="http://schemas.microsoft.com/office/drawing/2014/main" id="{7BB8B842-1B6B-C060-DA95-3FDBAAA60130}"/>
              </a:ext>
            </a:extLst>
          </p:cNvPr>
          <p:cNvSpPr txBox="1"/>
          <p:nvPr/>
        </p:nvSpPr>
        <p:spPr>
          <a:xfrm>
            <a:off x="5085748" y="3715174"/>
            <a:ext cx="1199559" cy="677108"/>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C++</a:t>
            </a:r>
          </a:p>
          <a:p>
            <a:pPr algn="ctr"/>
            <a:r>
              <a:rPr kumimoji="1" lang="en-US" altLang="ja-JP" sz="1400" dirty="0">
                <a:solidFill>
                  <a:srgbClr val="6A2D97"/>
                </a:solidFill>
                <a:latin typeface="Meiryo" panose="020B0604030504040204" pitchFamily="34" charset="-128"/>
                <a:ea typeface="Meiryo" panose="020B0604030504040204" pitchFamily="34" charset="-128"/>
              </a:rPr>
              <a:t>Objective-C</a:t>
            </a:r>
          </a:p>
          <a:p>
            <a:pPr algn="ctr"/>
            <a:r>
              <a:rPr lang="en-US" altLang="ja-JP" sz="1000" dirty="0">
                <a:solidFill>
                  <a:srgbClr val="6A2D97"/>
                </a:solidFill>
                <a:latin typeface="Meiryo" panose="020B0604030504040204" pitchFamily="34" charset="-128"/>
                <a:ea typeface="Meiryo" panose="020B0604030504040204" pitchFamily="34" charset="-128"/>
              </a:rPr>
              <a:t>(1983)</a:t>
            </a:r>
            <a:endParaRPr kumimoji="1" lang="ja-JP" altLang="en-US" sz="1000">
              <a:solidFill>
                <a:srgbClr val="6A2D97"/>
              </a:solidFill>
              <a:latin typeface="Meiryo" panose="020B0604030504040204" pitchFamily="34" charset="-128"/>
              <a:ea typeface="Meiryo" panose="020B0604030504040204" pitchFamily="34" charset="-128"/>
            </a:endParaRPr>
          </a:p>
        </p:txBody>
      </p:sp>
      <p:cxnSp>
        <p:nvCxnSpPr>
          <p:cNvPr id="102" name="直線コネクタ 101">
            <a:extLst>
              <a:ext uri="{FF2B5EF4-FFF2-40B4-BE49-F238E27FC236}">
                <a16:creationId xmlns:a16="http://schemas.microsoft.com/office/drawing/2014/main" id="{E1BD897D-C8A7-C14B-9F6C-1972FF0A91EE}"/>
              </a:ext>
            </a:extLst>
          </p:cNvPr>
          <p:cNvCxnSpPr>
            <a:cxnSpLocks/>
            <a:stCxn id="89" idx="0"/>
            <a:endCxn id="100" idx="2"/>
          </p:cNvCxnSpPr>
          <p:nvPr/>
        </p:nvCxnSpPr>
        <p:spPr>
          <a:xfrm flipV="1">
            <a:off x="4589904" y="4176839"/>
            <a:ext cx="32370" cy="163103"/>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DC407BC6-10DF-5F4C-F8CB-97F060A5AD51}"/>
              </a:ext>
            </a:extLst>
          </p:cNvPr>
          <p:cNvCxnSpPr>
            <a:cxnSpLocks/>
            <a:stCxn id="90" idx="1"/>
            <a:endCxn id="101" idx="3"/>
          </p:cNvCxnSpPr>
          <p:nvPr/>
        </p:nvCxnSpPr>
        <p:spPr>
          <a:xfrm flipH="1" flipV="1">
            <a:off x="6285307" y="4053728"/>
            <a:ext cx="99302" cy="304912"/>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9D4E4F3F-721B-A010-DFC5-DF30F80DFAA3}"/>
              </a:ext>
            </a:extLst>
          </p:cNvPr>
          <p:cNvSpPr txBox="1"/>
          <p:nvPr/>
        </p:nvSpPr>
        <p:spPr>
          <a:xfrm>
            <a:off x="6501636" y="3715174"/>
            <a:ext cx="617477" cy="461665"/>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Eiffel</a:t>
            </a:r>
          </a:p>
          <a:p>
            <a:pPr algn="ctr"/>
            <a:r>
              <a:rPr lang="en-US" altLang="ja-JP" sz="1000" dirty="0">
                <a:solidFill>
                  <a:srgbClr val="6A2D97"/>
                </a:solidFill>
                <a:latin typeface="Meiryo" panose="020B0604030504040204" pitchFamily="34" charset="-128"/>
                <a:ea typeface="Meiryo" panose="020B0604030504040204" pitchFamily="34" charset="-128"/>
              </a:rPr>
              <a:t>(1985)</a:t>
            </a:r>
            <a:endParaRPr kumimoji="1" lang="ja-JP" altLang="en-US" sz="1000">
              <a:solidFill>
                <a:srgbClr val="6A2D97"/>
              </a:solidFill>
              <a:latin typeface="Meiryo" panose="020B0604030504040204" pitchFamily="34" charset="-128"/>
              <a:ea typeface="Meiryo" panose="020B0604030504040204" pitchFamily="34" charset="-128"/>
            </a:endParaRPr>
          </a:p>
        </p:txBody>
      </p:sp>
      <p:cxnSp>
        <p:nvCxnSpPr>
          <p:cNvPr id="113" name="直線コネクタ 112">
            <a:extLst>
              <a:ext uri="{FF2B5EF4-FFF2-40B4-BE49-F238E27FC236}">
                <a16:creationId xmlns:a16="http://schemas.microsoft.com/office/drawing/2014/main" id="{FE8BDC4D-8BFC-0FD0-50C2-5AE3466AB7D9}"/>
              </a:ext>
            </a:extLst>
          </p:cNvPr>
          <p:cNvCxnSpPr>
            <a:cxnSpLocks/>
            <a:stCxn id="91" idx="0"/>
            <a:endCxn id="112" idx="2"/>
          </p:cNvCxnSpPr>
          <p:nvPr/>
        </p:nvCxnSpPr>
        <p:spPr>
          <a:xfrm flipV="1">
            <a:off x="6805399" y="4176839"/>
            <a:ext cx="4976" cy="159474"/>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AD33CB4D-BEE8-041F-695C-56BE76AED0B8}"/>
              </a:ext>
            </a:extLst>
          </p:cNvPr>
          <p:cNvSpPr txBox="1"/>
          <p:nvPr/>
        </p:nvSpPr>
        <p:spPr>
          <a:xfrm>
            <a:off x="7866698" y="3715174"/>
            <a:ext cx="626070" cy="461665"/>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Ruby</a:t>
            </a:r>
          </a:p>
          <a:p>
            <a:pPr algn="ctr"/>
            <a:r>
              <a:rPr lang="en-US" altLang="ja-JP" sz="1000" dirty="0">
                <a:solidFill>
                  <a:srgbClr val="6A2D97"/>
                </a:solidFill>
                <a:latin typeface="Meiryo" panose="020B0604030504040204" pitchFamily="34" charset="-128"/>
                <a:ea typeface="Meiryo" panose="020B0604030504040204" pitchFamily="34" charset="-128"/>
              </a:rPr>
              <a:t>(1993)</a:t>
            </a:r>
            <a:endParaRPr kumimoji="1" lang="ja-JP" altLang="en-US" sz="1000">
              <a:solidFill>
                <a:srgbClr val="6A2D97"/>
              </a:solidFill>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B1BCD4B9-913F-4E12-3806-89BD981DBA28}"/>
              </a:ext>
            </a:extLst>
          </p:cNvPr>
          <p:cNvSpPr txBox="1"/>
          <p:nvPr/>
        </p:nvSpPr>
        <p:spPr>
          <a:xfrm>
            <a:off x="7070683" y="3715174"/>
            <a:ext cx="790601" cy="461665"/>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Python</a:t>
            </a:r>
          </a:p>
          <a:p>
            <a:pPr algn="ctr"/>
            <a:r>
              <a:rPr lang="en-US" altLang="ja-JP" sz="1000" dirty="0">
                <a:solidFill>
                  <a:srgbClr val="6A2D97"/>
                </a:solidFill>
                <a:latin typeface="Meiryo" panose="020B0604030504040204" pitchFamily="34" charset="-128"/>
                <a:ea typeface="Meiryo" panose="020B0604030504040204" pitchFamily="34" charset="-128"/>
              </a:rPr>
              <a:t>(1991)</a:t>
            </a:r>
            <a:endParaRPr kumimoji="1" lang="ja-JP" altLang="en-US" sz="1000">
              <a:solidFill>
                <a:srgbClr val="6A2D97"/>
              </a:solidFill>
              <a:latin typeface="Meiryo" panose="020B0604030504040204" pitchFamily="34" charset="-128"/>
              <a:ea typeface="Meiryo" panose="020B0604030504040204" pitchFamily="34" charset="-128"/>
            </a:endParaRPr>
          </a:p>
        </p:txBody>
      </p:sp>
      <p:sp>
        <p:nvSpPr>
          <p:cNvPr id="119" name="テキスト ボックス 118">
            <a:extLst>
              <a:ext uri="{FF2B5EF4-FFF2-40B4-BE49-F238E27FC236}">
                <a16:creationId xmlns:a16="http://schemas.microsoft.com/office/drawing/2014/main" id="{C090DBCA-04E5-416C-BE5D-906137A2E66A}"/>
              </a:ext>
            </a:extLst>
          </p:cNvPr>
          <p:cNvSpPr txBox="1"/>
          <p:nvPr/>
        </p:nvSpPr>
        <p:spPr>
          <a:xfrm>
            <a:off x="8434015" y="3715174"/>
            <a:ext cx="617478" cy="461665"/>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Java</a:t>
            </a:r>
          </a:p>
          <a:p>
            <a:pPr algn="ctr"/>
            <a:r>
              <a:rPr lang="en-US" altLang="ja-JP" sz="1000" dirty="0">
                <a:solidFill>
                  <a:srgbClr val="6A2D97"/>
                </a:solidFill>
                <a:latin typeface="Meiryo" panose="020B0604030504040204" pitchFamily="34" charset="-128"/>
                <a:ea typeface="Meiryo" panose="020B0604030504040204" pitchFamily="34" charset="-128"/>
              </a:rPr>
              <a:t>(1995)</a:t>
            </a:r>
            <a:endParaRPr kumimoji="1" lang="ja-JP" altLang="en-US" sz="1000">
              <a:solidFill>
                <a:srgbClr val="6A2D97"/>
              </a:solidFill>
              <a:latin typeface="Meiryo" panose="020B0604030504040204" pitchFamily="34" charset="-128"/>
              <a:ea typeface="Meiryo" panose="020B0604030504040204" pitchFamily="34" charset="-128"/>
            </a:endParaRPr>
          </a:p>
        </p:txBody>
      </p:sp>
      <p:sp>
        <p:nvSpPr>
          <p:cNvPr id="120" name="テキスト ボックス 119">
            <a:extLst>
              <a:ext uri="{FF2B5EF4-FFF2-40B4-BE49-F238E27FC236}">
                <a16:creationId xmlns:a16="http://schemas.microsoft.com/office/drawing/2014/main" id="{7D997DEF-E953-128D-A9BA-0DBF090E4C39}"/>
              </a:ext>
            </a:extLst>
          </p:cNvPr>
          <p:cNvSpPr txBox="1"/>
          <p:nvPr/>
        </p:nvSpPr>
        <p:spPr>
          <a:xfrm>
            <a:off x="9048551" y="3715174"/>
            <a:ext cx="617478" cy="461665"/>
          </a:xfrm>
          <a:prstGeom prst="rect">
            <a:avLst/>
          </a:prstGeom>
          <a:solidFill>
            <a:srgbClr val="FFFFFF">
              <a:alpha val="70196"/>
            </a:srgbClr>
          </a:solidFill>
        </p:spPr>
        <p:txBody>
          <a:bodyPr wrap="none" rtlCol="0">
            <a:spAutoFit/>
          </a:bodyPr>
          <a:lstStyle/>
          <a:p>
            <a:pPr algn="ctr"/>
            <a:r>
              <a:rPr kumimoji="1" lang="en-US" altLang="ja-JP" sz="1400" dirty="0">
                <a:solidFill>
                  <a:srgbClr val="6A2D97"/>
                </a:solidFill>
                <a:latin typeface="Meiryo" panose="020B0604030504040204" pitchFamily="34" charset="-128"/>
                <a:ea typeface="Meiryo" panose="020B0604030504040204" pitchFamily="34" charset="-128"/>
              </a:rPr>
              <a:t>C#</a:t>
            </a:r>
          </a:p>
          <a:p>
            <a:pPr algn="ctr"/>
            <a:r>
              <a:rPr lang="en-US" altLang="ja-JP" sz="1000" dirty="0">
                <a:solidFill>
                  <a:srgbClr val="6A2D97"/>
                </a:solidFill>
                <a:latin typeface="Meiryo" panose="020B0604030504040204" pitchFamily="34" charset="-128"/>
                <a:ea typeface="Meiryo" panose="020B0604030504040204" pitchFamily="34" charset="-128"/>
              </a:rPr>
              <a:t>(2000)</a:t>
            </a:r>
            <a:endParaRPr kumimoji="1" lang="ja-JP" altLang="en-US" sz="1000">
              <a:solidFill>
                <a:srgbClr val="6A2D97"/>
              </a:solidFill>
              <a:latin typeface="Meiryo" panose="020B0604030504040204" pitchFamily="34" charset="-128"/>
              <a:ea typeface="Meiryo" panose="020B0604030504040204" pitchFamily="34" charset="-128"/>
            </a:endParaRPr>
          </a:p>
        </p:txBody>
      </p:sp>
      <p:cxnSp>
        <p:nvCxnSpPr>
          <p:cNvPr id="121" name="直線コネクタ 120">
            <a:extLst>
              <a:ext uri="{FF2B5EF4-FFF2-40B4-BE49-F238E27FC236}">
                <a16:creationId xmlns:a16="http://schemas.microsoft.com/office/drawing/2014/main" id="{8CB5CF3C-4BB9-BD2C-B788-EBA7E65D43A0}"/>
              </a:ext>
            </a:extLst>
          </p:cNvPr>
          <p:cNvCxnSpPr>
            <a:cxnSpLocks/>
            <a:stCxn id="94" idx="1"/>
            <a:endCxn id="118" idx="2"/>
          </p:cNvCxnSpPr>
          <p:nvPr/>
        </p:nvCxnSpPr>
        <p:spPr>
          <a:xfrm flipH="1" flipV="1">
            <a:off x="7465984" y="4176839"/>
            <a:ext cx="269515" cy="181801"/>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7095ADB4-A352-2324-E928-5508DA1A6CF7}"/>
              </a:ext>
            </a:extLst>
          </p:cNvPr>
          <p:cNvCxnSpPr>
            <a:cxnSpLocks/>
            <a:stCxn id="95" idx="0"/>
            <a:endCxn id="117" idx="2"/>
          </p:cNvCxnSpPr>
          <p:nvPr/>
        </p:nvCxnSpPr>
        <p:spPr>
          <a:xfrm flipV="1">
            <a:off x="8149035" y="4176839"/>
            <a:ext cx="30698" cy="161698"/>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C57858CF-F73B-C40E-7541-D8390A781972}"/>
              </a:ext>
            </a:extLst>
          </p:cNvPr>
          <p:cNvCxnSpPr>
            <a:cxnSpLocks/>
            <a:stCxn id="96" idx="7"/>
            <a:endCxn id="119" idx="2"/>
          </p:cNvCxnSpPr>
          <p:nvPr/>
        </p:nvCxnSpPr>
        <p:spPr>
          <a:xfrm flipV="1">
            <a:off x="8563914" y="4176839"/>
            <a:ext cx="178840" cy="188058"/>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1DF04496-C269-91FB-F22F-828BB475FC78}"/>
              </a:ext>
            </a:extLst>
          </p:cNvPr>
          <p:cNvCxnSpPr>
            <a:cxnSpLocks/>
            <a:stCxn id="97" idx="0"/>
            <a:endCxn id="120" idx="2"/>
          </p:cNvCxnSpPr>
          <p:nvPr/>
        </p:nvCxnSpPr>
        <p:spPr>
          <a:xfrm flipV="1">
            <a:off x="9357290" y="4176839"/>
            <a:ext cx="0" cy="155441"/>
          </a:xfrm>
          <a:prstGeom prst="line">
            <a:avLst/>
          </a:prstGeom>
          <a:ln w="12700">
            <a:solidFill>
              <a:srgbClr val="6A2D97"/>
            </a:solidFill>
          </a:ln>
        </p:spPr>
        <p:style>
          <a:lnRef idx="1">
            <a:schemeClr val="accent1"/>
          </a:lnRef>
          <a:fillRef idx="0">
            <a:schemeClr val="accent1"/>
          </a:fillRef>
          <a:effectRef idx="0">
            <a:schemeClr val="accent1"/>
          </a:effectRef>
          <a:fontRef idx="minor">
            <a:schemeClr val="tx1"/>
          </a:fontRef>
        </p:style>
      </p:cxnSp>
      <p:sp>
        <p:nvSpPr>
          <p:cNvPr id="134" name="角丸四角形 133">
            <a:extLst>
              <a:ext uri="{FF2B5EF4-FFF2-40B4-BE49-F238E27FC236}">
                <a16:creationId xmlns:a16="http://schemas.microsoft.com/office/drawing/2014/main" id="{DBE24A92-3C5F-4D1E-49CE-0788D9F5AB93}"/>
              </a:ext>
            </a:extLst>
          </p:cNvPr>
          <p:cNvSpPr/>
          <p:nvPr/>
        </p:nvSpPr>
        <p:spPr>
          <a:xfrm>
            <a:off x="3327878" y="3625476"/>
            <a:ext cx="6338149" cy="1054837"/>
          </a:xfrm>
          <a:prstGeom prst="roundRect">
            <a:avLst>
              <a:gd name="adj" fmla="val 5834"/>
            </a:avLst>
          </a:prstGeom>
          <a:noFill/>
          <a:ln w="38100">
            <a:solidFill>
              <a:srgbClr val="6A2D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テキスト ボックス 134">
            <a:extLst>
              <a:ext uri="{FF2B5EF4-FFF2-40B4-BE49-F238E27FC236}">
                <a16:creationId xmlns:a16="http://schemas.microsoft.com/office/drawing/2014/main" id="{DACC24E0-012E-8400-C44D-A290F04B7A14}"/>
              </a:ext>
            </a:extLst>
          </p:cNvPr>
          <p:cNvSpPr txBox="1"/>
          <p:nvPr/>
        </p:nvSpPr>
        <p:spPr>
          <a:xfrm>
            <a:off x="1061936" y="3600686"/>
            <a:ext cx="2262158" cy="646331"/>
          </a:xfrm>
          <a:prstGeom prst="rect">
            <a:avLst/>
          </a:prstGeom>
          <a:noFill/>
        </p:spPr>
        <p:txBody>
          <a:bodyPr wrap="none" rtlCol="0">
            <a:spAutoFit/>
          </a:bodyPr>
          <a:lstStyle/>
          <a:p>
            <a:pPr algn="r"/>
            <a:r>
              <a:rPr kumimoji="1" lang="ja-JP" altLang="en-US">
                <a:solidFill>
                  <a:srgbClr val="6A2D97"/>
                </a:solidFill>
                <a:latin typeface="Meiryo" panose="020B0604030504040204" pitchFamily="34" charset="-128"/>
                <a:ea typeface="Meiryo" panose="020B0604030504040204" pitchFamily="34" charset="-128"/>
              </a:rPr>
              <a:t>オブジェクト指向</a:t>
            </a:r>
            <a:endParaRPr kumimoji="1" lang="en-US" altLang="ja-JP" dirty="0">
              <a:solidFill>
                <a:srgbClr val="6A2D97"/>
              </a:solidFill>
              <a:latin typeface="Meiryo" panose="020B0604030504040204" pitchFamily="34" charset="-128"/>
              <a:ea typeface="Meiryo" panose="020B0604030504040204" pitchFamily="34" charset="-128"/>
            </a:endParaRPr>
          </a:p>
          <a:p>
            <a:pPr algn="r"/>
            <a:r>
              <a:rPr lang="ja-JP" altLang="en-US">
                <a:solidFill>
                  <a:srgbClr val="6A2D97"/>
                </a:solidFill>
                <a:latin typeface="Meiryo" panose="020B0604030504040204" pitchFamily="34" charset="-128"/>
                <a:ea typeface="Meiryo" panose="020B0604030504040204" pitchFamily="34" charset="-128"/>
              </a:rPr>
              <a:t>プログラミング言語</a:t>
            </a:r>
            <a:endParaRPr kumimoji="1" lang="ja-JP" altLang="en-US">
              <a:solidFill>
                <a:srgbClr val="6A2D97"/>
              </a:solidFill>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B2BEA08C-32B0-C73B-F8FF-19BC5E91C164}"/>
              </a:ext>
            </a:extLst>
          </p:cNvPr>
          <p:cNvGrpSpPr/>
          <p:nvPr/>
        </p:nvGrpSpPr>
        <p:grpSpPr>
          <a:xfrm>
            <a:off x="9294457" y="7051991"/>
            <a:ext cx="1865462" cy="180000"/>
            <a:chOff x="4166278" y="5673584"/>
            <a:chExt cx="1865462" cy="180000"/>
          </a:xfrm>
        </p:grpSpPr>
        <p:sp>
          <p:nvSpPr>
            <p:cNvPr id="147" name="円/楕円 146">
              <a:extLst>
                <a:ext uri="{FF2B5EF4-FFF2-40B4-BE49-F238E27FC236}">
                  <a16:creationId xmlns:a16="http://schemas.microsoft.com/office/drawing/2014/main" id="{3BFF8091-D8AE-37CE-18DA-49A12B335896}"/>
                </a:ext>
              </a:extLst>
            </p:cNvPr>
            <p:cNvSpPr>
              <a:spLocks noChangeAspect="1"/>
            </p:cNvSpPr>
            <p:nvPr/>
          </p:nvSpPr>
          <p:spPr>
            <a:xfrm>
              <a:off x="4166278"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a:extLst>
                <a:ext uri="{FF2B5EF4-FFF2-40B4-BE49-F238E27FC236}">
                  <a16:creationId xmlns:a16="http://schemas.microsoft.com/office/drawing/2014/main" id="{24D19954-E7B0-4837-ACEA-86443E94F9AA}"/>
                </a:ext>
              </a:extLst>
            </p:cNvPr>
            <p:cNvSpPr>
              <a:spLocks noChangeAspect="1"/>
            </p:cNvSpPr>
            <p:nvPr/>
          </p:nvSpPr>
          <p:spPr>
            <a:xfrm>
              <a:off x="4334824"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a:extLst>
                <a:ext uri="{FF2B5EF4-FFF2-40B4-BE49-F238E27FC236}">
                  <a16:creationId xmlns:a16="http://schemas.microsoft.com/office/drawing/2014/main" id="{37FE7D22-2187-9F82-CD98-71855081696D}"/>
                </a:ext>
              </a:extLst>
            </p:cNvPr>
            <p:cNvSpPr>
              <a:spLocks noChangeAspect="1"/>
            </p:cNvSpPr>
            <p:nvPr/>
          </p:nvSpPr>
          <p:spPr>
            <a:xfrm>
              <a:off x="4503370"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a:extLst>
                <a:ext uri="{FF2B5EF4-FFF2-40B4-BE49-F238E27FC236}">
                  <a16:creationId xmlns:a16="http://schemas.microsoft.com/office/drawing/2014/main" id="{9A03AA18-FD17-0980-D3E3-3FF00C95A91D}"/>
                </a:ext>
              </a:extLst>
            </p:cNvPr>
            <p:cNvSpPr>
              <a:spLocks noChangeAspect="1"/>
            </p:cNvSpPr>
            <p:nvPr/>
          </p:nvSpPr>
          <p:spPr>
            <a:xfrm>
              <a:off x="4671916"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a:extLst>
                <a:ext uri="{FF2B5EF4-FFF2-40B4-BE49-F238E27FC236}">
                  <a16:creationId xmlns:a16="http://schemas.microsoft.com/office/drawing/2014/main" id="{D34ED251-D84B-FFF7-921B-84B6225C2021}"/>
                </a:ext>
              </a:extLst>
            </p:cNvPr>
            <p:cNvSpPr>
              <a:spLocks noChangeAspect="1"/>
            </p:cNvSpPr>
            <p:nvPr/>
          </p:nvSpPr>
          <p:spPr>
            <a:xfrm>
              <a:off x="4840462"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円/楕円 151">
              <a:extLst>
                <a:ext uri="{FF2B5EF4-FFF2-40B4-BE49-F238E27FC236}">
                  <a16:creationId xmlns:a16="http://schemas.microsoft.com/office/drawing/2014/main" id="{C6527427-6E43-637F-73F2-C8D270CA2BF1}"/>
                </a:ext>
              </a:extLst>
            </p:cNvPr>
            <p:cNvSpPr>
              <a:spLocks noChangeAspect="1"/>
            </p:cNvSpPr>
            <p:nvPr/>
          </p:nvSpPr>
          <p:spPr>
            <a:xfrm>
              <a:off x="5009008"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a:extLst>
                <a:ext uri="{FF2B5EF4-FFF2-40B4-BE49-F238E27FC236}">
                  <a16:creationId xmlns:a16="http://schemas.microsoft.com/office/drawing/2014/main" id="{92EBAFF8-C326-2EB0-A88C-3679DEEC799C}"/>
                </a:ext>
              </a:extLst>
            </p:cNvPr>
            <p:cNvSpPr>
              <a:spLocks noChangeAspect="1"/>
            </p:cNvSpPr>
            <p:nvPr/>
          </p:nvSpPr>
          <p:spPr>
            <a:xfrm>
              <a:off x="5177554"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円/楕円 153">
              <a:extLst>
                <a:ext uri="{FF2B5EF4-FFF2-40B4-BE49-F238E27FC236}">
                  <a16:creationId xmlns:a16="http://schemas.microsoft.com/office/drawing/2014/main" id="{B8CBA445-70E4-0DAE-664C-64FB3E39ECF8}"/>
                </a:ext>
              </a:extLst>
            </p:cNvPr>
            <p:cNvSpPr>
              <a:spLocks noChangeAspect="1"/>
            </p:cNvSpPr>
            <p:nvPr/>
          </p:nvSpPr>
          <p:spPr>
            <a:xfrm>
              <a:off x="5346100"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6D5EB8F5-BEC1-7C46-64DE-7C516F6C7B7B}"/>
                </a:ext>
              </a:extLst>
            </p:cNvPr>
            <p:cNvSpPr>
              <a:spLocks noChangeAspect="1"/>
            </p:cNvSpPr>
            <p:nvPr/>
          </p:nvSpPr>
          <p:spPr>
            <a:xfrm>
              <a:off x="5514646"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a:extLst>
                <a:ext uri="{FF2B5EF4-FFF2-40B4-BE49-F238E27FC236}">
                  <a16:creationId xmlns:a16="http://schemas.microsoft.com/office/drawing/2014/main" id="{0A85C2EB-9729-A089-0CCD-20E6B70D5EF6}"/>
                </a:ext>
              </a:extLst>
            </p:cNvPr>
            <p:cNvSpPr>
              <a:spLocks noChangeAspect="1"/>
            </p:cNvSpPr>
            <p:nvPr/>
          </p:nvSpPr>
          <p:spPr>
            <a:xfrm>
              <a:off x="5683192"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BDC7B583-EE5B-B484-7BD5-AF3F1C4EE9B8}"/>
                </a:ext>
              </a:extLst>
            </p:cNvPr>
            <p:cNvSpPr>
              <a:spLocks noChangeAspect="1"/>
            </p:cNvSpPr>
            <p:nvPr/>
          </p:nvSpPr>
          <p:spPr>
            <a:xfrm>
              <a:off x="5851740" y="5673584"/>
              <a:ext cx="180000" cy="180000"/>
            </a:xfrm>
            <a:prstGeom prst="ellipse">
              <a:avLst/>
            </a:prstGeom>
            <a:solidFill>
              <a:srgbClr val="6A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4" name="円/楕円 173">
            <a:extLst>
              <a:ext uri="{FF2B5EF4-FFF2-40B4-BE49-F238E27FC236}">
                <a16:creationId xmlns:a16="http://schemas.microsoft.com/office/drawing/2014/main" id="{4DD25286-29BD-1234-7505-509897A59161}"/>
              </a:ext>
            </a:extLst>
          </p:cNvPr>
          <p:cNvSpPr>
            <a:spLocks noChangeAspect="1"/>
          </p:cNvSpPr>
          <p:nvPr/>
        </p:nvSpPr>
        <p:spPr>
          <a:xfrm>
            <a:off x="9435141" y="5418751"/>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45E1EB9B-68DA-4DF7-20CF-CAF04E0A9AE7}"/>
              </a:ext>
            </a:extLst>
          </p:cNvPr>
          <p:cNvSpPr txBox="1"/>
          <p:nvPr/>
        </p:nvSpPr>
        <p:spPr>
          <a:xfrm>
            <a:off x="9097917" y="4827749"/>
            <a:ext cx="848310" cy="461665"/>
          </a:xfrm>
          <a:prstGeom prst="rect">
            <a:avLst/>
          </a:prstGeom>
          <a:solidFill>
            <a:srgbClr val="FFFFFF">
              <a:alpha val="70196"/>
            </a:srgbClr>
          </a:solidFill>
        </p:spPr>
        <p:txBody>
          <a:bodyPr wrap="none" rtlCol="0">
            <a:spAutoFit/>
          </a:bodyPr>
          <a:lstStyle/>
          <a:p>
            <a:pPr algn="ctr"/>
            <a:r>
              <a:rPr lang="en-US" altLang="ja-JP" sz="1400" dirty="0">
                <a:solidFill>
                  <a:schemeClr val="accent2"/>
                </a:solidFill>
                <a:latin typeface="Meiryo" panose="020B0604030504040204" pitchFamily="34" charset="-128"/>
                <a:ea typeface="Meiryo" panose="020B0604030504040204" pitchFamily="34" charset="-128"/>
              </a:rPr>
              <a:t>AspectJ</a:t>
            </a:r>
            <a:endParaRPr kumimoji="1" lang="en-US" altLang="ja-JP" sz="1400" dirty="0">
              <a:solidFill>
                <a:schemeClr val="accent2"/>
              </a:solidFill>
              <a:latin typeface="Meiryo" panose="020B0604030504040204" pitchFamily="34" charset="-128"/>
              <a:ea typeface="Meiryo" panose="020B0604030504040204" pitchFamily="34" charset="-128"/>
            </a:endParaRPr>
          </a:p>
          <a:p>
            <a:pPr algn="ctr"/>
            <a:r>
              <a:rPr lang="en-US" altLang="ja-JP" sz="1000" dirty="0">
                <a:solidFill>
                  <a:schemeClr val="accent2"/>
                </a:solidFill>
                <a:latin typeface="Meiryo" panose="020B0604030504040204" pitchFamily="34" charset="-128"/>
                <a:ea typeface="Meiryo" panose="020B0604030504040204" pitchFamily="34" charset="-128"/>
              </a:rPr>
              <a:t>(2001)</a:t>
            </a:r>
            <a:endParaRPr kumimoji="1" lang="ja-JP" altLang="en-US" sz="1000">
              <a:solidFill>
                <a:schemeClr val="accent2"/>
              </a:solidFill>
              <a:latin typeface="Meiryo" panose="020B0604030504040204" pitchFamily="34" charset="-128"/>
              <a:ea typeface="Meiryo" panose="020B0604030504040204" pitchFamily="34" charset="-128"/>
            </a:endParaRPr>
          </a:p>
        </p:txBody>
      </p:sp>
      <p:cxnSp>
        <p:nvCxnSpPr>
          <p:cNvPr id="176" name="直線コネクタ 175">
            <a:extLst>
              <a:ext uri="{FF2B5EF4-FFF2-40B4-BE49-F238E27FC236}">
                <a16:creationId xmlns:a16="http://schemas.microsoft.com/office/drawing/2014/main" id="{4B4E15DD-9181-2280-5492-21B031FF4E1B}"/>
              </a:ext>
            </a:extLst>
          </p:cNvPr>
          <p:cNvCxnSpPr>
            <a:cxnSpLocks/>
            <a:stCxn id="174" idx="0"/>
            <a:endCxn id="175" idx="2"/>
          </p:cNvCxnSpPr>
          <p:nvPr/>
        </p:nvCxnSpPr>
        <p:spPr>
          <a:xfrm flipH="1" flipV="1">
            <a:off x="9522072" y="5289414"/>
            <a:ext cx="3069" cy="1293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0" name="角丸四角形 179">
            <a:extLst>
              <a:ext uri="{FF2B5EF4-FFF2-40B4-BE49-F238E27FC236}">
                <a16:creationId xmlns:a16="http://schemas.microsoft.com/office/drawing/2014/main" id="{AF95C245-05D2-EBAF-F7F8-3332A3FF486E}"/>
              </a:ext>
            </a:extLst>
          </p:cNvPr>
          <p:cNvSpPr/>
          <p:nvPr/>
        </p:nvSpPr>
        <p:spPr>
          <a:xfrm>
            <a:off x="9090019" y="4759253"/>
            <a:ext cx="897162" cy="956030"/>
          </a:xfrm>
          <a:prstGeom prst="roundRect">
            <a:avLst>
              <a:gd name="adj" fmla="val 5834"/>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テキスト ボックス 180">
            <a:extLst>
              <a:ext uri="{FF2B5EF4-FFF2-40B4-BE49-F238E27FC236}">
                <a16:creationId xmlns:a16="http://schemas.microsoft.com/office/drawing/2014/main" id="{B59ED15E-A058-B6E4-FACF-668614969002}"/>
              </a:ext>
            </a:extLst>
          </p:cNvPr>
          <p:cNvSpPr txBox="1"/>
          <p:nvPr/>
        </p:nvSpPr>
        <p:spPr>
          <a:xfrm>
            <a:off x="6827860" y="5086925"/>
            <a:ext cx="2262158" cy="646331"/>
          </a:xfrm>
          <a:prstGeom prst="rect">
            <a:avLst/>
          </a:prstGeom>
          <a:noFill/>
        </p:spPr>
        <p:txBody>
          <a:bodyPr wrap="none" rtlCol="0">
            <a:spAutoFit/>
          </a:bodyPr>
          <a:lstStyle/>
          <a:p>
            <a:pPr algn="r"/>
            <a:r>
              <a:rPr kumimoji="1" lang="ja-JP" altLang="en-US">
                <a:solidFill>
                  <a:schemeClr val="accent2"/>
                </a:solidFill>
                <a:latin typeface="Meiryo" panose="020B0604030504040204" pitchFamily="34" charset="-128"/>
                <a:ea typeface="Meiryo" panose="020B0604030504040204" pitchFamily="34" charset="-128"/>
              </a:rPr>
              <a:t>アスペクト指向</a:t>
            </a:r>
            <a:endParaRPr kumimoji="1" lang="en-US" altLang="ja-JP" dirty="0">
              <a:solidFill>
                <a:schemeClr val="accent2"/>
              </a:solidFill>
              <a:latin typeface="Meiryo" panose="020B0604030504040204" pitchFamily="34" charset="-128"/>
              <a:ea typeface="Meiryo" panose="020B0604030504040204" pitchFamily="34" charset="-128"/>
            </a:endParaRPr>
          </a:p>
          <a:p>
            <a:pPr algn="r"/>
            <a:r>
              <a:rPr lang="ja-JP" altLang="en-US">
                <a:solidFill>
                  <a:schemeClr val="accent2"/>
                </a:solidFill>
                <a:latin typeface="Meiryo" panose="020B0604030504040204" pitchFamily="34" charset="-128"/>
                <a:ea typeface="Meiryo" panose="020B0604030504040204" pitchFamily="34" charset="-128"/>
              </a:rPr>
              <a:t>プログラミング言語</a:t>
            </a:r>
            <a:endParaRPr kumimoji="1" lang="ja-JP" altLang="en-US">
              <a:solidFill>
                <a:schemeClr val="accent2"/>
              </a:solidFill>
              <a:latin typeface="Meiryo" panose="020B0604030504040204" pitchFamily="34" charset="-128"/>
              <a:ea typeface="Meiryo" panose="020B0604030504040204" pitchFamily="34" charset="-128"/>
            </a:endParaRPr>
          </a:p>
        </p:txBody>
      </p:sp>
      <p:sp>
        <p:nvSpPr>
          <p:cNvPr id="183" name="円/楕円 182">
            <a:extLst>
              <a:ext uri="{FF2B5EF4-FFF2-40B4-BE49-F238E27FC236}">
                <a16:creationId xmlns:a16="http://schemas.microsoft.com/office/drawing/2014/main" id="{D2AFF376-1B23-9B96-2D8C-3DEAF9D3FC0F}"/>
              </a:ext>
            </a:extLst>
          </p:cNvPr>
          <p:cNvSpPr>
            <a:spLocks noChangeAspect="1"/>
          </p:cNvSpPr>
          <p:nvPr/>
        </p:nvSpPr>
        <p:spPr>
          <a:xfrm>
            <a:off x="2451095" y="3274122"/>
            <a:ext cx="180000" cy="18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テキスト ボックス 186">
            <a:extLst>
              <a:ext uri="{FF2B5EF4-FFF2-40B4-BE49-F238E27FC236}">
                <a16:creationId xmlns:a16="http://schemas.microsoft.com/office/drawing/2014/main" id="{583484A4-37B1-57A0-445F-F3ADE4443CBC}"/>
              </a:ext>
            </a:extLst>
          </p:cNvPr>
          <p:cNvSpPr txBox="1"/>
          <p:nvPr/>
        </p:nvSpPr>
        <p:spPr>
          <a:xfrm>
            <a:off x="3038265" y="2863258"/>
            <a:ext cx="617478" cy="461665"/>
          </a:xfrm>
          <a:prstGeom prst="rect">
            <a:avLst/>
          </a:prstGeom>
          <a:solidFill>
            <a:srgbClr val="FFFFFF">
              <a:alpha val="70196"/>
            </a:srgbClr>
          </a:solidFill>
        </p:spPr>
        <p:txBody>
          <a:bodyPr wrap="none" rtlCol="0">
            <a:spAutoFit/>
          </a:bodyPr>
          <a:lstStyle/>
          <a:p>
            <a:pPr algn="ctr"/>
            <a:r>
              <a:rPr kumimoji="1" lang="en-US" altLang="ja-JP" sz="1400" dirty="0">
                <a:solidFill>
                  <a:schemeClr val="accent6">
                    <a:lumMod val="75000"/>
                  </a:schemeClr>
                </a:solidFill>
                <a:latin typeface="Meiryo" panose="020B0604030504040204" pitchFamily="34" charset="-128"/>
                <a:ea typeface="Meiryo" panose="020B0604030504040204" pitchFamily="34" charset="-128"/>
              </a:rPr>
              <a:t>LISP</a:t>
            </a:r>
          </a:p>
          <a:p>
            <a:pPr algn="ctr"/>
            <a:r>
              <a:rPr lang="en-US" altLang="ja-JP" sz="1000" dirty="0">
                <a:solidFill>
                  <a:schemeClr val="accent6">
                    <a:lumMod val="75000"/>
                  </a:schemeClr>
                </a:solidFill>
                <a:latin typeface="Meiryo" panose="020B0604030504040204" pitchFamily="34" charset="-128"/>
                <a:ea typeface="Meiryo" panose="020B0604030504040204" pitchFamily="34" charset="-128"/>
              </a:rPr>
              <a:t>(1960)</a:t>
            </a:r>
            <a:endParaRPr kumimoji="1" lang="ja-JP" altLang="en-US" sz="1000">
              <a:solidFill>
                <a:schemeClr val="accent6">
                  <a:lumMod val="75000"/>
                </a:schemeClr>
              </a:solidFill>
              <a:latin typeface="Meiryo" panose="020B0604030504040204" pitchFamily="34" charset="-128"/>
              <a:ea typeface="Meiryo" panose="020B0604030504040204" pitchFamily="34" charset="-128"/>
            </a:endParaRPr>
          </a:p>
        </p:txBody>
      </p:sp>
      <p:cxnSp>
        <p:nvCxnSpPr>
          <p:cNvPr id="188" name="直線コネクタ 187">
            <a:extLst>
              <a:ext uri="{FF2B5EF4-FFF2-40B4-BE49-F238E27FC236}">
                <a16:creationId xmlns:a16="http://schemas.microsoft.com/office/drawing/2014/main" id="{17F4A953-0373-92CD-BCB4-26F0743EE909}"/>
              </a:ext>
            </a:extLst>
          </p:cNvPr>
          <p:cNvCxnSpPr>
            <a:cxnSpLocks/>
            <a:stCxn id="183" idx="7"/>
            <a:endCxn id="187" idx="1"/>
          </p:cNvCxnSpPr>
          <p:nvPr/>
        </p:nvCxnSpPr>
        <p:spPr>
          <a:xfrm flipV="1">
            <a:off x="2604735" y="3094091"/>
            <a:ext cx="433530" cy="206391"/>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E7E6B3D6-0F7E-B883-BEE9-2B53680E03F7}"/>
              </a:ext>
            </a:extLst>
          </p:cNvPr>
          <p:cNvSpPr txBox="1"/>
          <p:nvPr/>
        </p:nvSpPr>
        <p:spPr>
          <a:xfrm>
            <a:off x="3938357" y="2857955"/>
            <a:ext cx="617478" cy="461665"/>
          </a:xfrm>
          <a:prstGeom prst="rect">
            <a:avLst/>
          </a:prstGeom>
          <a:solidFill>
            <a:srgbClr val="FFFFFF">
              <a:alpha val="70196"/>
            </a:srgbClr>
          </a:solidFill>
        </p:spPr>
        <p:txBody>
          <a:bodyPr wrap="none" rtlCol="0">
            <a:spAutoFit/>
          </a:bodyPr>
          <a:lstStyle/>
          <a:p>
            <a:pPr algn="ctr"/>
            <a:r>
              <a:rPr lang="en-US" altLang="ja-JP" sz="1400" dirty="0">
                <a:solidFill>
                  <a:schemeClr val="accent6">
                    <a:lumMod val="75000"/>
                  </a:schemeClr>
                </a:solidFill>
                <a:latin typeface="Meiryo" panose="020B0604030504040204" pitchFamily="34" charset="-128"/>
                <a:ea typeface="Meiryo" panose="020B0604030504040204" pitchFamily="34" charset="-128"/>
              </a:rPr>
              <a:t>ML</a:t>
            </a:r>
            <a:endParaRPr kumimoji="1" lang="en-US" altLang="ja-JP" sz="1400" dirty="0">
              <a:solidFill>
                <a:schemeClr val="accent6">
                  <a:lumMod val="75000"/>
                </a:schemeClr>
              </a:solidFill>
              <a:latin typeface="Meiryo" panose="020B0604030504040204" pitchFamily="34" charset="-128"/>
              <a:ea typeface="Meiryo" panose="020B0604030504040204" pitchFamily="34" charset="-128"/>
            </a:endParaRPr>
          </a:p>
          <a:p>
            <a:pPr algn="ctr"/>
            <a:r>
              <a:rPr lang="en-US" altLang="ja-JP" sz="1000" dirty="0">
                <a:solidFill>
                  <a:schemeClr val="accent6">
                    <a:lumMod val="75000"/>
                  </a:schemeClr>
                </a:solidFill>
                <a:latin typeface="Meiryo" panose="020B0604030504040204" pitchFamily="34" charset="-128"/>
                <a:ea typeface="Meiryo" panose="020B0604030504040204" pitchFamily="34" charset="-128"/>
              </a:rPr>
              <a:t>(1974)</a:t>
            </a:r>
            <a:endParaRPr kumimoji="1" lang="ja-JP" altLang="en-US" sz="1000">
              <a:solidFill>
                <a:schemeClr val="accent6">
                  <a:lumMod val="75000"/>
                </a:schemeClr>
              </a:solidFill>
              <a:latin typeface="Meiryo" panose="020B0604030504040204" pitchFamily="34" charset="-128"/>
              <a:ea typeface="Meiryo" panose="020B0604030504040204" pitchFamily="34" charset="-128"/>
            </a:endParaRPr>
          </a:p>
        </p:txBody>
      </p:sp>
      <p:cxnSp>
        <p:nvCxnSpPr>
          <p:cNvPr id="194" name="直線コネクタ 193">
            <a:extLst>
              <a:ext uri="{FF2B5EF4-FFF2-40B4-BE49-F238E27FC236}">
                <a16:creationId xmlns:a16="http://schemas.microsoft.com/office/drawing/2014/main" id="{E8C49AE7-3B00-84A3-3B3A-75FBD23BE23A}"/>
              </a:ext>
            </a:extLst>
          </p:cNvPr>
          <p:cNvCxnSpPr>
            <a:cxnSpLocks/>
            <a:stCxn id="184" idx="1"/>
            <a:endCxn id="193" idx="3"/>
          </p:cNvCxnSpPr>
          <p:nvPr/>
        </p:nvCxnSpPr>
        <p:spPr>
          <a:xfrm flipH="1" flipV="1">
            <a:off x="4555835" y="3088788"/>
            <a:ext cx="305687" cy="21375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テキスト ボックス 197">
            <a:extLst>
              <a:ext uri="{FF2B5EF4-FFF2-40B4-BE49-F238E27FC236}">
                <a16:creationId xmlns:a16="http://schemas.microsoft.com/office/drawing/2014/main" id="{B0404918-0AFF-E928-38C8-5BACD24CBFE4}"/>
              </a:ext>
            </a:extLst>
          </p:cNvPr>
          <p:cNvSpPr txBox="1"/>
          <p:nvPr/>
        </p:nvSpPr>
        <p:spPr>
          <a:xfrm>
            <a:off x="4871864" y="2866743"/>
            <a:ext cx="1377300" cy="461665"/>
          </a:xfrm>
          <a:prstGeom prst="rect">
            <a:avLst/>
          </a:prstGeom>
          <a:solidFill>
            <a:srgbClr val="FFFFFF">
              <a:alpha val="70196"/>
            </a:srgbClr>
          </a:solidFill>
        </p:spPr>
        <p:txBody>
          <a:bodyPr wrap="none" rtlCol="0">
            <a:spAutoFit/>
          </a:bodyPr>
          <a:lstStyle/>
          <a:p>
            <a:pPr algn="ctr"/>
            <a:r>
              <a:rPr kumimoji="1" lang="en-US" altLang="ja-JP" sz="1400" dirty="0">
                <a:solidFill>
                  <a:schemeClr val="accent6">
                    <a:lumMod val="75000"/>
                  </a:schemeClr>
                </a:solidFill>
                <a:latin typeface="Meiryo" panose="020B0604030504040204" pitchFamily="34" charset="-128"/>
                <a:ea typeface="Meiryo" panose="020B0604030504040204" pitchFamily="34" charset="-128"/>
              </a:rPr>
              <a:t>Common Lisp</a:t>
            </a:r>
          </a:p>
          <a:p>
            <a:pPr algn="ctr"/>
            <a:r>
              <a:rPr lang="en-US" altLang="ja-JP" sz="1000" dirty="0">
                <a:solidFill>
                  <a:schemeClr val="accent6">
                    <a:lumMod val="75000"/>
                  </a:schemeClr>
                </a:solidFill>
                <a:latin typeface="Meiryo" panose="020B0604030504040204" pitchFamily="34" charset="-128"/>
                <a:ea typeface="Meiryo" panose="020B0604030504040204" pitchFamily="34" charset="-128"/>
              </a:rPr>
              <a:t>(1984)</a:t>
            </a:r>
            <a:endParaRPr kumimoji="1" lang="ja-JP" altLang="en-US" sz="1000">
              <a:solidFill>
                <a:schemeClr val="accent6">
                  <a:lumMod val="75000"/>
                </a:schemeClr>
              </a:solidFill>
              <a:latin typeface="Meiryo" panose="020B0604030504040204" pitchFamily="34" charset="-128"/>
              <a:ea typeface="Meiryo" panose="020B0604030504040204" pitchFamily="34" charset="-128"/>
            </a:endParaRPr>
          </a:p>
        </p:txBody>
      </p:sp>
      <p:cxnSp>
        <p:nvCxnSpPr>
          <p:cNvPr id="199" name="直線コネクタ 198">
            <a:extLst>
              <a:ext uri="{FF2B5EF4-FFF2-40B4-BE49-F238E27FC236}">
                <a16:creationId xmlns:a16="http://schemas.microsoft.com/office/drawing/2014/main" id="{3F4B624F-6723-187F-81D0-28B72E50EDE7}"/>
              </a:ext>
            </a:extLst>
          </p:cNvPr>
          <p:cNvCxnSpPr>
            <a:cxnSpLocks/>
            <a:stCxn id="186" idx="1"/>
            <a:endCxn id="198" idx="3"/>
          </p:cNvCxnSpPr>
          <p:nvPr/>
        </p:nvCxnSpPr>
        <p:spPr>
          <a:xfrm flipH="1" flipV="1">
            <a:off x="6249164" y="3097576"/>
            <a:ext cx="319094" cy="199654"/>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円/楕円 183">
            <a:extLst>
              <a:ext uri="{FF2B5EF4-FFF2-40B4-BE49-F238E27FC236}">
                <a16:creationId xmlns:a16="http://schemas.microsoft.com/office/drawing/2014/main" id="{845562D7-6A6C-1F42-F4BA-DD3BF06544EF}"/>
              </a:ext>
            </a:extLst>
          </p:cNvPr>
          <p:cNvSpPr>
            <a:spLocks noChangeAspect="1"/>
          </p:cNvSpPr>
          <p:nvPr/>
        </p:nvSpPr>
        <p:spPr>
          <a:xfrm>
            <a:off x="4835162" y="3276178"/>
            <a:ext cx="180000" cy="18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テキスト ボックス 201">
            <a:extLst>
              <a:ext uri="{FF2B5EF4-FFF2-40B4-BE49-F238E27FC236}">
                <a16:creationId xmlns:a16="http://schemas.microsoft.com/office/drawing/2014/main" id="{DC176A99-D746-84D4-9A6C-45CD3918A71E}"/>
              </a:ext>
            </a:extLst>
          </p:cNvPr>
          <p:cNvSpPr txBox="1"/>
          <p:nvPr/>
        </p:nvSpPr>
        <p:spPr>
          <a:xfrm>
            <a:off x="6600056" y="2866743"/>
            <a:ext cx="803425" cy="461665"/>
          </a:xfrm>
          <a:prstGeom prst="rect">
            <a:avLst/>
          </a:prstGeom>
          <a:solidFill>
            <a:srgbClr val="FFFFFF">
              <a:alpha val="70196"/>
            </a:srgbClr>
          </a:solidFill>
        </p:spPr>
        <p:txBody>
          <a:bodyPr wrap="none" rtlCol="0">
            <a:spAutoFit/>
          </a:bodyPr>
          <a:lstStyle/>
          <a:p>
            <a:pPr algn="ctr"/>
            <a:r>
              <a:rPr kumimoji="1" lang="en-US" altLang="ja-JP" sz="1400" dirty="0">
                <a:solidFill>
                  <a:schemeClr val="accent6">
                    <a:lumMod val="75000"/>
                  </a:schemeClr>
                </a:solidFill>
                <a:latin typeface="Meiryo" panose="020B0604030504040204" pitchFamily="34" charset="-128"/>
                <a:ea typeface="Meiryo" panose="020B0604030504040204" pitchFamily="34" charset="-128"/>
              </a:rPr>
              <a:t>Haskell</a:t>
            </a:r>
          </a:p>
          <a:p>
            <a:pPr algn="ctr"/>
            <a:r>
              <a:rPr lang="en-US" altLang="ja-JP" sz="1000" dirty="0">
                <a:solidFill>
                  <a:schemeClr val="accent6">
                    <a:lumMod val="75000"/>
                  </a:schemeClr>
                </a:solidFill>
                <a:latin typeface="Meiryo" panose="020B0604030504040204" pitchFamily="34" charset="-128"/>
                <a:ea typeface="Meiryo" panose="020B0604030504040204" pitchFamily="34" charset="-128"/>
              </a:rPr>
              <a:t>(1990)</a:t>
            </a:r>
            <a:endParaRPr kumimoji="1" lang="ja-JP" altLang="en-US" sz="1000">
              <a:solidFill>
                <a:schemeClr val="accent6">
                  <a:lumMod val="75000"/>
                </a:schemeClr>
              </a:solidFill>
              <a:latin typeface="Meiryo" panose="020B0604030504040204" pitchFamily="34" charset="-128"/>
              <a:ea typeface="Meiryo" panose="020B0604030504040204" pitchFamily="34" charset="-128"/>
            </a:endParaRPr>
          </a:p>
        </p:txBody>
      </p:sp>
      <p:sp>
        <p:nvSpPr>
          <p:cNvPr id="185" name="円/楕円 184">
            <a:extLst>
              <a:ext uri="{FF2B5EF4-FFF2-40B4-BE49-F238E27FC236}">
                <a16:creationId xmlns:a16="http://schemas.microsoft.com/office/drawing/2014/main" id="{B4643575-14F5-37B1-1EFC-693067E5A386}"/>
              </a:ext>
            </a:extLst>
          </p:cNvPr>
          <p:cNvSpPr>
            <a:spLocks noChangeAspect="1"/>
          </p:cNvSpPr>
          <p:nvPr/>
        </p:nvSpPr>
        <p:spPr>
          <a:xfrm>
            <a:off x="7564663" y="3276178"/>
            <a:ext cx="180000" cy="18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a:extLst>
              <a:ext uri="{FF2B5EF4-FFF2-40B4-BE49-F238E27FC236}">
                <a16:creationId xmlns:a16="http://schemas.microsoft.com/office/drawing/2014/main" id="{72240212-E310-44A2-812E-250118D9BD33}"/>
              </a:ext>
            </a:extLst>
          </p:cNvPr>
          <p:cNvSpPr>
            <a:spLocks noChangeAspect="1"/>
          </p:cNvSpPr>
          <p:nvPr/>
        </p:nvSpPr>
        <p:spPr>
          <a:xfrm>
            <a:off x="6541898" y="3270870"/>
            <a:ext cx="180000" cy="18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3" name="直線コネクタ 202">
            <a:extLst>
              <a:ext uri="{FF2B5EF4-FFF2-40B4-BE49-F238E27FC236}">
                <a16:creationId xmlns:a16="http://schemas.microsoft.com/office/drawing/2014/main" id="{F21C36D8-CC83-69A1-E7E1-CB81A5245F5A}"/>
              </a:ext>
            </a:extLst>
          </p:cNvPr>
          <p:cNvCxnSpPr>
            <a:cxnSpLocks/>
            <a:stCxn id="185" idx="1"/>
            <a:endCxn id="202" idx="3"/>
          </p:cNvCxnSpPr>
          <p:nvPr/>
        </p:nvCxnSpPr>
        <p:spPr>
          <a:xfrm flipH="1" flipV="1">
            <a:off x="7403481" y="3097576"/>
            <a:ext cx="187542" cy="20496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6" name="角丸四角形 205">
            <a:extLst>
              <a:ext uri="{FF2B5EF4-FFF2-40B4-BE49-F238E27FC236}">
                <a16:creationId xmlns:a16="http://schemas.microsoft.com/office/drawing/2014/main" id="{11AE1C8F-0EB0-7B1E-A1C2-B471C38F5D88}"/>
              </a:ext>
            </a:extLst>
          </p:cNvPr>
          <p:cNvSpPr/>
          <p:nvPr/>
        </p:nvSpPr>
        <p:spPr>
          <a:xfrm>
            <a:off x="2333215" y="2796195"/>
            <a:ext cx="5630423" cy="754979"/>
          </a:xfrm>
          <a:prstGeom prst="roundRect">
            <a:avLst>
              <a:gd name="adj" fmla="val 5834"/>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テキスト ボックス 206">
            <a:extLst>
              <a:ext uri="{FF2B5EF4-FFF2-40B4-BE49-F238E27FC236}">
                <a16:creationId xmlns:a16="http://schemas.microsoft.com/office/drawing/2014/main" id="{4E197367-ED90-10EB-0EFF-8381D88B8EAA}"/>
              </a:ext>
            </a:extLst>
          </p:cNvPr>
          <p:cNvSpPr txBox="1"/>
          <p:nvPr/>
        </p:nvSpPr>
        <p:spPr>
          <a:xfrm>
            <a:off x="988843" y="2796196"/>
            <a:ext cx="1338828" cy="369332"/>
          </a:xfrm>
          <a:prstGeom prst="rect">
            <a:avLst/>
          </a:prstGeom>
          <a:noFill/>
        </p:spPr>
        <p:txBody>
          <a:bodyPr wrap="none" rtlCol="0">
            <a:spAutoFit/>
          </a:bodyPr>
          <a:lstStyle/>
          <a:p>
            <a:pPr algn="r"/>
            <a:r>
              <a:rPr kumimoji="1" lang="ja-JP" altLang="en-US">
                <a:solidFill>
                  <a:schemeClr val="accent6">
                    <a:lumMod val="75000"/>
                  </a:schemeClr>
                </a:solidFill>
                <a:latin typeface="Meiryo" panose="020B0604030504040204" pitchFamily="34" charset="-128"/>
                <a:ea typeface="Meiryo" panose="020B0604030504040204" pitchFamily="34" charset="-128"/>
              </a:rPr>
              <a:t>関数型言語</a:t>
            </a:r>
          </a:p>
        </p:txBody>
      </p:sp>
      <p:sp>
        <p:nvSpPr>
          <p:cNvPr id="208" name="円/楕円 207">
            <a:extLst>
              <a:ext uri="{FF2B5EF4-FFF2-40B4-BE49-F238E27FC236}">
                <a16:creationId xmlns:a16="http://schemas.microsoft.com/office/drawing/2014/main" id="{2DCB5345-8498-2EBC-D2FC-2A9EE13D5BB2}"/>
              </a:ext>
            </a:extLst>
          </p:cNvPr>
          <p:cNvSpPr>
            <a:spLocks noChangeAspect="1"/>
          </p:cNvSpPr>
          <p:nvPr/>
        </p:nvSpPr>
        <p:spPr>
          <a:xfrm>
            <a:off x="4501188" y="2417704"/>
            <a:ext cx="180000" cy="18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テキスト ボックス 208">
            <a:extLst>
              <a:ext uri="{FF2B5EF4-FFF2-40B4-BE49-F238E27FC236}">
                <a16:creationId xmlns:a16="http://schemas.microsoft.com/office/drawing/2014/main" id="{1500BAC6-DDBB-E0B0-DB7D-8A153D5D222C}"/>
              </a:ext>
            </a:extLst>
          </p:cNvPr>
          <p:cNvSpPr txBox="1"/>
          <p:nvPr/>
        </p:nvSpPr>
        <p:spPr>
          <a:xfrm>
            <a:off x="5063108" y="2276872"/>
            <a:ext cx="734496" cy="461665"/>
          </a:xfrm>
          <a:prstGeom prst="rect">
            <a:avLst/>
          </a:prstGeom>
          <a:solidFill>
            <a:srgbClr val="FFFFFF">
              <a:alpha val="70196"/>
            </a:srgbClr>
          </a:solidFill>
        </p:spPr>
        <p:txBody>
          <a:bodyPr wrap="none" rtlCol="0">
            <a:spAutoFit/>
          </a:bodyPr>
          <a:lstStyle/>
          <a:p>
            <a:pPr algn="ctr"/>
            <a:r>
              <a:rPr kumimoji="1" lang="en-US" altLang="ja-JP" sz="1400" dirty="0">
                <a:solidFill>
                  <a:schemeClr val="accent4">
                    <a:lumMod val="75000"/>
                  </a:schemeClr>
                </a:solidFill>
                <a:latin typeface="Meiryo" panose="020B0604030504040204" pitchFamily="34" charset="-128"/>
                <a:ea typeface="Meiryo" panose="020B0604030504040204" pitchFamily="34" charset="-128"/>
              </a:rPr>
              <a:t>Prolog</a:t>
            </a:r>
          </a:p>
          <a:p>
            <a:pPr algn="ctr"/>
            <a:r>
              <a:rPr lang="en-US" altLang="ja-JP" sz="1000" dirty="0">
                <a:solidFill>
                  <a:schemeClr val="accent4">
                    <a:lumMod val="75000"/>
                  </a:schemeClr>
                </a:solidFill>
                <a:latin typeface="Meiryo" panose="020B0604030504040204" pitchFamily="34" charset="-128"/>
                <a:ea typeface="Meiryo" panose="020B0604030504040204" pitchFamily="34" charset="-128"/>
              </a:rPr>
              <a:t>(1972)</a:t>
            </a:r>
            <a:endParaRPr kumimoji="1" lang="ja-JP" altLang="en-US" sz="1000">
              <a:solidFill>
                <a:schemeClr val="accent4">
                  <a:lumMod val="75000"/>
                </a:schemeClr>
              </a:solidFill>
              <a:latin typeface="Meiryo" panose="020B0604030504040204" pitchFamily="34" charset="-128"/>
              <a:ea typeface="Meiryo" panose="020B0604030504040204" pitchFamily="34" charset="-128"/>
            </a:endParaRPr>
          </a:p>
        </p:txBody>
      </p:sp>
      <p:cxnSp>
        <p:nvCxnSpPr>
          <p:cNvPr id="210" name="直線コネクタ 209">
            <a:extLst>
              <a:ext uri="{FF2B5EF4-FFF2-40B4-BE49-F238E27FC236}">
                <a16:creationId xmlns:a16="http://schemas.microsoft.com/office/drawing/2014/main" id="{00A22E4E-E234-1FD5-7786-05B6704AFA1B}"/>
              </a:ext>
            </a:extLst>
          </p:cNvPr>
          <p:cNvCxnSpPr>
            <a:cxnSpLocks/>
          </p:cNvCxnSpPr>
          <p:nvPr/>
        </p:nvCxnSpPr>
        <p:spPr>
          <a:xfrm>
            <a:off x="4681188" y="2506484"/>
            <a:ext cx="381920" cy="1"/>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13" name="角丸四角形 212">
            <a:extLst>
              <a:ext uri="{FF2B5EF4-FFF2-40B4-BE49-F238E27FC236}">
                <a16:creationId xmlns:a16="http://schemas.microsoft.com/office/drawing/2014/main" id="{E8DE175E-82F0-0E9E-6B73-470DBAA78C66}"/>
              </a:ext>
            </a:extLst>
          </p:cNvPr>
          <p:cNvSpPr/>
          <p:nvPr/>
        </p:nvSpPr>
        <p:spPr>
          <a:xfrm>
            <a:off x="4351865" y="2280186"/>
            <a:ext cx="1517022" cy="455036"/>
          </a:xfrm>
          <a:prstGeom prst="roundRect">
            <a:avLst>
              <a:gd name="adj" fmla="val 5834"/>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テキスト ボックス 213">
            <a:extLst>
              <a:ext uri="{FF2B5EF4-FFF2-40B4-BE49-F238E27FC236}">
                <a16:creationId xmlns:a16="http://schemas.microsoft.com/office/drawing/2014/main" id="{AA425F60-2AC8-74D2-AD2F-5286B7BE30EC}"/>
              </a:ext>
            </a:extLst>
          </p:cNvPr>
          <p:cNvSpPr txBox="1"/>
          <p:nvPr/>
        </p:nvSpPr>
        <p:spPr>
          <a:xfrm>
            <a:off x="5808341" y="2323038"/>
            <a:ext cx="1338828" cy="369332"/>
          </a:xfrm>
          <a:prstGeom prst="rect">
            <a:avLst/>
          </a:prstGeom>
          <a:noFill/>
        </p:spPr>
        <p:txBody>
          <a:bodyPr wrap="none" rtlCol="0">
            <a:spAutoFit/>
          </a:bodyPr>
          <a:lstStyle/>
          <a:p>
            <a:pPr algn="r"/>
            <a:r>
              <a:rPr kumimoji="1" lang="ja-JP" altLang="en-US">
                <a:solidFill>
                  <a:schemeClr val="accent4">
                    <a:lumMod val="75000"/>
                  </a:schemeClr>
                </a:solidFill>
                <a:latin typeface="Meiryo" panose="020B0604030504040204" pitchFamily="34" charset="-128"/>
                <a:ea typeface="Meiryo" panose="020B0604030504040204" pitchFamily="34" charset="-128"/>
              </a:rPr>
              <a:t>論理型言語</a:t>
            </a:r>
          </a:p>
        </p:txBody>
      </p:sp>
      <p:sp>
        <p:nvSpPr>
          <p:cNvPr id="218" name="テキスト ボックス 217">
            <a:extLst>
              <a:ext uri="{FF2B5EF4-FFF2-40B4-BE49-F238E27FC236}">
                <a16:creationId xmlns:a16="http://schemas.microsoft.com/office/drawing/2014/main" id="{81CCD8E9-4E8E-C53B-CB61-CFDC04A629B5}"/>
              </a:ext>
            </a:extLst>
          </p:cNvPr>
          <p:cNvSpPr txBox="1"/>
          <p:nvPr/>
        </p:nvSpPr>
        <p:spPr>
          <a:xfrm>
            <a:off x="9104329" y="2467432"/>
            <a:ext cx="643125" cy="461665"/>
          </a:xfrm>
          <a:prstGeom prst="rect">
            <a:avLst/>
          </a:prstGeom>
          <a:solidFill>
            <a:srgbClr val="FFFFFF">
              <a:alpha val="70196"/>
            </a:srgbClr>
          </a:solidFill>
        </p:spPr>
        <p:txBody>
          <a:bodyPr wrap="none" rtlCol="0">
            <a:spAutoFit/>
          </a:bodyPr>
          <a:lstStyle/>
          <a:p>
            <a:pPr algn="ctr"/>
            <a:r>
              <a:rPr kumimoji="1" lang="en-US" altLang="ja-JP" sz="1400" dirty="0">
                <a:solidFill>
                  <a:schemeClr val="accent5">
                    <a:lumMod val="75000"/>
                  </a:schemeClr>
                </a:solidFill>
                <a:latin typeface="Meiryo" panose="020B0604030504040204" pitchFamily="34" charset="-128"/>
                <a:ea typeface="Meiryo" panose="020B0604030504040204" pitchFamily="34" charset="-128"/>
              </a:rPr>
              <a:t>Scala</a:t>
            </a:r>
          </a:p>
          <a:p>
            <a:pPr algn="ctr"/>
            <a:r>
              <a:rPr lang="en-US" altLang="ja-JP" sz="1000" dirty="0">
                <a:solidFill>
                  <a:schemeClr val="accent5">
                    <a:lumMod val="75000"/>
                  </a:schemeClr>
                </a:solidFill>
                <a:latin typeface="Meiryo" panose="020B0604030504040204" pitchFamily="34" charset="-128"/>
                <a:ea typeface="Meiryo" panose="020B0604030504040204" pitchFamily="34" charset="-128"/>
              </a:rPr>
              <a:t>(2003)</a:t>
            </a:r>
            <a:endParaRPr kumimoji="1" lang="ja-JP" altLang="en-US" sz="1000">
              <a:solidFill>
                <a:schemeClr val="accent5">
                  <a:lumMod val="75000"/>
                </a:schemeClr>
              </a:solidFill>
              <a:latin typeface="Meiryo" panose="020B0604030504040204" pitchFamily="34" charset="-128"/>
              <a:ea typeface="Meiryo" panose="020B0604030504040204" pitchFamily="34" charset="-128"/>
            </a:endParaRPr>
          </a:p>
        </p:txBody>
      </p:sp>
      <p:sp>
        <p:nvSpPr>
          <p:cNvPr id="221" name="テキスト ボックス 220">
            <a:extLst>
              <a:ext uri="{FF2B5EF4-FFF2-40B4-BE49-F238E27FC236}">
                <a16:creationId xmlns:a16="http://schemas.microsoft.com/office/drawing/2014/main" id="{8BF05864-91AB-491F-1734-D8345826F66D}"/>
              </a:ext>
            </a:extLst>
          </p:cNvPr>
          <p:cNvSpPr txBox="1"/>
          <p:nvPr/>
        </p:nvSpPr>
        <p:spPr>
          <a:xfrm>
            <a:off x="9709181" y="2467432"/>
            <a:ext cx="617478" cy="461665"/>
          </a:xfrm>
          <a:prstGeom prst="rect">
            <a:avLst/>
          </a:prstGeom>
          <a:solidFill>
            <a:srgbClr val="FFFFFF">
              <a:alpha val="70196"/>
            </a:srgbClr>
          </a:solidFill>
        </p:spPr>
        <p:txBody>
          <a:bodyPr wrap="none" rtlCol="0">
            <a:spAutoFit/>
          </a:bodyPr>
          <a:lstStyle/>
          <a:p>
            <a:pPr algn="ctr"/>
            <a:r>
              <a:rPr kumimoji="1" lang="en-US" altLang="ja-JP" sz="1400" dirty="0">
                <a:solidFill>
                  <a:schemeClr val="accent5">
                    <a:lumMod val="75000"/>
                  </a:schemeClr>
                </a:solidFill>
                <a:latin typeface="Meiryo" panose="020B0604030504040204" pitchFamily="34" charset="-128"/>
                <a:ea typeface="Meiryo" panose="020B0604030504040204" pitchFamily="34" charset="-128"/>
              </a:rPr>
              <a:t>Go</a:t>
            </a:r>
          </a:p>
          <a:p>
            <a:pPr algn="ctr"/>
            <a:r>
              <a:rPr lang="en-US" altLang="ja-JP" sz="1000" dirty="0">
                <a:solidFill>
                  <a:schemeClr val="accent5">
                    <a:lumMod val="75000"/>
                  </a:schemeClr>
                </a:solidFill>
                <a:latin typeface="Meiryo" panose="020B0604030504040204" pitchFamily="34" charset="-128"/>
                <a:ea typeface="Meiryo" panose="020B0604030504040204" pitchFamily="34" charset="-128"/>
              </a:rPr>
              <a:t>(2009)</a:t>
            </a:r>
            <a:endParaRPr kumimoji="1" lang="ja-JP" altLang="en-US" sz="1000">
              <a:solidFill>
                <a:schemeClr val="accent5">
                  <a:lumMod val="75000"/>
                </a:schemeClr>
              </a:solidFill>
              <a:latin typeface="Meiryo" panose="020B0604030504040204" pitchFamily="34" charset="-128"/>
              <a:ea typeface="Meiryo" panose="020B0604030504040204" pitchFamily="34" charset="-128"/>
            </a:endParaRPr>
          </a:p>
        </p:txBody>
      </p:sp>
      <p:sp>
        <p:nvSpPr>
          <p:cNvPr id="234" name="角丸四角形 233">
            <a:extLst>
              <a:ext uri="{FF2B5EF4-FFF2-40B4-BE49-F238E27FC236}">
                <a16:creationId xmlns:a16="http://schemas.microsoft.com/office/drawing/2014/main" id="{DB5BE9E3-2095-380D-B5F2-BC7216147C07}"/>
              </a:ext>
            </a:extLst>
          </p:cNvPr>
          <p:cNvSpPr/>
          <p:nvPr/>
        </p:nvSpPr>
        <p:spPr>
          <a:xfrm>
            <a:off x="9090018" y="2425566"/>
            <a:ext cx="2991804" cy="1130685"/>
          </a:xfrm>
          <a:prstGeom prst="roundRect">
            <a:avLst>
              <a:gd name="adj" fmla="val 5834"/>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テキスト ボックス 234">
            <a:extLst>
              <a:ext uri="{FF2B5EF4-FFF2-40B4-BE49-F238E27FC236}">
                <a16:creationId xmlns:a16="http://schemas.microsoft.com/office/drawing/2014/main" id="{B009F9EC-D62D-E71C-30A0-EC93D86A3D5D}"/>
              </a:ext>
            </a:extLst>
          </p:cNvPr>
          <p:cNvSpPr txBox="1"/>
          <p:nvPr/>
        </p:nvSpPr>
        <p:spPr>
          <a:xfrm>
            <a:off x="9819667" y="3606201"/>
            <a:ext cx="2262158" cy="646331"/>
          </a:xfrm>
          <a:prstGeom prst="rect">
            <a:avLst/>
          </a:prstGeom>
          <a:noFill/>
        </p:spPr>
        <p:txBody>
          <a:bodyPr wrap="none" rtlCol="0">
            <a:spAutoFit/>
          </a:bodyPr>
          <a:lstStyle/>
          <a:p>
            <a:r>
              <a:rPr kumimoji="1" lang="ja-JP" altLang="en-US">
                <a:solidFill>
                  <a:schemeClr val="accent5">
                    <a:lumMod val="75000"/>
                  </a:schemeClr>
                </a:solidFill>
                <a:latin typeface="Meiryo" panose="020B0604030504040204" pitchFamily="34" charset="-128"/>
                <a:ea typeface="Meiryo" panose="020B0604030504040204" pitchFamily="34" charset="-128"/>
              </a:rPr>
              <a:t>マルチパラダイム</a:t>
            </a:r>
            <a:endParaRPr kumimoji="1" lang="en-US" altLang="ja-JP" dirty="0">
              <a:solidFill>
                <a:schemeClr val="accent5">
                  <a:lumMod val="75000"/>
                </a:schemeClr>
              </a:solidFill>
              <a:latin typeface="Meiryo" panose="020B0604030504040204" pitchFamily="34" charset="-128"/>
              <a:ea typeface="Meiryo" panose="020B0604030504040204" pitchFamily="34" charset="-128"/>
            </a:endParaRPr>
          </a:p>
          <a:p>
            <a:r>
              <a:rPr kumimoji="1" lang="ja-JP" altLang="en-US">
                <a:solidFill>
                  <a:schemeClr val="accent5">
                    <a:lumMod val="75000"/>
                  </a:schemeClr>
                </a:solidFill>
                <a:latin typeface="Meiryo" panose="020B0604030504040204" pitchFamily="34" charset="-128"/>
                <a:ea typeface="Meiryo" panose="020B0604030504040204" pitchFamily="34" charset="-128"/>
              </a:rPr>
              <a:t>プログラミング言語</a:t>
            </a:r>
          </a:p>
        </p:txBody>
      </p:sp>
      <p:sp>
        <p:nvSpPr>
          <p:cNvPr id="236" name="円/楕円 235">
            <a:extLst>
              <a:ext uri="{FF2B5EF4-FFF2-40B4-BE49-F238E27FC236}">
                <a16:creationId xmlns:a16="http://schemas.microsoft.com/office/drawing/2014/main" id="{853EA4D8-730C-D6AD-72F3-C0E482AC8003}"/>
              </a:ext>
            </a:extLst>
          </p:cNvPr>
          <p:cNvSpPr>
            <a:spLocks noChangeAspect="1"/>
          </p:cNvSpPr>
          <p:nvPr/>
        </p:nvSpPr>
        <p:spPr>
          <a:xfrm>
            <a:off x="3811615" y="2417704"/>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テキスト ボックス 236">
            <a:extLst>
              <a:ext uri="{FF2B5EF4-FFF2-40B4-BE49-F238E27FC236}">
                <a16:creationId xmlns:a16="http://schemas.microsoft.com/office/drawing/2014/main" id="{555AB0E1-F572-9B8D-4570-75D95C03B7B3}"/>
              </a:ext>
            </a:extLst>
          </p:cNvPr>
          <p:cNvSpPr txBox="1"/>
          <p:nvPr/>
        </p:nvSpPr>
        <p:spPr>
          <a:xfrm>
            <a:off x="2369278" y="2276872"/>
            <a:ext cx="1033936" cy="461665"/>
          </a:xfrm>
          <a:prstGeom prst="rect">
            <a:avLst/>
          </a:prstGeom>
          <a:solidFill>
            <a:srgbClr val="FFFFFF">
              <a:alpha val="70196"/>
            </a:srgbClr>
          </a:solidFill>
        </p:spPr>
        <p:txBody>
          <a:bodyPr wrap="none" rtlCol="0">
            <a:spAutoFit/>
          </a:bodyPr>
          <a:lstStyle/>
          <a:p>
            <a:pPr algn="ctr"/>
            <a:r>
              <a:rPr kumimoji="1" lang="en-US" altLang="ja-JP" sz="1400" dirty="0">
                <a:latin typeface="Meiryo" panose="020B0604030504040204" pitchFamily="34" charset="-128"/>
                <a:ea typeface="Meiryo" panose="020B0604030504040204" pitchFamily="34" charset="-128"/>
              </a:rPr>
              <a:t>NATO</a:t>
            </a:r>
            <a:r>
              <a:rPr lang="ja-JP" altLang="en-US" sz="1400">
                <a:latin typeface="Meiryo" panose="020B0604030504040204" pitchFamily="34" charset="-128"/>
                <a:ea typeface="Meiryo" panose="020B0604030504040204" pitchFamily="34" charset="-128"/>
              </a:rPr>
              <a:t>会議</a:t>
            </a:r>
            <a:endParaRPr kumimoji="1" lang="en-US" altLang="ja-JP" sz="1400" dirty="0">
              <a:latin typeface="Meiryo" panose="020B0604030504040204" pitchFamily="34" charset="-128"/>
              <a:ea typeface="Meiryo" panose="020B0604030504040204" pitchFamily="34" charset="-128"/>
            </a:endParaRPr>
          </a:p>
          <a:p>
            <a:pPr algn="ctr"/>
            <a:r>
              <a:rPr lang="en-US" altLang="ja-JP" sz="1000" dirty="0">
                <a:latin typeface="Meiryo" panose="020B0604030504040204" pitchFamily="34" charset="-128"/>
                <a:ea typeface="Meiryo" panose="020B0604030504040204" pitchFamily="34" charset="-128"/>
              </a:rPr>
              <a:t>(1968)</a:t>
            </a:r>
            <a:endParaRPr kumimoji="1" lang="ja-JP" altLang="en-US" sz="1000">
              <a:latin typeface="Meiryo" panose="020B0604030504040204" pitchFamily="34" charset="-128"/>
              <a:ea typeface="Meiryo" panose="020B0604030504040204" pitchFamily="34" charset="-128"/>
            </a:endParaRPr>
          </a:p>
        </p:txBody>
      </p:sp>
      <p:cxnSp>
        <p:nvCxnSpPr>
          <p:cNvPr id="238" name="直線コネクタ 237">
            <a:extLst>
              <a:ext uri="{FF2B5EF4-FFF2-40B4-BE49-F238E27FC236}">
                <a16:creationId xmlns:a16="http://schemas.microsoft.com/office/drawing/2014/main" id="{28A2400D-3B19-CE0E-4B9F-8E35C4C71FC7}"/>
              </a:ext>
            </a:extLst>
          </p:cNvPr>
          <p:cNvCxnSpPr>
            <a:cxnSpLocks/>
          </p:cNvCxnSpPr>
          <p:nvPr/>
        </p:nvCxnSpPr>
        <p:spPr>
          <a:xfrm flipH="1">
            <a:off x="3403214" y="2505486"/>
            <a:ext cx="408401"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DA32E433-3433-546E-1853-8114771BE6F3}"/>
              </a:ext>
            </a:extLst>
          </p:cNvPr>
          <p:cNvCxnSpPr>
            <a:cxnSpLocks/>
            <a:stCxn id="215" idx="0"/>
            <a:endCxn id="218" idx="2"/>
          </p:cNvCxnSpPr>
          <p:nvPr/>
        </p:nvCxnSpPr>
        <p:spPr>
          <a:xfrm flipH="1" flipV="1">
            <a:off x="9425892" y="2929097"/>
            <a:ext cx="439904" cy="352716"/>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15" name="円/楕円 214">
            <a:extLst>
              <a:ext uri="{FF2B5EF4-FFF2-40B4-BE49-F238E27FC236}">
                <a16:creationId xmlns:a16="http://schemas.microsoft.com/office/drawing/2014/main" id="{05756E17-AFFB-8E5B-933F-D36B2040905A}"/>
              </a:ext>
            </a:extLst>
          </p:cNvPr>
          <p:cNvSpPr>
            <a:spLocks noChangeAspect="1"/>
          </p:cNvSpPr>
          <p:nvPr/>
        </p:nvSpPr>
        <p:spPr>
          <a:xfrm>
            <a:off x="9775796" y="3281813"/>
            <a:ext cx="180000" cy="18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テキスト ボックス 225">
            <a:extLst>
              <a:ext uri="{FF2B5EF4-FFF2-40B4-BE49-F238E27FC236}">
                <a16:creationId xmlns:a16="http://schemas.microsoft.com/office/drawing/2014/main" id="{357C44AC-2D47-A144-FEBF-B3CC20AC9446}"/>
              </a:ext>
            </a:extLst>
          </p:cNvPr>
          <p:cNvSpPr txBox="1"/>
          <p:nvPr/>
        </p:nvSpPr>
        <p:spPr>
          <a:xfrm>
            <a:off x="10249178" y="2467432"/>
            <a:ext cx="617477" cy="461665"/>
          </a:xfrm>
          <a:prstGeom prst="rect">
            <a:avLst/>
          </a:prstGeom>
          <a:solidFill>
            <a:srgbClr val="FFFFFF">
              <a:alpha val="70196"/>
            </a:srgbClr>
          </a:solidFill>
        </p:spPr>
        <p:txBody>
          <a:bodyPr wrap="none" rtlCol="0">
            <a:spAutoFit/>
          </a:bodyPr>
          <a:lstStyle/>
          <a:p>
            <a:pPr algn="ctr"/>
            <a:r>
              <a:rPr lang="en-US" altLang="ja-JP" sz="1400" dirty="0">
                <a:solidFill>
                  <a:schemeClr val="accent5">
                    <a:lumMod val="75000"/>
                  </a:schemeClr>
                </a:solidFill>
                <a:latin typeface="Meiryo" panose="020B0604030504040204" pitchFamily="34" charset="-128"/>
                <a:ea typeface="Meiryo" panose="020B0604030504040204" pitchFamily="34" charset="-128"/>
              </a:rPr>
              <a:t>Rust</a:t>
            </a:r>
            <a:endParaRPr kumimoji="1" lang="en-US" altLang="ja-JP" sz="1400" dirty="0">
              <a:solidFill>
                <a:schemeClr val="accent5">
                  <a:lumMod val="75000"/>
                </a:schemeClr>
              </a:solidFill>
              <a:latin typeface="Meiryo" panose="020B0604030504040204" pitchFamily="34" charset="-128"/>
              <a:ea typeface="Meiryo" panose="020B0604030504040204" pitchFamily="34" charset="-128"/>
            </a:endParaRPr>
          </a:p>
          <a:p>
            <a:pPr algn="ctr"/>
            <a:r>
              <a:rPr lang="en-US" altLang="ja-JP" sz="1000" dirty="0">
                <a:solidFill>
                  <a:schemeClr val="accent5">
                    <a:lumMod val="75000"/>
                  </a:schemeClr>
                </a:solidFill>
                <a:latin typeface="Meiryo" panose="020B0604030504040204" pitchFamily="34" charset="-128"/>
                <a:ea typeface="Meiryo" panose="020B0604030504040204" pitchFamily="34" charset="-128"/>
              </a:rPr>
              <a:t>(2010)</a:t>
            </a:r>
            <a:endParaRPr kumimoji="1" lang="ja-JP" altLang="en-US" sz="1000">
              <a:solidFill>
                <a:schemeClr val="accent5">
                  <a:lumMod val="75000"/>
                </a:schemeClr>
              </a:solidFill>
              <a:latin typeface="Meiryo" panose="020B0604030504040204" pitchFamily="34" charset="-128"/>
              <a:ea typeface="Meiryo" panose="020B0604030504040204" pitchFamily="34" charset="-128"/>
            </a:endParaRPr>
          </a:p>
        </p:txBody>
      </p:sp>
      <p:sp>
        <p:nvSpPr>
          <p:cNvPr id="216" name="円/楕円 215">
            <a:extLst>
              <a:ext uri="{FF2B5EF4-FFF2-40B4-BE49-F238E27FC236}">
                <a16:creationId xmlns:a16="http://schemas.microsoft.com/office/drawing/2014/main" id="{5E0F46A0-C127-A29D-CB78-169A500F95B6}"/>
              </a:ext>
            </a:extLst>
          </p:cNvPr>
          <p:cNvSpPr>
            <a:spLocks noChangeAspect="1"/>
          </p:cNvSpPr>
          <p:nvPr/>
        </p:nvSpPr>
        <p:spPr>
          <a:xfrm>
            <a:off x="10793400" y="3276178"/>
            <a:ext cx="180000" cy="18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AEFB4B9D-F9A9-05C4-4A6F-DAC35EF2E451}"/>
              </a:ext>
            </a:extLst>
          </p:cNvPr>
          <p:cNvSpPr>
            <a:spLocks noChangeAspect="1"/>
          </p:cNvSpPr>
          <p:nvPr/>
        </p:nvSpPr>
        <p:spPr>
          <a:xfrm>
            <a:off x="10960154" y="3276178"/>
            <a:ext cx="180000" cy="18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2" name="直線コネクタ 221">
            <a:extLst>
              <a:ext uri="{FF2B5EF4-FFF2-40B4-BE49-F238E27FC236}">
                <a16:creationId xmlns:a16="http://schemas.microsoft.com/office/drawing/2014/main" id="{CB131678-55D5-A576-FB34-ABE10007911D}"/>
              </a:ext>
            </a:extLst>
          </p:cNvPr>
          <p:cNvCxnSpPr>
            <a:cxnSpLocks/>
            <a:stCxn id="216" idx="0"/>
            <a:endCxn id="221" idx="2"/>
          </p:cNvCxnSpPr>
          <p:nvPr/>
        </p:nvCxnSpPr>
        <p:spPr>
          <a:xfrm flipH="1" flipV="1">
            <a:off x="10017920" y="2929097"/>
            <a:ext cx="865480" cy="347081"/>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6328AF05-AFC9-6EA0-A326-821311F24831}"/>
              </a:ext>
            </a:extLst>
          </p:cNvPr>
          <p:cNvGrpSpPr/>
          <p:nvPr/>
        </p:nvGrpSpPr>
        <p:grpSpPr>
          <a:xfrm>
            <a:off x="4265137" y="1484784"/>
            <a:ext cx="7519495" cy="307777"/>
            <a:chOff x="4265137" y="2025216"/>
            <a:chExt cx="7519495" cy="307777"/>
          </a:xfrm>
        </p:grpSpPr>
        <p:cxnSp>
          <p:nvCxnSpPr>
            <p:cNvPr id="7" name="直線矢印コネクタ 6">
              <a:extLst>
                <a:ext uri="{FF2B5EF4-FFF2-40B4-BE49-F238E27FC236}">
                  <a16:creationId xmlns:a16="http://schemas.microsoft.com/office/drawing/2014/main" id="{E2509ECA-EC71-CA27-8A23-5B354E0592A5}"/>
                </a:ext>
              </a:extLst>
            </p:cNvPr>
            <p:cNvCxnSpPr>
              <a:cxnSpLocks/>
            </p:cNvCxnSpPr>
            <p:nvPr/>
          </p:nvCxnSpPr>
          <p:spPr>
            <a:xfrm flipV="1">
              <a:off x="4265137" y="2179105"/>
              <a:ext cx="7519495"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84F5FCEB-4759-ED58-8CF5-8AE172E5C397}"/>
                </a:ext>
              </a:extLst>
            </p:cNvPr>
            <p:cNvSpPr txBox="1"/>
            <p:nvPr/>
          </p:nvSpPr>
          <p:spPr>
            <a:xfrm>
              <a:off x="7214406" y="2025216"/>
              <a:ext cx="1620957" cy="307777"/>
            </a:xfrm>
            <a:prstGeom prst="rect">
              <a:avLst/>
            </a:prstGeom>
            <a:solidFill>
              <a:srgbClr val="FFFFFF">
                <a:alpha val="70196"/>
              </a:srgbClr>
            </a:solidFill>
          </p:spPr>
          <p:txBody>
            <a:bodyPr wrap="none" rtlCol="0">
              <a:spAutoFit/>
            </a:bodyPr>
            <a:lstStyle/>
            <a:p>
              <a:pPr algn="ctr"/>
              <a:r>
                <a:rPr lang="ja-JP" altLang="en-US" sz="1400">
                  <a:solidFill>
                    <a:srgbClr val="C00000"/>
                  </a:solidFill>
                  <a:latin typeface="Meiryo" panose="020B0604030504040204" pitchFamily="34" charset="-128"/>
                  <a:ea typeface="Meiryo" panose="020B0604030504040204" pitchFamily="34" charset="-128"/>
                </a:rPr>
                <a:t>構造化分析・設計</a:t>
              </a:r>
              <a:endParaRPr kumimoji="1" lang="en-US" altLang="ja-JP" sz="1400" dirty="0">
                <a:solidFill>
                  <a:srgbClr val="C00000"/>
                </a:solidFill>
                <a:latin typeface="Meiryo" panose="020B0604030504040204" pitchFamily="34" charset="-128"/>
                <a:ea typeface="Meiryo" panose="020B0604030504040204" pitchFamily="34" charset="-128"/>
              </a:endParaRPr>
            </a:p>
          </p:txBody>
        </p:sp>
      </p:grpSp>
      <p:grpSp>
        <p:nvGrpSpPr>
          <p:cNvPr id="71" name="グループ化 70">
            <a:extLst>
              <a:ext uri="{FF2B5EF4-FFF2-40B4-BE49-F238E27FC236}">
                <a16:creationId xmlns:a16="http://schemas.microsoft.com/office/drawing/2014/main" id="{876341D3-82E5-8E5D-E62D-219A6736C9A1}"/>
              </a:ext>
            </a:extLst>
          </p:cNvPr>
          <p:cNvGrpSpPr/>
          <p:nvPr/>
        </p:nvGrpSpPr>
        <p:grpSpPr>
          <a:xfrm>
            <a:off x="7738678" y="1739611"/>
            <a:ext cx="4045954" cy="307777"/>
            <a:chOff x="7738678" y="1484784"/>
            <a:chExt cx="4045954" cy="307777"/>
          </a:xfrm>
        </p:grpSpPr>
        <p:cxnSp>
          <p:nvCxnSpPr>
            <p:cNvPr id="57" name="直線矢印コネクタ 56">
              <a:extLst>
                <a:ext uri="{FF2B5EF4-FFF2-40B4-BE49-F238E27FC236}">
                  <a16:creationId xmlns:a16="http://schemas.microsoft.com/office/drawing/2014/main" id="{BB0A751A-40F3-E826-0CFA-061E90B35F86}"/>
                </a:ext>
              </a:extLst>
            </p:cNvPr>
            <p:cNvCxnSpPr>
              <a:cxnSpLocks/>
            </p:cNvCxnSpPr>
            <p:nvPr/>
          </p:nvCxnSpPr>
          <p:spPr>
            <a:xfrm>
              <a:off x="7738678" y="1622240"/>
              <a:ext cx="4045954" cy="0"/>
            </a:xfrm>
            <a:prstGeom prst="straightConnector1">
              <a:avLst/>
            </a:prstGeom>
            <a:ln w="38100">
              <a:solidFill>
                <a:srgbClr val="6A2D9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F623BCB-ED94-C898-6C93-7D54341ECCD6}"/>
                </a:ext>
              </a:extLst>
            </p:cNvPr>
            <p:cNvSpPr txBox="1"/>
            <p:nvPr/>
          </p:nvSpPr>
          <p:spPr>
            <a:xfrm>
              <a:off x="8502336" y="1484784"/>
              <a:ext cx="2518638" cy="307777"/>
            </a:xfrm>
            <a:prstGeom prst="rect">
              <a:avLst/>
            </a:prstGeom>
            <a:solidFill>
              <a:srgbClr val="FFFFFF">
                <a:alpha val="70196"/>
              </a:srgbClr>
            </a:solidFill>
          </p:spPr>
          <p:txBody>
            <a:bodyPr wrap="none" rtlCol="0">
              <a:spAutoFit/>
            </a:bodyPr>
            <a:lstStyle/>
            <a:p>
              <a:pPr algn="ctr"/>
              <a:r>
                <a:rPr lang="ja-JP" altLang="en-US" sz="1400">
                  <a:solidFill>
                    <a:srgbClr val="6A2D97"/>
                  </a:solidFill>
                  <a:latin typeface="Meiryo" panose="020B0604030504040204" pitchFamily="34" charset="-128"/>
                  <a:ea typeface="Meiryo" panose="020B0604030504040204" pitchFamily="34" charset="-128"/>
                </a:rPr>
                <a:t>オブジェクト指向分析・設計</a:t>
              </a:r>
              <a:endParaRPr kumimoji="1" lang="en-US" altLang="ja-JP" sz="1400" dirty="0">
                <a:solidFill>
                  <a:srgbClr val="6A2D97"/>
                </a:solidFill>
                <a:latin typeface="Meiryo" panose="020B0604030504040204" pitchFamily="34" charset="-128"/>
                <a:ea typeface="Meiryo" panose="020B0604030504040204" pitchFamily="34" charset="-128"/>
              </a:endParaRPr>
            </a:p>
          </p:txBody>
        </p:sp>
      </p:grpSp>
      <p:sp>
        <p:nvSpPr>
          <p:cNvPr id="72" name="テキスト ボックス 71">
            <a:extLst>
              <a:ext uri="{FF2B5EF4-FFF2-40B4-BE49-F238E27FC236}">
                <a16:creationId xmlns:a16="http://schemas.microsoft.com/office/drawing/2014/main" id="{3D90867B-6B94-1348-E596-4FCC19940F8D}"/>
              </a:ext>
            </a:extLst>
          </p:cNvPr>
          <p:cNvSpPr txBox="1"/>
          <p:nvPr/>
        </p:nvSpPr>
        <p:spPr>
          <a:xfrm>
            <a:off x="10815757" y="2467432"/>
            <a:ext cx="673198" cy="461665"/>
          </a:xfrm>
          <a:prstGeom prst="rect">
            <a:avLst/>
          </a:prstGeom>
          <a:solidFill>
            <a:srgbClr val="FFFFFF">
              <a:alpha val="70196"/>
            </a:srgbClr>
          </a:solidFill>
        </p:spPr>
        <p:txBody>
          <a:bodyPr wrap="none" rtlCol="0">
            <a:spAutoFit/>
          </a:bodyPr>
          <a:lstStyle/>
          <a:p>
            <a:pPr algn="ctr"/>
            <a:r>
              <a:rPr lang="en-US" altLang="ja-JP" sz="1400" dirty="0">
                <a:solidFill>
                  <a:schemeClr val="accent5">
                    <a:lumMod val="75000"/>
                  </a:schemeClr>
                </a:solidFill>
                <a:latin typeface="Meiryo" panose="020B0604030504040204" pitchFamily="34" charset="-128"/>
                <a:ea typeface="Meiryo" panose="020B0604030504040204" pitchFamily="34" charset="-128"/>
              </a:rPr>
              <a:t>Kotlin</a:t>
            </a:r>
            <a:endParaRPr kumimoji="1" lang="en-US" altLang="ja-JP" sz="1400" dirty="0">
              <a:solidFill>
                <a:schemeClr val="accent5">
                  <a:lumMod val="75000"/>
                </a:schemeClr>
              </a:solidFill>
              <a:latin typeface="Meiryo" panose="020B0604030504040204" pitchFamily="34" charset="-128"/>
              <a:ea typeface="Meiryo" panose="020B0604030504040204" pitchFamily="34" charset="-128"/>
            </a:endParaRPr>
          </a:p>
          <a:p>
            <a:pPr algn="ctr"/>
            <a:r>
              <a:rPr lang="en-US" altLang="ja-JP" sz="1000" dirty="0">
                <a:solidFill>
                  <a:schemeClr val="accent5">
                    <a:lumMod val="75000"/>
                  </a:schemeClr>
                </a:solidFill>
                <a:latin typeface="Meiryo" panose="020B0604030504040204" pitchFamily="34" charset="-128"/>
                <a:ea typeface="Meiryo" panose="020B0604030504040204" pitchFamily="34" charset="-128"/>
              </a:rPr>
              <a:t>(2011)</a:t>
            </a:r>
            <a:endParaRPr kumimoji="1" lang="ja-JP" altLang="en-US" sz="1000">
              <a:solidFill>
                <a:schemeClr val="accent5">
                  <a:lumMod val="75000"/>
                </a:schemeClr>
              </a:solidFill>
              <a:latin typeface="Meiryo" panose="020B0604030504040204" pitchFamily="34" charset="-128"/>
              <a:ea typeface="Meiryo" panose="020B0604030504040204" pitchFamily="34" charset="-128"/>
            </a:endParaRPr>
          </a:p>
        </p:txBody>
      </p:sp>
      <p:sp>
        <p:nvSpPr>
          <p:cNvPr id="73" name="円/楕円 72">
            <a:extLst>
              <a:ext uri="{FF2B5EF4-FFF2-40B4-BE49-F238E27FC236}">
                <a16:creationId xmlns:a16="http://schemas.microsoft.com/office/drawing/2014/main" id="{F82B6618-C6BC-5C20-3B23-B822FB94E1B2}"/>
              </a:ext>
            </a:extLst>
          </p:cNvPr>
          <p:cNvSpPr>
            <a:spLocks noChangeAspect="1"/>
          </p:cNvSpPr>
          <p:nvPr/>
        </p:nvSpPr>
        <p:spPr>
          <a:xfrm>
            <a:off x="11126908" y="3276178"/>
            <a:ext cx="180000" cy="18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コネクタ 74">
            <a:extLst>
              <a:ext uri="{FF2B5EF4-FFF2-40B4-BE49-F238E27FC236}">
                <a16:creationId xmlns:a16="http://schemas.microsoft.com/office/drawing/2014/main" id="{4C4FDFF9-0518-3351-7D65-5DEB9C6D6CA2}"/>
              </a:ext>
            </a:extLst>
          </p:cNvPr>
          <p:cNvCxnSpPr>
            <a:cxnSpLocks/>
            <a:stCxn id="73" idx="0"/>
            <a:endCxn id="72" idx="2"/>
          </p:cNvCxnSpPr>
          <p:nvPr/>
        </p:nvCxnSpPr>
        <p:spPr>
          <a:xfrm flipH="1" flipV="1">
            <a:off x="11152356" y="2929097"/>
            <a:ext cx="64552" cy="347081"/>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B24ABC35-63CF-BE75-8BBB-576FC100CD31}"/>
              </a:ext>
            </a:extLst>
          </p:cNvPr>
          <p:cNvGrpSpPr/>
          <p:nvPr/>
        </p:nvGrpSpPr>
        <p:grpSpPr>
          <a:xfrm>
            <a:off x="9357290" y="2055994"/>
            <a:ext cx="2427342" cy="276999"/>
            <a:chOff x="9357290" y="1780604"/>
            <a:chExt cx="2427342" cy="276999"/>
          </a:xfrm>
        </p:grpSpPr>
        <p:cxnSp>
          <p:nvCxnSpPr>
            <p:cNvPr id="9" name="直線矢印コネクタ 8">
              <a:extLst>
                <a:ext uri="{FF2B5EF4-FFF2-40B4-BE49-F238E27FC236}">
                  <a16:creationId xmlns:a16="http://schemas.microsoft.com/office/drawing/2014/main" id="{18D1B38A-71DA-7386-4134-3CF33DA3C9AB}"/>
                </a:ext>
              </a:extLst>
            </p:cNvPr>
            <p:cNvCxnSpPr>
              <a:cxnSpLocks/>
            </p:cNvCxnSpPr>
            <p:nvPr/>
          </p:nvCxnSpPr>
          <p:spPr>
            <a:xfrm>
              <a:off x="9357290" y="1900672"/>
              <a:ext cx="2427342"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BA6B70D-FC83-3E8B-0E2E-7352D1A2FA1B}"/>
                </a:ext>
              </a:extLst>
            </p:cNvPr>
            <p:cNvSpPr txBox="1"/>
            <p:nvPr/>
          </p:nvSpPr>
          <p:spPr>
            <a:xfrm>
              <a:off x="9555299" y="1780604"/>
              <a:ext cx="2031325" cy="276999"/>
            </a:xfrm>
            <a:prstGeom prst="rect">
              <a:avLst/>
            </a:prstGeom>
            <a:solidFill>
              <a:srgbClr val="FFFFFF">
                <a:alpha val="70196"/>
              </a:srgbClr>
            </a:solidFill>
          </p:spPr>
          <p:txBody>
            <a:bodyPr wrap="none" rtlCol="0">
              <a:spAutoFit/>
            </a:bodyPr>
            <a:lstStyle/>
            <a:p>
              <a:pPr algn="ctr"/>
              <a:r>
                <a:rPr lang="ja-JP" altLang="en-US" sz="1200">
                  <a:solidFill>
                    <a:schemeClr val="accent2"/>
                  </a:solidFill>
                  <a:latin typeface="Meiryo" panose="020B0604030504040204" pitchFamily="34" charset="-128"/>
                  <a:ea typeface="Meiryo" panose="020B0604030504040204" pitchFamily="34" charset="-128"/>
                </a:rPr>
                <a:t>アスペクト指向分析・設計</a:t>
              </a:r>
              <a:endParaRPr kumimoji="1" lang="en-US" altLang="ja-JP" sz="1200" dirty="0">
                <a:solidFill>
                  <a:schemeClr val="accent2"/>
                </a:solidFill>
                <a:latin typeface="Meiryo" panose="020B0604030504040204" pitchFamily="34" charset="-128"/>
                <a:ea typeface="Meiryo" panose="020B0604030504040204" pitchFamily="34" charset="-128"/>
              </a:endParaRPr>
            </a:p>
          </p:txBody>
        </p:sp>
      </p:grpSp>
      <p:cxnSp>
        <p:nvCxnSpPr>
          <p:cNvPr id="227" name="直線コネクタ 226">
            <a:extLst>
              <a:ext uri="{FF2B5EF4-FFF2-40B4-BE49-F238E27FC236}">
                <a16:creationId xmlns:a16="http://schemas.microsoft.com/office/drawing/2014/main" id="{07832BCC-C838-30C3-3CC9-FF3FB6457C51}"/>
              </a:ext>
            </a:extLst>
          </p:cNvPr>
          <p:cNvCxnSpPr>
            <a:cxnSpLocks/>
            <a:stCxn id="217" idx="0"/>
            <a:endCxn id="226" idx="2"/>
          </p:cNvCxnSpPr>
          <p:nvPr/>
        </p:nvCxnSpPr>
        <p:spPr>
          <a:xfrm flipH="1" flipV="1">
            <a:off x="10557917" y="2929097"/>
            <a:ext cx="492237" cy="347081"/>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円/楕円 59">
            <a:extLst>
              <a:ext uri="{FF2B5EF4-FFF2-40B4-BE49-F238E27FC236}">
                <a16:creationId xmlns:a16="http://schemas.microsoft.com/office/drawing/2014/main" id="{BED7B5B3-3855-563A-DE5F-AB1DD07F23A5}"/>
              </a:ext>
            </a:extLst>
          </p:cNvPr>
          <p:cNvSpPr>
            <a:spLocks noChangeAspect="1"/>
          </p:cNvSpPr>
          <p:nvPr/>
        </p:nvSpPr>
        <p:spPr>
          <a:xfrm>
            <a:off x="11793925" y="3276178"/>
            <a:ext cx="180000" cy="18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98E0C481-F937-894C-6EAA-38CA2FF6777A}"/>
              </a:ext>
            </a:extLst>
          </p:cNvPr>
          <p:cNvSpPr txBox="1"/>
          <p:nvPr/>
        </p:nvSpPr>
        <p:spPr>
          <a:xfrm>
            <a:off x="11445867" y="2467432"/>
            <a:ext cx="617478" cy="461665"/>
          </a:xfrm>
          <a:prstGeom prst="rect">
            <a:avLst/>
          </a:prstGeom>
          <a:solidFill>
            <a:srgbClr val="FFFFFF">
              <a:alpha val="70196"/>
            </a:srgbClr>
          </a:solidFill>
        </p:spPr>
        <p:txBody>
          <a:bodyPr wrap="none" rtlCol="0">
            <a:spAutoFit/>
          </a:bodyPr>
          <a:lstStyle/>
          <a:p>
            <a:pPr algn="ctr"/>
            <a:r>
              <a:rPr lang="en-US" altLang="ja-JP" sz="1400" dirty="0">
                <a:solidFill>
                  <a:schemeClr val="accent5">
                    <a:lumMod val="75000"/>
                  </a:schemeClr>
                </a:solidFill>
                <a:latin typeface="Meiryo" panose="020B0604030504040204" pitchFamily="34" charset="-128"/>
                <a:ea typeface="Meiryo" panose="020B0604030504040204" pitchFamily="34" charset="-128"/>
              </a:rPr>
              <a:t>Zig</a:t>
            </a:r>
            <a:endParaRPr kumimoji="1" lang="en-US" altLang="ja-JP" sz="1400" dirty="0">
              <a:solidFill>
                <a:schemeClr val="accent5">
                  <a:lumMod val="75000"/>
                </a:schemeClr>
              </a:solidFill>
              <a:latin typeface="Meiryo" panose="020B0604030504040204" pitchFamily="34" charset="-128"/>
              <a:ea typeface="Meiryo" panose="020B0604030504040204" pitchFamily="34" charset="-128"/>
            </a:endParaRPr>
          </a:p>
          <a:p>
            <a:pPr algn="ctr"/>
            <a:r>
              <a:rPr lang="en-US" altLang="ja-JP" sz="1000" dirty="0">
                <a:solidFill>
                  <a:schemeClr val="accent5">
                    <a:lumMod val="75000"/>
                  </a:schemeClr>
                </a:solidFill>
                <a:latin typeface="Meiryo" panose="020B0604030504040204" pitchFamily="34" charset="-128"/>
                <a:ea typeface="Meiryo" panose="020B0604030504040204" pitchFamily="34" charset="-128"/>
              </a:rPr>
              <a:t>(2015)</a:t>
            </a:r>
            <a:endParaRPr kumimoji="1" lang="ja-JP" altLang="en-US" sz="1000">
              <a:solidFill>
                <a:schemeClr val="accent5">
                  <a:lumMod val="75000"/>
                </a:schemeClr>
              </a:solidFill>
              <a:latin typeface="Meiryo" panose="020B0604030504040204" pitchFamily="34" charset="-128"/>
              <a:ea typeface="Meiryo" panose="020B0604030504040204" pitchFamily="34" charset="-128"/>
            </a:endParaRPr>
          </a:p>
        </p:txBody>
      </p:sp>
      <p:cxnSp>
        <p:nvCxnSpPr>
          <p:cNvPr id="70" name="直線コネクタ 69">
            <a:extLst>
              <a:ext uri="{FF2B5EF4-FFF2-40B4-BE49-F238E27FC236}">
                <a16:creationId xmlns:a16="http://schemas.microsoft.com/office/drawing/2014/main" id="{E8AE44C8-9EA6-8378-3926-F66F9B65DB2D}"/>
              </a:ext>
            </a:extLst>
          </p:cNvPr>
          <p:cNvCxnSpPr>
            <a:cxnSpLocks/>
            <a:stCxn id="60" idx="0"/>
            <a:endCxn id="61" idx="2"/>
          </p:cNvCxnSpPr>
          <p:nvPr/>
        </p:nvCxnSpPr>
        <p:spPr>
          <a:xfrm flipH="1" flipV="1">
            <a:off x="11754606" y="2929097"/>
            <a:ext cx="129319" cy="347081"/>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62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par>
                                <p:cTn id="12" presetID="9"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dissolve">
                                      <p:cBhvr>
                                        <p:cTn id="14" dur="500"/>
                                        <p:tgtEl>
                                          <p:spTgt spid="69"/>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dissolve">
                                      <p:cBhvr>
                                        <p:cTn id="22" dur="500"/>
                                        <p:tgtEl>
                                          <p:spTgt spid="45"/>
                                        </p:tgtEl>
                                      </p:cBhvr>
                                    </p:animEffect>
                                  </p:childTnLst>
                                </p:cTn>
                              </p:par>
                              <p:par>
                                <p:cTn id="23" presetID="9"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dissolve">
                                      <p:cBhvr>
                                        <p:cTn id="25" dur="500"/>
                                        <p:tgtEl>
                                          <p:spTgt spid="66"/>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dissolve">
                                      <p:cBhvr>
                                        <p:cTn id="29" dur="500"/>
                                        <p:tgtEl>
                                          <p:spTgt spid="38"/>
                                        </p:tgtEl>
                                      </p:cBhvr>
                                    </p:animEffect>
                                  </p:childTnLst>
                                </p:cTn>
                              </p:par>
                            </p:childTnLst>
                          </p:cTn>
                        </p:par>
                        <p:par>
                          <p:cTn id="30" fill="hold">
                            <p:stCondLst>
                              <p:cond delay="2500"/>
                            </p:stCondLst>
                            <p:childTnLst>
                              <p:par>
                                <p:cTn id="31" presetID="9"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dissolve">
                                      <p:cBhvr>
                                        <p:cTn id="33" dur="500"/>
                                        <p:tgtEl>
                                          <p:spTgt spid="46"/>
                                        </p:tgtEl>
                                      </p:cBhvr>
                                    </p:animEffect>
                                  </p:childTnLst>
                                </p:cTn>
                              </p:par>
                              <p:par>
                                <p:cTn id="34" presetID="9" presetClass="entr" presetSubtype="0"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par>
                          <p:cTn id="37" fill="hold">
                            <p:stCondLst>
                              <p:cond delay="3000"/>
                            </p:stCondLst>
                            <p:childTnLst>
                              <p:par>
                                <p:cTn id="38" presetID="9"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childTnLst>
                          </p:cTn>
                        </p:par>
                        <p:par>
                          <p:cTn id="41" fill="hold">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dissolve">
                                      <p:cBhvr>
                                        <p:cTn id="44" dur="500"/>
                                        <p:tgtEl>
                                          <p:spTgt spid="47"/>
                                        </p:tgtEl>
                                      </p:cBhvr>
                                    </p:animEffect>
                                  </p:childTnLst>
                                </p:cTn>
                              </p:par>
                              <p:par>
                                <p:cTn id="45" presetID="9"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dissolve">
                                      <p:cBhvr>
                                        <p:cTn id="47" dur="500"/>
                                        <p:tgtEl>
                                          <p:spTgt spid="63"/>
                                        </p:tgtEl>
                                      </p:cBhvr>
                                    </p:animEffect>
                                  </p:childTnLst>
                                </p:cTn>
                              </p:par>
                            </p:childTnLst>
                          </p:cTn>
                        </p:par>
                        <p:par>
                          <p:cTn id="48" fill="hold">
                            <p:stCondLst>
                              <p:cond delay="4000"/>
                            </p:stCondLst>
                            <p:childTnLst>
                              <p:par>
                                <p:cTn id="49" presetID="9"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dissolve">
                                      <p:cBhvr>
                                        <p:cTn id="51" dur="500"/>
                                        <p:tgtEl>
                                          <p:spTgt spid="40"/>
                                        </p:tgtEl>
                                      </p:cBhvr>
                                    </p:animEffect>
                                  </p:childTnLst>
                                </p:cTn>
                              </p:par>
                            </p:childTnLst>
                          </p:cTn>
                        </p:par>
                        <p:par>
                          <p:cTn id="52" fill="hold">
                            <p:stCondLst>
                              <p:cond delay="4500"/>
                            </p:stCondLst>
                            <p:childTnLst>
                              <p:par>
                                <p:cTn id="53" presetID="9" presetClass="entr" presetSubtype="0"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dissolve">
                                      <p:cBhvr>
                                        <p:cTn id="58" dur="500"/>
                                        <p:tgtEl>
                                          <p:spTgt spid="79"/>
                                        </p:tgtEl>
                                      </p:cBhvr>
                                    </p:animEffect>
                                  </p:childTnLst>
                                </p:cTn>
                              </p:par>
                            </p:childTnLst>
                          </p:cTn>
                        </p:par>
                        <p:par>
                          <p:cTn id="59" fill="hold">
                            <p:stCondLst>
                              <p:cond delay="5000"/>
                            </p:stCondLst>
                            <p:childTnLst>
                              <p:par>
                                <p:cTn id="60" presetID="9" presetClass="entr" presetSubtype="0"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dissolve">
                                      <p:cBhvr>
                                        <p:cTn id="62" dur="500"/>
                                        <p:tgtEl>
                                          <p:spTgt spid="41"/>
                                        </p:tgtEl>
                                      </p:cBhvr>
                                    </p:animEffect>
                                  </p:childTnLst>
                                </p:cTn>
                              </p:par>
                            </p:childTnLst>
                          </p:cTn>
                        </p:par>
                        <p:par>
                          <p:cTn id="63" fill="hold">
                            <p:stCondLst>
                              <p:cond delay="5500"/>
                            </p:stCondLst>
                            <p:childTnLst>
                              <p:par>
                                <p:cTn id="64" presetID="9"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dissolve">
                                      <p:cBhvr>
                                        <p:cTn id="66" dur="500"/>
                                        <p:tgtEl>
                                          <p:spTgt spid="49"/>
                                        </p:tgtEl>
                                      </p:cBhvr>
                                    </p:animEffect>
                                  </p:childTnLst>
                                </p:cTn>
                              </p:par>
                              <p:par>
                                <p:cTn id="67" presetID="9"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dissolve">
                                      <p:cBhvr>
                                        <p:cTn id="69" dur="500"/>
                                        <p:tgtEl>
                                          <p:spTgt spid="59"/>
                                        </p:tgtEl>
                                      </p:cBhvr>
                                    </p:animEffect>
                                  </p:childTnLst>
                                </p:cTn>
                              </p:par>
                            </p:childTnLst>
                          </p:cTn>
                        </p:par>
                        <p:par>
                          <p:cTn id="70" fill="hold">
                            <p:stCondLst>
                              <p:cond delay="6000"/>
                            </p:stCondLst>
                            <p:childTnLst>
                              <p:par>
                                <p:cTn id="71" presetID="9"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dissolve">
                                      <p:cBhvr>
                                        <p:cTn id="73" dur="500"/>
                                        <p:tgtEl>
                                          <p:spTgt spid="42"/>
                                        </p:tgtEl>
                                      </p:cBhvr>
                                    </p:animEffect>
                                  </p:childTnLst>
                                </p:cTn>
                              </p:par>
                            </p:childTnLst>
                          </p:cTn>
                        </p:par>
                        <p:par>
                          <p:cTn id="74" fill="hold">
                            <p:stCondLst>
                              <p:cond delay="6500"/>
                            </p:stCondLst>
                            <p:childTnLst>
                              <p:par>
                                <p:cTn id="75" presetID="9" presetClass="entr" presetSubtype="0" fill="hold" grpId="0"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dissolve">
                                      <p:cBhvr>
                                        <p:cTn id="77" dur="500"/>
                                        <p:tgtEl>
                                          <p:spTgt spid="50"/>
                                        </p:tgtEl>
                                      </p:cBhvr>
                                    </p:animEffect>
                                  </p:childTnLst>
                                </p:cTn>
                              </p:par>
                              <p:par>
                                <p:cTn id="78" presetID="9" presetClass="entr" presetSubtype="0" fill="hold"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dissolve">
                                      <p:cBhvr>
                                        <p:cTn id="80" dur="500"/>
                                        <p:tgtEl>
                                          <p:spTgt spid="82"/>
                                        </p:tgtEl>
                                      </p:cBhvr>
                                    </p:animEffect>
                                  </p:childTnLst>
                                </p:cTn>
                              </p:par>
                            </p:childTnLst>
                          </p:cTn>
                        </p:par>
                        <p:par>
                          <p:cTn id="81" fill="hold">
                            <p:stCondLst>
                              <p:cond delay="7000"/>
                            </p:stCondLst>
                            <p:childTnLst>
                              <p:par>
                                <p:cTn id="82" presetID="9" presetClass="entr" presetSubtype="0"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dissolve">
                                      <p:cBhvr>
                                        <p:cTn id="84" dur="500"/>
                                        <p:tgtEl>
                                          <p:spTgt spid="43"/>
                                        </p:tgtEl>
                                      </p:cBhvr>
                                    </p:animEffect>
                                  </p:childTnLst>
                                </p:cTn>
                              </p:par>
                            </p:childTnLst>
                          </p:cTn>
                        </p:par>
                        <p:par>
                          <p:cTn id="85" fill="hold">
                            <p:stCondLst>
                              <p:cond delay="7500"/>
                            </p:stCondLst>
                            <p:childTnLst>
                              <p:par>
                                <p:cTn id="86" presetID="9"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dissolve">
                                      <p:cBhvr>
                                        <p:cTn id="88" dur="500"/>
                                        <p:tgtEl>
                                          <p:spTgt spid="51"/>
                                        </p:tgtEl>
                                      </p:cBhvr>
                                    </p:animEffect>
                                  </p:childTnLst>
                                </p:cTn>
                              </p:par>
                              <p:par>
                                <p:cTn id="89" presetID="9"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dissolve">
                                      <p:cBhvr>
                                        <p:cTn id="91" dur="500"/>
                                        <p:tgtEl>
                                          <p:spTgt spid="53"/>
                                        </p:tgtEl>
                                      </p:cBhvr>
                                    </p:animEffect>
                                  </p:childTnLst>
                                </p:cTn>
                              </p:par>
                            </p:childTnLst>
                          </p:cTn>
                        </p:par>
                        <p:par>
                          <p:cTn id="92" fill="hold">
                            <p:stCondLst>
                              <p:cond delay="8000"/>
                            </p:stCondLst>
                            <p:childTnLst>
                              <p:par>
                                <p:cTn id="93" presetID="9" presetClass="entr" presetSubtype="0" fill="hold" grpId="0" nodeType="after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dissolve">
                                      <p:cBhvr>
                                        <p:cTn id="95" dur="500"/>
                                        <p:tgtEl>
                                          <p:spTgt spid="8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dissolve">
                                      <p:cBhvr>
                                        <p:cTn id="98" dur="500"/>
                                        <p:tgtEl>
                                          <p:spTgt spid="87"/>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dissolve">
                                      <p:cBhvr>
                                        <p:cTn id="103" dur="500"/>
                                        <p:tgtEl>
                                          <p:spTgt spid="88"/>
                                        </p:tgtEl>
                                      </p:cBhvr>
                                    </p:animEffect>
                                  </p:childTnLst>
                                </p:cTn>
                              </p:par>
                            </p:childTnLst>
                          </p:cTn>
                        </p:par>
                        <p:par>
                          <p:cTn id="104" fill="hold">
                            <p:stCondLst>
                              <p:cond delay="500"/>
                            </p:stCondLst>
                            <p:childTnLst>
                              <p:par>
                                <p:cTn id="105" presetID="9" presetClass="entr" presetSubtype="0" fill="hold" grpId="0" nodeType="after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dissolve">
                                      <p:cBhvr>
                                        <p:cTn id="107" dur="500"/>
                                        <p:tgtEl>
                                          <p:spTgt spid="98"/>
                                        </p:tgtEl>
                                      </p:cBhvr>
                                    </p:animEffect>
                                  </p:childTnLst>
                                </p:cTn>
                              </p:par>
                              <p:par>
                                <p:cTn id="108" presetID="9" presetClass="entr" presetSubtype="0" fill="hold" nodeType="withEffect">
                                  <p:stCondLst>
                                    <p:cond delay="0"/>
                                  </p:stCondLst>
                                  <p:childTnLst>
                                    <p:set>
                                      <p:cBhvr>
                                        <p:cTn id="109" dur="1" fill="hold">
                                          <p:stCondLst>
                                            <p:cond delay="0"/>
                                          </p:stCondLst>
                                        </p:cTn>
                                        <p:tgtEl>
                                          <p:spTgt spid="99"/>
                                        </p:tgtEl>
                                        <p:attrNameLst>
                                          <p:attrName>style.visibility</p:attrName>
                                        </p:attrNameLst>
                                      </p:cBhvr>
                                      <p:to>
                                        <p:strVal val="visible"/>
                                      </p:to>
                                    </p:set>
                                    <p:animEffect transition="in" filter="dissolve">
                                      <p:cBhvr>
                                        <p:cTn id="110" dur="500"/>
                                        <p:tgtEl>
                                          <p:spTgt spid="99"/>
                                        </p:tgtEl>
                                      </p:cBhvr>
                                    </p:animEffect>
                                  </p:childTnLst>
                                </p:cTn>
                              </p:par>
                            </p:childTnLst>
                          </p:cTn>
                        </p:par>
                        <p:par>
                          <p:cTn id="111" fill="hold">
                            <p:stCondLst>
                              <p:cond delay="1000"/>
                            </p:stCondLst>
                            <p:childTnLst>
                              <p:par>
                                <p:cTn id="112" presetID="9" presetClass="entr" presetSubtype="0" fill="hold" grpId="0" nodeType="after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dissolve">
                                      <p:cBhvr>
                                        <p:cTn id="114" dur="500"/>
                                        <p:tgtEl>
                                          <p:spTgt spid="89"/>
                                        </p:tgtEl>
                                      </p:cBhvr>
                                    </p:animEffect>
                                  </p:childTnLst>
                                </p:cTn>
                              </p:par>
                            </p:childTnLst>
                          </p:cTn>
                        </p:par>
                        <p:par>
                          <p:cTn id="115" fill="hold">
                            <p:stCondLst>
                              <p:cond delay="1500"/>
                            </p:stCondLst>
                            <p:childTnLst>
                              <p:par>
                                <p:cTn id="116" presetID="9" presetClass="entr" presetSubtype="0" fill="hold" grpId="0" nodeType="after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dissolve">
                                      <p:cBhvr>
                                        <p:cTn id="118" dur="500"/>
                                        <p:tgtEl>
                                          <p:spTgt spid="100"/>
                                        </p:tgtEl>
                                      </p:cBhvr>
                                    </p:animEffect>
                                  </p:childTnLst>
                                </p:cTn>
                              </p:par>
                              <p:par>
                                <p:cTn id="119" presetID="9" presetClass="entr" presetSubtype="0" fill="hold" nodeType="withEffect">
                                  <p:stCondLst>
                                    <p:cond delay="0"/>
                                  </p:stCondLst>
                                  <p:childTnLst>
                                    <p:set>
                                      <p:cBhvr>
                                        <p:cTn id="120" dur="1" fill="hold">
                                          <p:stCondLst>
                                            <p:cond delay="0"/>
                                          </p:stCondLst>
                                        </p:cTn>
                                        <p:tgtEl>
                                          <p:spTgt spid="102"/>
                                        </p:tgtEl>
                                        <p:attrNameLst>
                                          <p:attrName>style.visibility</p:attrName>
                                        </p:attrNameLst>
                                      </p:cBhvr>
                                      <p:to>
                                        <p:strVal val="visible"/>
                                      </p:to>
                                    </p:set>
                                    <p:animEffect transition="in" filter="dissolve">
                                      <p:cBhvr>
                                        <p:cTn id="121" dur="500"/>
                                        <p:tgtEl>
                                          <p:spTgt spid="102"/>
                                        </p:tgtEl>
                                      </p:cBhvr>
                                    </p:animEffect>
                                  </p:childTnLst>
                                </p:cTn>
                              </p:par>
                            </p:childTnLst>
                          </p:cTn>
                        </p:par>
                        <p:par>
                          <p:cTn id="122" fill="hold">
                            <p:stCondLst>
                              <p:cond delay="2000"/>
                            </p:stCondLst>
                            <p:childTnLst>
                              <p:par>
                                <p:cTn id="123" presetID="9" presetClass="entr" presetSubtype="0" fill="hold" grpId="0" nodeType="after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dissolve">
                                      <p:cBhvr>
                                        <p:cTn id="125" dur="500"/>
                                        <p:tgtEl>
                                          <p:spTgt spid="90"/>
                                        </p:tgtEl>
                                      </p:cBhvr>
                                    </p:animEffect>
                                  </p:childTnLst>
                                </p:cTn>
                              </p:par>
                            </p:childTnLst>
                          </p:cTn>
                        </p:par>
                        <p:par>
                          <p:cTn id="126" fill="hold">
                            <p:stCondLst>
                              <p:cond delay="2500"/>
                            </p:stCondLst>
                            <p:childTnLst>
                              <p:par>
                                <p:cTn id="127" presetID="9" presetClass="entr" presetSubtype="0" fill="hold" grpId="0" nodeType="afterEffect">
                                  <p:stCondLst>
                                    <p:cond delay="0"/>
                                  </p:stCondLst>
                                  <p:childTnLst>
                                    <p:set>
                                      <p:cBhvr>
                                        <p:cTn id="128" dur="1" fill="hold">
                                          <p:stCondLst>
                                            <p:cond delay="0"/>
                                          </p:stCondLst>
                                        </p:cTn>
                                        <p:tgtEl>
                                          <p:spTgt spid="101"/>
                                        </p:tgtEl>
                                        <p:attrNameLst>
                                          <p:attrName>style.visibility</p:attrName>
                                        </p:attrNameLst>
                                      </p:cBhvr>
                                      <p:to>
                                        <p:strVal val="visible"/>
                                      </p:to>
                                    </p:set>
                                    <p:animEffect transition="in" filter="dissolve">
                                      <p:cBhvr>
                                        <p:cTn id="129" dur="500"/>
                                        <p:tgtEl>
                                          <p:spTgt spid="101"/>
                                        </p:tgtEl>
                                      </p:cBhvr>
                                    </p:animEffect>
                                  </p:childTnLst>
                                </p:cTn>
                              </p:par>
                              <p:par>
                                <p:cTn id="130" presetID="9" presetClass="entr" presetSubtype="0" fill="hold" nodeType="withEffect">
                                  <p:stCondLst>
                                    <p:cond delay="0"/>
                                  </p:stCondLst>
                                  <p:childTnLst>
                                    <p:set>
                                      <p:cBhvr>
                                        <p:cTn id="131" dur="1" fill="hold">
                                          <p:stCondLst>
                                            <p:cond delay="0"/>
                                          </p:stCondLst>
                                        </p:cTn>
                                        <p:tgtEl>
                                          <p:spTgt spid="105"/>
                                        </p:tgtEl>
                                        <p:attrNameLst>
                                          <p:attrName>style.visibility</p:attrName>
                                        </p:attrNameLst>
                                      </p:cBhvr>
                                      <p:to>
                                        <p:strVal val="visible"/>
                                      </p:to>
                                    </p:set>
                                    <p:animEffect transition="in" filter="dissolve">
                                      <p:cBhvr>
                                        <p:cTn id="132" dur="500"/>
                                        <p:tgtEl>
                                          <p:spTgt spid="105"/>
                                        </p:tgtEl>
                                      </p:cBhvr>
                                    </p:animEffect>
                                  </p:childTnLst>
                                </p:cTn>
                              </p:par>
                            </p:childTnLst>
                          </p:cTn>
                        </p:par>
                        <p:par>
                          <p:cTn id="133" fill="hold">
                            <p:stCondLst>
                              <p:cond delay="3000"/>
                            </p:stCondLst>
                            <p:childTnLst>
                              <p:par>
                                <p:cTn id="134" presetID="9" presetClass="entr" presetSubtype="0" fill="hold" grpId="0" nodeType="afterEffect">
                                  <p:stCondLst>
                                    <p:cond delay="0"/>
                                  </p:stCondLst>
                                  <p:childTnLst>
                                    <p:set>
                                      <p:cBhvr>
                                        <p:cTn id="135" dur="1" fill="hold">
                                          <p:stCondLst>
                                            <p:cond delay="0"/>
                                          </p:stCondLst>
                                        </p:cTn>
                                        <p:tgtEl>
                                          <p:spTgt spid="91"/>
                                        </p:tgtEl>
                                        <p:attrNameLst>
                                          <p:attrName>style.visibility</p:attrName>
                                        </p:attrNameLst>
                                      </p:cBhvr>
                                      <p:to>
                                        <p:strVal val="visible"/>
                                      </p:to>
                                    </p:set>
                                    <p:animEffect transition="in" filter="dissolve">
                                      <p:cBhvr>
                                        <p:cTn id="136" dur="500"/>
                                        <p:tgtEl>
                                          <p:spTgt spid="91"/>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dissolve">
                                      <p:cBhvr>
                                        <p:cTn id="140" dur="500"/>
                                        <p:tgtEl>
                                          <p:spTgt spid="112"/>
                                        </p:tgtEl>
                                      </p:cBhvr>
                                    </p:animEffect>
                                  </p:childTnLst>
                                </p:cTn>
                              </p:par>
                              <p:par>
                                <p:cTn id="141" presetID="9" presetClass="entr" presetSubtype="0" fill="hold" nodeType="withEffect">
                                  <p:stCondLst>
                                    <p:cond delay="0"/>
                                  </p:stCondLst>
                                  <p:childTnLst>
                                    <p:set>
                                      <p:cBhvr>
                                        <p:cTn id="142" dur="1" fill="hold">
                                          <p:stCondLst>
                                            <p:cond delay="0"/>
                                          </p:stCondLst>
                                        </p:cTn>
                                        <p:tgtEl>
                                          <p:spTgt spid="113"/>
                                        </p:tgtEl>
                                        <p:attrNameLst>
                                          <p:attrName>style.visibility</p:attrName>
                                        </p:attrNameLst>
                                      </p:cBhvr>
                                      <p:to>
                                        <p:strVal val="visible"/>
                                      </p:to>
                                    </p:set>
                                    <p:animEffect transition="in" filter="dissolve">
                                      <p:cBhvr>
                                        <p:cTn id="143" dur="500"/>
                                        <p:tgtEl>
                                          <p:spTgt spid="113"/>
                                        </p:tgtEl>
                                      </p:cBhvr>
                                    </p:animEffect>
                                  </p:childTnLst>
                                </p:cTn>
                              </p:par>
                            </p:childTnLst>
                          </p:cTn>
                        </p:par>
                        <p:par>
                          <p:cTn id="144" fill="hold">
                            <p:stCondLst>
                              <p:cond delay="4000"/>
                            </p:stCondLst>
                            <p:childTnLst>
                              <p:par>
                                <p:cTn id="145" presetID="9" presetClass="entr" presetSubtype="0" fill="hold" grpId="0" nodeType="afterEffect">
                                  <p:stCondLst>
                                    <p:cond delay="0"/>
                                  </p:stCondLst>
                                  <p:childTnLst>
                                    <p:set>
                                      <p:cBhvr>
                                        <p:cTn id="146" dur="1" fill="hold">
                                          <p:stCondLst>
                                            <p:cond delay="0"/>
                                          </p:stCondLst>
                                        </p:cTn>
                                        <p:tgtEl>
                                          <p:spTgt spid="94"/>
                                        </p:tgtEl>
                                        <p:attrNameLst>
                                          <p:attrName>style.visibility</p:attrName>
                                        </p:attrNameLst>
                                      </p:cBhvr>
                                      <p:to>
                                        <p:strVal val="visible"/>
                                      </p:to>
                                    </p:set>
                                    <p:animEffect transition="in" filter="dissolve">
                                      <p:cBhvr>
                                        <p:cTn id="147" dur="500"/>
                                        <p:tgtEl>
                                          <p:spTgt spid="94"/>
                                        </p:tgtEl>
                                      </p:cBhvr>
                                    </p:animEffect>
                                  </p:childTnLst>
                                </p:cTn>
                              </p:par>
                            </p:childTnLst>
                          </p:cTn>
                        </p:par>
                        <p:par>
                          <p:cTn id="148" fill="hold">
                            <p:stCondLst>
                              <p:cond delay="4500"/>
                            </p:stCondLst>
                            <p:childTnLst>
                              <p:par>
                                <p:cTn id="149" presetID="9" presetClass="entr" presetSubtype="0" fill="hold" grpId="0" nodeType="afterEffect">
                                  <p:stCondLst>
                                    <p:cond delay="0"/>
                                  </p:stCondLst>
                                  <p:childTnLst>
                                    <p:set>
                                      <p:cBhvr>
                                        <p:cTn id="150" dur="1" fill="hold">
                                          <p:stCondLst>
                                            <p:cond delay="0"/>
                                          </p:stCondLst>
                                        </p:cTn>
                                        <p:tgtEl>
                                          <p:spTgt spid="118"/>
                                        </p:tgtEl>
                                        <p:attrNameLst>
                                          <p:attrName>style.visibility</p:attrName>
                                        </p:attrNameLst>
                                      </p:cBhvr>
                                      <p:to>
                                        <p:strVal val="visible"/>
                                      </p:to>
                                    </p:set>
                                    <p:animEffect transition="in" filter="dissolve">
                                      <p:cBhvr>
                                        <p:cTn id="151" dur="500"/>
                                        <p:tgtEl>
                                          <p:spTgt spid="118"/>
                                        </p:tgtEl>
                                      </p:cBhvr>
                                    </p:animEffect>
                                  </p:childTnLst>
                                </p:cTn>
                              </p:par>
                              <p:par>
                                <p:cTn id="152" presetID="9" presetClass="entr" presetSubtype="0" fill="hold"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dissolve">
                                      <p:cBhvr>
                                        <p:cTn id="154" dur="500"/>
                                        <p:tgtEl>
                                          <p:spTgt spid="121"/>
                                        </p:tgtEl>
                                      </p:cBhvr>
                                    </p:animEffect>
                                  </p:childTnLst>
                                </p:cTn>
                              </p:par>
                            </p:childTnLst>
                          </p:cTn>
                        </p:par>
                        <p:par>
                          <p:cTn id="155" fill="hold">
                            <p:stCondLst>
                              <p:cond delay="5000"/>
                            </p:stCondLst>
                            <p:childTnLst>
                              <p:par>
                                <p:cTn id="156" presetID="9" presetClass="entr" presetSubtype="0" fill="hold" grpId="0" nodeType="afterEffect">
                                  <p:stCondLst>
                                    <p:cond delay="0"/>
                                  </p:stCondLst>
                                  <p:childTnLst>
                                    <p:set>
                                      <p:cBhvr>
                                        <p:cTn id="157" dur="1" fill="hold">
                                          <p:stCondLst>
                                            <p:cond delay="0"/>
                                          </p:stCondLst>
                                        </p:cTn>
                                        <p:tgtEl>
                                          <p:spTgt spid="95"/>
                                        </p:tgtEl>
                                        <p:attrNameLst>
                                          <p:attrName>style.visibility</p:attrName>
                                        </p:attrNameLst>
                                      </p:cBhvr>
                                      <p:to>
                                        <p:strVal val="visible"/>
                                      </p:to>
                                    </p:set>
                                    <p:animEffect transition="in" filter="dissolve">
                                      <p:cBhvr>
                                        <p:cTn id="158" dur="500"/>
                                        <p:tgtEl>
                                          <p:spTgt spid="95"/>
                                        </p:tgtEl>
                                      </p:cBhvr>
                                    </p:animEffect>
                                  </p:childTnLst>
                                </p:cTn>
                              </p:par>
                            </p:childTnLst>
                          </p:cTn>
                        </p:par>
                        <p:par>
                          <p:cTn id="159" fill="hold">
                            <p:stCondLst>
                              <p:cond delay="5500"/>
                            </p:stCondLst>
                            <p:childTnLst>
                              <p:par>
                                <p:cTn id="160" presetID="9" presetClass="entr" presetSubtype="0" fill="hold" grpId="0" nodeType="afterEffect">
                                  <p:stCondLst>
                                    <p:cond delay="0"/>
                                  </p:stCondLst>
                                  <p:childTnLst>
                                    <p:set>
                                      <p:cBhvr>
                                        <p:cTn id="161" dur="1" fill="hold">
                                          <p:stCondLst>
                                            <p:cond delay="0"/>
                                          </p:stCondLst>
                                        </p:cTn>
                                        <p:tgtEl>
                                          <p:spTgt spid="117"/>
                                        </p:tgtEl>
                                        <p:attrNameLst>
                                          <p:attrName>style.visibility</p:attrName>
                                        </p:attrNameLst>
                                      </p:cBhvr>
                                      <p:to>
                                        <p:strVal val="visible"/>
                                      </p:to>
                                    </p:set>
                                    <p:animEffect transition="in" filter="dissolve">
                                      <p:cBhvr>
                                        <p:cTn id="162" dur="500"/>
                                        <p:tgtEl>
                                          <p:spTgt spid="117"/>
                                        </p:tgtEl>
                                      </p:cBhvr>
                                    </p:animEffect>
                                  </p:childTnLst>
                                </p:cTn>
                              </p:par>
                              <p:par>
                                <p:cTn id="163" presetID="9" presetClass="entr" presetSubtype="0"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dissolve">
                                      <p:cBhvr>
                                        <p:cTn id="165" dur="500"/>
                                        <p:tgtEl>
                                          <p:spTgt spid="124"/>
                                        </p:tgtEl>
                                      </p:cBhvr>
                                    </p:animEffect>
                                  </p:childTnLst>
                                </p:cTn>
                              </p:par>
                            </p:childTnLst>
                          </p:cTn>
                        </p:par>
                        <p:par>
                          <p:cTn id="166" fill="hold">
                            <p:stCondLst>
                              <p:cond delay="6000"/>
                            </p:stCondLst>
                            <p:childTnLst>
                              <p:par>
                                <p:cTn id="167" presetID="9" presetClass="entr" presetSubtype="0" fill="hold" grpId="0" nodeType="afterEffect">
                                  <p:stCondLst>
                                    <p:cond delay="0"/>
                                  </p:stCondLst>
                                  <p:childTnLst>
                                    <p:set>
                                      <p:cBhvr>
                                        <p:cTn id="168" dur="1" fill="hold">
                                          <p:stCondLst>
                                            <p:cond delay="0"/>
                                          </p:stCondLst>
                                        </p:cTn>
                                        <p:tgtEl>
                                          <p:spTgt spid="96"/>
                                        </p:tgtEl>
                                        <p:attrNameLst>
                                          <p:attrName>style.visibility</p:attrName>
                                        </p:attrNameLst>
                                      </p:cBhvr>
                                      <p:to>
                                        <p:strVal val="visible"/>
                                      </p:to>
                                    </p:set>
                                    <p:animEffect transition="in" filter="dissolve">
                                      <p:cBhvr>
                                        <p:cTn id="169" dur="500"/>
                                        <p:tgtEl>
                                          <p:spTgt spid="96"/>
                                        </p:tgtEl>
                                      </p:cBhvr>
                                    </p:animEffect>
                                  </p:childTnLst>
                                </p:cTn>
                              </p:par>
                            </p:childTnLst>
                          </p:cTn>
                        </p:par>
                        <p:par>
                          <p:cTn id="170" fill="hold">
                            <p:stCondLst>
                              <p:cond delay="6500"/>
                            </p:stCondLst>
                            <p:childTnLst>
                              <p:par>
                                <p:cTn id="171" presetID="9" presetClass="entr" presetSubtype="0" fill="hold" grpId="0" nodeType="afterEffect">
                                  <p:stCondLst>
                                    <p:cond delay="0"/>
                                  </p:stCondLst>
                                  <p:childTnLst>
                                    <p:set>
                                      <p:cBhvr>
                                        <p:cTn id="172" dur="1" fill="hold">
                                          <p:stCondLst>
                                            <p:cond delay="0"/>
                                          </p:stCondLst>
                                        </p:cTn>
                                        <p:tgtEl>
                                          <p:spTgt spid="119"/>
                                        </p:tgtEl>
                                        <p:attrNameLst>
                                          <p:attrName>style.visibility</p:attrName>
                                        </p:attrNameLst>
                                      </p:cBhvr>
                                      <p:to>
                                        <p:strVal val="visible"/>
                                      </p:to>
                                    </p:set>
                                    <p:animEffect transition="in" filter="dissolve">
                                      <p:cBhvr>
                                        <p:cTn id="173" dur="500"/>
                                        <p:tgtEl>
                                          <p:spTgt spid="119"/>
                                        </p:tgtEl>
                                      </p:cBhvr>
                                    </p:animEffect>
                                  </p:childTnLst>
                                </p:cTn>
                              </p:par>
                              <p:par>
                                <p:cTn id="174" presetID="9" presetClass="entr" presetSubtype="0" fill="hold" nodeType="withEffect">
                                  <p:stCondLst>
                                    <p:cond delay="0"/>
                                  </p:stCondLst>
                                  <p:childTnLst>
                                    <p:set>
                                      <p:cBhvr>
                                        <p:cTn id="175" dur="1" fill="hold">
                                          <p:stCondLst>
                                            <p:cond delay="0"/>
                                          </p:stCondLst>
                                        </p:cTn>
                                        <p:tgtEl>
                                          <p:spTgt spid="127"/>
                                        </p:tgtEl>
                                        <p:attrNameLst>
                                          <p:attrName>style.visibility</p:attrName>
                                        </p:attrNameLst>
                                      </p:cBhvr>
                                      <p:to>
                                        <p:strVal val="visible"/>
                                      </p:to>
                                    </p:set>
                                    <p:animEffect transition="in" filter="dissolve">
                                      <p:cBhvr>
                                        <p:cTn id="176" dur="500"/>
                                        <p:tgtEl>
                                          <p:spTgt spid="127"/>
                                        </p:tgtEl>
                                      </p:cBhvr>
                                    </p:animEffect>
                                  </p:childTnLst>
                                </p:cTn>
                              </p:par>
                            </p:childTnLst>
                          </p:cTn>
                        </p:par>
                        <p:par>
                          <p:cTn id="177" fill="hold">
                            <p:stCondLst>
                              <p:cond delay="7000"/>
                            </p:stCondLst>
                            <p:childTnLst>
                              <p:par>
                                <p:cTn id="178" presetID="9" presetClass="entr" presetSubtype="0" fill="hold" grpId="0" nodeType="afterEffect">
                                  <p:stCondLst>
                                    <p:cond delay="0"/>
                                  </p:stCondLst>
                                  <p:childTnLst>
                                    <p:set>
                                      <p:cBhvr>
                                        <p:cTn id="179" dur="1" fill="hold">
                                          <p:stCondLst>
                                            <p:cond delay="0"/>
                                          </p:stCondLst>
                                        </p:cTn>
                                        <p:tgtEl>
                                          <p:spTgt spid="97"/>
                                        </p:tgtEl>
                                        <p:attrNameLst>
                                          <p:attrName>style.visibility</p:attrName>
                                        </p:attrNameLst>
                                      </p:cBhvr>
                                      <p:to>
                                        <p:strVal val="visible"/>
                                      </p:to>
                                    </p:set>
                                    <p:animEffect transition="in" filter="dissolve">
                                      <p:cBhvr>
                                        <p:cTn id="180" dur="500"/>
                                        <p:tgtEl>
                                          <p:spTgt spid="97"/>
                                        </p:tgtEl>
                                      </p:cBhvr>
                                    </p:animEffect>
                                  </p:childTnLst>
                                </p:cTn>
                              </p:par>
                            </p:childTnLst>
                          </p:cTn>
                        </p:par>
                        <p:par>
                          <p:cTn id="181" fill="hold">
                            <p:stCondLst>
                              <p:cond delay="7500"/>
                            </p:stCondLst>
                            <p:childTnLst>
                              <p:par>
                                <p:cTn id="182" presetID="9" presetClass="entr" presetSubtype="0" fill="hold" grpId="0" nodeType="afterEffect">
                                  <p:stCondLst>
                                    <p:cond delay="0"/>
                                  </p:stCondLst>
                                  <p:childTnLst>
                                    <p:set>
                                      <p:cBhvr>
                                        <p:cTn id="183" dur="1" fill="hold">
                                          <p:stCondLst>
                                            <p:cond delay="0"/>
                                          </p:stCondLst>
                                        </p:cTn>
                                        <p:tgtEl>
                                          <p:spTgt spid="120"/>
                                        </p:tgtEl>
                                        <p:attrNameLst>
                                          <p:attrName>style.visibility</p:attrName>
                                        </p:attrNameLst>
                                      </p:cBhvr>
                                      <p:to>
                                        <p:strVal val="visible"/>
                                      </p:to>
                                    </p:set>
                                    <p:animEffect transition="in" filter="dissolve">
                                      <p:cBhvr>
                                        <p:cTn id="184" dur="500"/>
                                        <p:tgtEl>
                                          <p:spTgt spid="120"/>
                                        </p:tgtEl>
                                      </p:cBhvr>
                                    </p:animEffect>
                                  </p:childTnLst>
                                </p:cTn>
                              </p:par>
                              <p:par>
                                <p:cTn id="185" presetID="9" presetClass="entr" presetSubtype="0" fill="hold" nodeType="withEffect">
                                  <p:stCondLst>
                                    <p:cond delay="0"/>
                                  </p:stCondLst>
                                  <p:childTnLst>
                                    <p:set>
                                      <p:cBhvr>
                                        <p:cTn id="186" dur="1" fill="hold">
                                          <p:stCondLst>
                                            <p:cond delay="0"/>
                                          </p:stCondLst>
                                        </p:cTn>
                                        <p:tgtEl>
                                          <p:spTgt spid="130"/>
                                        </p:tgtEl>
                                        <p:attrNameLst>
                                          <p:attrName>style.visibility</p:attrName>
                                        </p:attrNameLst>
                                      </p:cBhvr>
                                      <p:to>
                                        <p:strVal val="visible"/>
                                      </p:to>
                                    </p:set>
                                    <p:animEffect transition="in" filter="dissolve">
                                      <p:cBhvr>
                                        <p:cTn id="187" dur="500"/>
                                        <p:tgtEl>
                                          <p:spTgt spid="130"/>
                                        </p:tgtEl>
                                      </p:cBhvr>
                                    </p:animEffect>
                                  </p:childTnLst>
                                </p:cTn>
                              </p:par>
                            </p:childTnLst>
                          </p:cTn>
                        </p:par>
                        <p:par>
                          <p:cTn id="188" fill="hold">
                            <p:stCondLst>
                              <p:cond delay="8000"/>
                            </p:stCondLst>
                            <p:childTnLst>
                              <p:par>
                                <p:cTn id="189" presetID="9" presetClass="entr" presetSubtype="0" fill="hold" grpId="0" nodeType="afterEffect">
                                  <p:stCondLst>
                                    <p:cond delay="0"/>
                                  </p:stCondLst>
                                  <p:childTnLst>
                                    <p:set>
                                      <p:cBhvr>
                                        <p:cTn id="190" dur="1" fill="hold">
                                          <p:stCondLst>
                                            <p:cond delay="0"/>
                                          </p:stCondLst>
                                        </p:cTn>
                                        <p:tgtEl>
                                          <p:spTgt spid="134"/>
                                        </p:tgtEl>
                                        <p:attrNameLst>
                                          <p:attrName>style.visibility</p:attrName>
                                        </p:attrNameLst>
                                      </p:cBhvr>
                                      <p:to>
                                        <p:strVal val="visible"/>
                                      </p:to>
                                    </p:set>
                                    <p:animEffect transition="in" filter="dissolve">
                                      <p:cBhvr>
                                        <p:cTn id="191" dur="500"/>
                                        <p:tgtEl>
                                          <p:spTgt spid="134"/>
                                        </p:tgtEl>
                                      </p:cBhvr>
                                    </p:animEffect>
                                  </p:childTnLst>
                                </p:cTn>
                              </p:par>
                            </p:childTnLst>
                          </p:cTn>
                        </p:par>
                        <p:par>
                          <p:cTn id="192" fill="hold">
                            <p:stCondLst>
                              <p:cond delay="8500"/>
                            </p:stCondLst>
                            <p:childTnLst>
                              <p:par>
                                <p:cTn id="193" presetID="9" presetClass="entr" presetSubtype="0" fill="hold" grpId="0" nodeType="afterEffect">
                                  <p:stCondLst>
                                    <p:cond delay="0"/>
                                  </p:stCondLst>
                                  <p:childTnLst>
                                    <p:set>
                                      <p:cBhvr>
                                        <p:cTn id="194" dur="1" fill="hold">
                                          <p:stCondLst>
                                            <p:cond delay="0"/>
                                          </p:stCondLst>
                                        </p:cTn>
                                        <p:tgtEl>
                                          <p:spTgt spid="135"/>
                                        </p:tgtEl>
                                        <p:attrNameLst>
                                          <p:attrName>style.visibility</p:attrName>
                                        </p:attrNameLst>
                                      </p:cBhvr>
                                      <p:to>
                                        <p:strVal val="visible"/>
                                      </p:to>
                                    </p:set>
                                    <p:animEffect transition="in" filter="dissolve">
                                      <p:cBhvr>
                                        <p:cTn id="195" dur="500"/>
                                        <p:tgtEl>
                                          <p:spTgt spid="135"/>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183"/>
                                        </p:tgtEl>
                                        <p:attrNameLst>
                                          <p:attrName>style.visibility</p:attrName>
                                        </p:attrNameLst>
                                      </p:cBhvr>
                                      <p:to>
                                        <p:strVal val="visible"/>
                                      </p:to>
                                    </p:set>
                                    <p:animEffect transition="in" filter="dissolve">
                                      <p:cBhvr>
                                        <p:cTn id="200" dur="500"/>
                                        <p:tgtEl>
                                          <p:spTgt spid="183"/>
                                        </p:tgtEl>
                                      </p:cBhvr>
                                    </p:animEffect>
                                  </p:childTnLst>
                                </p:cTn>
                              </p:par>
                            </p:childTnLst>
                          </p:cTn>
                        </p:par>
                        <p:par>
                          <p:cTn id="201" fill="hold">
                            <p:stCondLst>
                              <p:cond delay="500"/>
                            </p:stCondLst>
                            <p:childTnLst>
                              <p:par>
                                <p:cTn id="202" presetID="9" presetClass="entr" presetSubtype="0" fill="hold" grpId="0" nodeType="afterEffect">
                                  <p:stCondLst>
                                    <p:cond delay="0"/>
                                  </p:stCondLst>
                                  <p:childTnLst>
                                    <p:set>
                                      <p:cBhvr>
                                        <p:cTn id="203" dur="1" fill="hold">
                                          <p:stCondLst>
                                            <p:cond delay="0"/>
                                          </p:stCondLst>
                                        </p:cTn>
                                        <p:tgtEl>
                                          <p:spTgt spid="187"/>
                                        </p:tgtEl>
                                        <p:attrNameLst>
                                          <p:attrName>style.visibility</p:attrName>
                                        </p:attrNameLst>
                                      </p:cBhvr>
                                      <p:to>
                                        <p:strVal val="visible"/>
                                      </p:to>
                                    </p:set>
                                    <p:animEffect transition="in" filter="dissolve">
                                      <p:cBhvr>
                                        <p:cTn id="204" dur="500"/>
                                        <p:tgtEl>
                                          <p:spTgt spid="187"/>
                                        </p:tgtEl>
                                      </p:cBhvr>
                                    </p:animEffect>
                                  </p:childTnLst>
                                </p:cTn>
                              </p:par>
                              <p:par>
                                <p:cTn id="205" presetID="9" presetClass="entr" presetSubtype="0" fill="hold" nodeType="withEffect">
                                  <p:stCondLst>
                                    <p:cond delay="0"/>
                                  </p:stCondLst>
                                  <p:childTnLst>
                                    <p:set>
                                      <p:cBhvr>
                                        <p:cTn id="206" dur="1" fill="hold">
                                          <p:stCondLst>
                                            <p:cond delay="0"/>
                                          </p:stCondLst>
                                        </p:cTn>
                                        <p:tgtEl>
                                          <p:spTgt spid="188"/>
                                        </p:tgtEl>
                                        <p:attrNameLst>
                                          <p:attrName>style.visibility</p:attrName>
                                        </p:attrNameLst>
                                      </p:cBhvr>
                                      <p:to>
                                        <p:strVal val="visible"/>
                                      </p:to>
                                    </p:set>
                                    <p:animEffect transition="in" filter="dissolve">
                                      <p:cBhvr>
                                        <p:cTn id="207" dur="500"/>
                                        <p:tgtEl>
                                          <p:spTgt spid="188"/>
                                        </p:tgtEl>
                                      </p:cBhvr>
                                    </p:animEffect>
                                  </p:childTnLst>
                                </p:cTn>
                              </p:par>
                            </p:childTnLst>
                          </p:cTn>
                        </p:par>
                        <p:par>
                          <p:cTn id="208" fill="hold">
                            <p:stCondLst>
                              <p:cond delay="1000"/>
                            </p:stCondLst>
                            <p:childTnLst>
                              <p:par>
                                <p:cTn id="209" presetID="9" presetClass="entr" presetSubtype="0" fill="hold" grpId="0" nodeType="afterEffect">
                                  <p:stCondLst>
                                    <p:cond delay="0"/>
                                  </p:stCondLst>
                                  <p:childTnLst>
                                    <p:set>
                                      <p:cBhvr>
                                        <p:cTn id="210" dur="1" fill="hold">
                                          <p:stCondLst>
                                            <p:cond delay="0"/>
                                          </p:stCondLst>
                                        </p:cTn>
                                        <p:tgtEl>
                                          <p:spTgt spid="184"/>
                                        </p:tgtEl>
                                        <p:attrNameLst>
                                          <p:attrName>style.visibility</p:attrName>
                                        </p:attrNameLst>
                                      </p:cBhvr>
                                      <p:to>
                                        <p:strVal val="visible"/>
                                      </p:to>
                                    </p:set>
                                    <p:animEffect transition="in" filter="dissolve">
                                      <p:cBhvr>
                                        <p:cTn id="211" dur="500"/>
                                        <p:tgtEl>
                                          <p:spTgt spid="184"/>
                                        </p:tgtEl>
                                      </p:cBhvr>
                                    </p:animEffect>
                                  </p:childTnLst>
                                </p:cTn>
                              </p:par>
                            </p:childTnLst>
                          </p:cTn>
                        </p:par>
                        <p:par>
                          <p:cTn id="212" fill="hold">
                            <p:stCondLst>
                              <p:cond delay="1500"/>
                            </p:stCondLst>
                            <p:childTnLst>
                              <p:par>
                                <p:cTn id="213" presetID="9" presetClass="entr" presetSubtype="0" fill="hold" grpId="0" nodeType="afterEffect">
                                  <p:stCondLst>
                                    <p:cond delay="0"/>
                                  </p:stCondLst>
                                  <p:childTnLst>
                                    <p:set>
                                      <p:cBhvr>
                                        <p:cTn id="214" dur="1" fill="hold">
                                          <p:stCondLst>
                                            <p:cond delay="0"/>
                                          </p:stCondLst>
                                        </p:cTn>
                                        <p:tgtEl>
                                          <p:spTgt spid="193"/>
                                        </p:tgtEl>
                                        <p:attrNameLst>
                                          <p:attrName>style.visibility</p:attrName>
                                        </p:attrNameLst>
                                      </p:cBhvr>
                                      <p:to>
                                        <p:strVal val="visible"/>
                                      </p:to>
                                    </p:set>
                                    <p:animEffect transition="in" filter="dissolve">
                                      <p:cBhvr>
                                        <p:cTn id="215" dur="500"/>
                                        <p:tgtEl>
                                          <p:spTgt spid="193"/>
                                        </p:tgtEl>
                                      </p:cBhvr>
                                    </p:animEffect>
                                  </p:childTnLst>
                                </p:cTn>
                              </p:par>
                              <p:par>
                                <p:cTn id="216" presetID="9" presetClass="entr" presetSubtype="0" fill="hold" nodeType="withEffect">
                                  <p:stCondLst>
                                    <p:cond delay="0"/>
                                  </p:stCondLst>
                                  <p:childTnLst>
                                    <p:set>
                                      <p:cBhvr>
                                        <p:cTn id="217" dur="1" fill="hold">
                                          <p:stCondLst>
                                            <p:cond delay="0"/>
                                          </p:stCondLst>
                                        </p:cTn>
                                        <p:tgtEl>
                                          <p:spTgt spid="194"/>
                                        </p:tgtEl>
                                        <p:attrNameLst>
                                          <p:attrName>style.visibility</p:attrName>
                                        </p:attrNameLst>
                                      </p:cBhvr>
                                      <p:to>
                                        <p:strVal val="visible"/>
                                      </p:to>
                                    </p:set>
                                    <p:animEffect transition="in" filter="dissolve">
                                      <p:cBhvr>
                                        <p:cTn id="218" dur="500"/>
                                        <p:tgtEl>
                                          <p:spTgt spid="194"/>
                                        </p:tgtEl>
                                      </p:cBhvr>
                                    </p:animEffect>
                                  </p:childTnLst>
                                </p:cTn>
                              </p:par>
                            </p:childTnLst>
                          </p:cTn>
                        </p:par>
                        <p:par>
                          <p:cTn id="219" fill="hold">
                            <p:stCondLst>
                              <p:cond delay="2000"/>
                            </p:stCondLst>
                            <p:childTnLst>
                              <p:par>
                                <p:cTn id="220" presetID="9" presetClass="entr" presetSubtype="0" fill="hold" grpId="0" nodeType="afterEffect">
                                  <p:stCondLst>
                                    <p:cond delay="0"/>
                                  </p:stCondLst>
                                  <p:childTnLst>
                                    <p:set>
                                      <p:cBhvr>
                                        <p:cTn id="221" dur="1" fill="hold">
                                          <p:stCondLst>
                                            <p:cond delay="0"/>
                                          </p:stCondLst>
                                        </p:cTn>
                                        <p:tgtEl>
                                          <p:spTgt spid="186"/>
                                        </p:tgtEl>
                                        <p:attrNameLst>
                                          <p:attrName>style.visibility</p:attrName>
                                        </p:attrNameLst>
                                      </p:cBhvr>
                                      <p:to>
                                        <p:strVal val="visible"/>
                                      </p:to>
                                    </p:set>
                                    <p:animEffect transition="in" filter="dissolve">
                                      <p:cBhvr>
                                        <p:cTn id="222" dur="500"/>
                                        <p:tgtEl>
                                          <p:spTgt spid="186"/>
                                        </p:tgtEl>
                                      </p:cBhvr>
                                    </p:animEffect>
                                  </p:childTnLst>
                                </p:cTn>
                              </p:par>
                            </p:childTnLst>
                          </p:cTn>
                        </p:par>
                        <p:par>
                          <p:cTn id="223" fill="hold">
                            <p:stCondLst>
                              <p:cond delay="2500"/>
                            </p:stCondLst>
                            <p:childTnLst>
                              <p:par>
                                <p:cTn id="224" presetID="9" presetClass="entr" presetSubtype="0" fill="hold" grpId="0" nodeType="afterEffect">
                                  <p:stCondLst>
                                    <p:cond delay="0"/>
                                  </p:stCondLst>
                                  <p:childTnLst>
                                    <p:set>
                                      <p:cBhvr>
                                        <p:cTn id="225" dur="1" fill="hold">
                                          <p:stCondLst>
                                            <p:cond delay="0"/>
                                          </p:stCondLst>
                                        </p:cTn>
                                        <p:tgtEl>
                                          <p:spTgt spid="198"/>
                                        </p:tgtEl>
                                        <p:attrNameLst>
                                          <p:attrName>style.visibility</p:attrName>
                                        </p:attrNameLst>
                                      </p:cBhvr>
                                      <p:to>
                                        <p:strVal val="visible"/>
                                      </p:to>
                                    </p:set>
                                    <p:animEffect transition="in" filter="dissolve">
                                      <p:cBhvr>
                                        <p:cTn id="226" dur="500"/>
                                        <p:tgtEl>
                                          <p:spTgt spid="198"/>
                                        </p:tgtEl>
                                      </p:cBhvr>
                                    </p:animEffect>
                                  </p:childTnLst>
                                </p:cTn>
                              </p:par>
                              <p:par>
                                <p:cTn id="227" presetID="9" presetClass="entr" presetSubtype="0" fill="hold" nodeType="withEffect">
                                  <p:stCondLst>
                                    <p:cond delay="0"/>
                                  </p:stCondLst>
                                  <p:childTnLst>
                                    <p:set>
                                      <p:cBhvr>
                                        <p:cTn id="228" dur="1" fill="hold">
                                          <p:stCondLst>
                                            <p:cond delay="0"/>
                                          </p:stCondLst>
                                        </p:cTn>
                                        <p:tgtEl>
                                          <p:spTgt spid="199"/>
                                        </p:tgtEl>
                                        <p:attrNameLst>
                                          <p:attrName>style.visibility</p:attrName>
                                        </p:attrNameLst>
                                      </p:cBhvr>
                                      <p:to>
                                        <p:strVal val="visible"/>
                                      </p:to>
                                    </p:set>
                                    <p:animEffect transition="in" filter="dissolve">
                                      <p:cBhvr>
                                        <p:cTn id="229" dur="500"/>
                                        <p:tgtEl>
                                          <p:spTgt spid="199"/>
                                        </p:tgtEl>
                                      </p:cBhvr>
                                    </p:animEffect>
                                  </p:childTnLst>
                                </p:cTn>
                              </p:par>
                            </p:childTnLst>
                          </p:cTn>
                        </p:par>
                        <p:par>
                          <p:cTn id="230" fill="hold">
                            <p:stCondLst>
                              <p:cond delay="3000"/>
                            </p:stCondLst>
                            <p:childTnLst>
                              <p:par>
                                <p:cTn id="231" presetID="9" presetClass="entr" presetSubtype="0" fill="hold" grpId="0" nodeType="afterEffect">
                                  <p:stCondLst>
                                    <p:cond delay="0"/>
                                  </p:stCondLst>
                                  <p:childTnLst>
                                    <p:set>
                                      <p:cBhvr>
                                        <p:cTn id="232" dur="1" fill="hold">
                                          <p:stCondLst>
                                            <p:cond delay="0"/>
                                          </p:stCondLst>
                                        </p:cTn>
                                        <p:tgtEl>
                                          <p:spTgt spid="185"/>
                                        </p:tgtEl>
                                        <p:attrNameLst>
                                          <p:attrName>style.visibility</p:attrName>
                                        </p:attrNameLst>
                                      </p:cBhvr>
                                      <p:to>
                                        <p:strVal val="visible"/>
                                      </p:to>
                                    </p:set>
                                    <p:animEffect transition="in" filter="dissolve">
                                      <p:cBhvr>
                                        <p:cTn id="233" dur="500"/>
                                        <p:tgtEl>
                                          <p:spTgt spid="185"/>
                                        </p:tgtEl>
                                      </p:cBhvr>
                                    </p:animEffect>
                                  </p:childTnLst>
                                </p:cTn>
                              </p:par>
                            </p:childTnLst>
                          </p:cTn>
                        </p:par>
                        <p:par>
                          <p:cTn id="234" fill="hold">
                            <p:stCondLst>
                              <p:cond delay="3500"/>
                            </p:stCondLst>
                            <p:childTnLst>
                              <p:par>
                                <p:cTn id="235" presetID="9" presetClass="entr" presetSubtype="0" fill="hold" grpId="0" nodeType="afterEffect">
                                  <p:stCondLst>
                                    <p:cond delay="0"/>
                                  </p:stCondLst>
                                  <p:childTnLst>
                                    <p:set>
                                      <p:cBhvr>
                                        <p:cTn id="236" dur="1" fill="hold">
                                          <p:stCondLst>
                                            <p:cond delay="0"/>
                                          </p:stCondLst>
                                        </p:cTn>
                                        <p:tgtEl>
                                          <p:spTgt spid="202"/>
                                        </p:tgtEl>
                                        <p:attrNameLst>
                                          <p:attrName>style.visibility</p:attrName>
                                        </p:attrNameLst>
                                      </p:cBhvr>
                                      <p:to>
                                        <p:strVal val="visible"/>
                                      </p:to>
                                    </p:set>
                                    <p:animEffect transition="in" filter="dissolve">
                                      <p:cBhvr>
                                        <p:cTn id="237" dur="500"/>
                                        <p:tgtEl>
                                          <p:spTgt spid="202"/>
                                        </p:tgtEl>
                                      </p:cBhvr>
                                    </p:animEffect>
                                  </p:childTnLst>
                                </p:cTn>
                              </p:par>
                              <p:par>
                                <p:cTn id="238" presetID="9" presetClass="entr" presetSubtype="0" fill="hold" nodeType="withEffect">
                                  <p:stCondLst>
                                    <p:cond delay="0"/>
                                  </p:stCondLst>
                                  <p:childTnLst>
                                    <p:set>
                                      <p:cBhvr>
                                        <p:cTn id="239" dur="1" fill="hold">
                                          <p:stCondLst>
                                            <p:cond delay="0"/>
                                          </p:stCondLst>
                                        </p:cTn>
                                        <p:tgtEl>
                                          <p:spTgt spid="203"/>
                                        </p:tgtEl>
                                        <p:attrNameLst>
                                          <p:attrName>style.visibility</p:attrName>
                                        </p:attrNameLst>
                                      </p:cBhvr>
                                      <p:to>
                                        <p:strVal val="visible"/>
                                      </p:to>
                                    </p:set>
                                    <p:animEffect transition="in" filter="dissolve">
                                      <p:cBhvr>
                                        <p:cTn id="240" dur="500"/>
                                        <p:tgtEl>
                                          <p:spTgt spid="203"/>
                                        </p:tgtEl>
                                      </p:cBhvr>
                                    </p:animEffect>
                                  </p:childTnLst>
                                </p:cTn>
                              </p:par>
                            </p:childTnLst>
                          </p:cTn>
                        </p:par>
                        <p:par>
                          <p:cTn id="241" fill="hold">
                            <p:stCondLst>
                              <p:cond delay="4000"/>
                            </p:stCondLst>
                            <p:childTnLst>
                              <p:par>
                                <p:cTn id="242" presetID="9" presetClass="entr" presetSubtype="0" fill="hold" grpId="0" nodeType="afterEffect">
                                  <p:stCondLst>
                                    <p:cond delay="0"/>
                                  </p:stCondLst>
                                  <p:childTnLst>
                                    <p:set>
                                      <p:cBhvr>
                                        <p:cTn id="243" dur="1" fill="hold">
                                          <p:stCondLst>
                                            <p:cond delay="0"/>
                                          </p:stCondLst>
                                        </p:cTn>
                                        <p:tgtEl>
                                          <p:spTgt spid="206"/>
                                        </p:tgtEl>
                                        <p:attrNameLst>
                                          <p:attrName>style.visibility</p:attrName>
                                        </p:attrNameLst>
                                      </p:cBhvr>
                                      <p:to>
                                        <p:strVal val="visible"/>
                                      </p:to>
                                    </p:set>
                                    <p:animEffect transition="in" filter="dissolve">
                                      <p:cBhvr>
                                        <p:cTn id="244" dur="500"/>
                                        <p:tgtEl>
                                          <p:spTgt spid="206"/>
                                        </p:tgtEl>
                                      </p:cBhvr>
                                    </p:animEffect>
                                  </p:childTnLst>
                                </p:cTn>
                              </p:par>
                            </p:childTnLst>
                          </p:cTn>
                        </p:par>
                        <p:par>
                          <p:cTn id="245" fill="hold">
                            <p:stCondLst>
                              <p:cond delay="4500"/>
                            </p:stCondLst>
                            <p:childTnLst>
                              <p:par>
                                <p:cTn id="246" presetID="9" presetClass="entr" presetSubtype="0" fill="hold" grpId="0" nodeType="afterEffect">
                                  <p:stCondLst>
                                    <p:cond delay="0"/>
                                  </p:stCondLst>
                                  <p:childTnLst>
                                    <p:set>
                                      <p:cBhvr>
                                        <p:cTn id="247" dur="1" fill="hold">
                                          <p:stCondLst>
                                            <p:cond delay="0"/>
                                          </p:stCondLst>
                                        </p:cTn>
                                        <p:tgtEl>
                                          <p:spTgt spid="207"/>
                                        </p:tgtEl>
                                        <p:attrNameLst>
                                          <p:attrName>style.visibility</p:attrName>
                                        </p:attrNameLst>
                                      </p:cBhvr>
                                      <p:to>
                                        <p:strVal val="visible"/>
                                      </p:to>
                                    </p:set>
                                    <p:animEffect transition="in" filter="dissolve">
                                      <p:cBhvr>
                                        <p:cTn id="248" dur="500"/>
                                        <p:tgtEl>
                                          <p:spTgt spid="20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208"/>
                                        </p:tgtEl>
                                        <p:attrNameLst>
                                          <p:attrName>style.visibility</p:attrName>
                                        </p:attrNameLst>
                                      </p:cBhvr>
                                      <p:to>
                                        <p:strVal val="visible"/>
                                      </p:to>
                                    </p:set>
                                    <p:animEffect transition="in" filter="dissolve">
                                      <p:cBhvr>
                                        <p:cTn id="253" dur="500"/>
                                        <p:tgtEl>
                                          <p:spTgt spid="208"/>
                                        </p:tgtEl>
                                      </p:cBhvr>
                                    </p:animEffect>
                                  </p:childTnLst>
                                </p:cTn>
                              </p:par>
                            </p:childTnLst>
                          </p:cTn>
                        </p:par>
                        <p:par>
                          <p:cTn id="254" fill="hold">
                            <p:stCondLst>
                              <p:cond delay="500"/>
                            </p:stCondLst>
                            <p:childTnLst>
                              <p:par>
                                <p:cTn id="255" presetID="9" presetClass="entr" presetSubtype="0" fill="hold" grpId="0" nodeType="afterEffect">
                                  <p:stCondLst>
                                    <p:cond delay="0"/>
                                  </p:stCondLst>
                                  <p:childTnLst>
                                    <p:set>
                                      <p:cBhvr>
                                        <p:cTn id="256" dur="1" fill="hold">
                                          <p:stCondLst>
                                            <p:cond delay="0"/>
                                          </p:stCondLst>
                                        </p:cTn>
                                        <p:tgtEl>
                                          <p:spTgt spid="209"/>
                                        </p:tgtEl>
                                        <p:attrNameLst>
                                          <p:attrName>style.visibility</p:attrName>
                                        </p:attrNameLst>
                                      </p:cBhvr>
                                      <p:to>
                                        <p:strVal val="visible"/>
                                      </p:to>
                                    </p:set>
                                    <p:animEffect transition="in" filter="dissolve">
                                      <p:cBhvr>
                                        <p:cTn id="257" dur="500"/>
                                        <p:tgtEl>
                                          <p:spTgt spid="209"/>
                                        </p:tgtEl>
                                      </p:cBhvr>
                                    </p:animEffect>
                                  </p:childTnLst>
                                </p:cTn>
                              </p:par>
                              <p:par>
                                <p:cTn id="258" presetID="9" presetClass="entr" presetSubtype="0" fill="hold" nodeType="withEffect">
                                  <p:stCondLst>
                                    <p:cond delay="0"/>
                                  </p:stCondLst>
                                  <p:childTnLst>
                                    <p:set>
                                      <p:cBhvr>
                                        <p:cTn id="259" dur="1" fill="hold">
                                          <p:stCondLst>
                                            <p:cond delay="0"/>
                                          </p:stCondLst>
                                        </p:cTn>
                                        <p:tgtEl>
                                          <p:spTgt spid="210"/>
                                        </p:tgtEl>
                                        <p:attrNameLst>
                                          <p:attrName>style.visibility</p:attrName>
                                        </p:attrNameLst>
                                      </p:cBhvr>
                                      <p:to>
                                        <p:strVal val="visible"/>
                                      </p:to>
                                    </p:set>
                                    <p:animEffect transition="in" filter="dissolve">
                                      <p:cBhvr>
                                        <p:cTn id="260" dur="500"/>
                                        <p:tgtEl>
                                          <p:spTgt spid="210"/>
                                        </p:tgtEl>
                                      </p:cBhvr>
                                    </p:animEffect>
                                  </p:childTnLst>
                                </p:cTn>
                              </p:par>
                            </p:childTnLst>
                          </p:cTn>
                        </p:par>
                        <p:par>
                          <p:cTn id="261" fill="hold">
                            <p:stCondLst>
                              <p:cond delay="1000"/>
                            </p:stCondLst>
                            <p:childTnLst>
                              <p:par>
                                <p:cTn id="262" presetID="9" presetClass="entr" presetSubtype="0" fill="hold" grpId="0" nodeType="afterEffect">
                                  <p:stCondLst>
                                    <p:cond delay="0"/>
                                  </p:stCondLst>
                                  <p:childTnLst>
                                    <p:set>
                                      <p:cBhvr>
                                        <p:cTn id="263" dur="1" fill="hold">
                                          <p:stCondLst>
                                            <p:cond delay="0"/>
                                          </p:stCondLst>
                                        </p:cTn>
                                        <p:tgtEl>
                                          <p:spTgt spid="213"/>
                                        </p:tgtEl>
                                        <p:attrNameLst>
                                          <p:attrName>style.visibility</p:attrName>
                                        </p:attrNameLst>
                                      </p:cBhvr>
                                      <p:to>
                                        <p:strVal val="visible"/>
                                      </p:to>
                                    </p:set>
                                    <p:animEffect transition="in" filter="dissolve">
                                      <p:cBhvr>
                                        <p:cTn id="264" dur="500"/>
                                        <p:tgtEl>
                                          <p:spTgt spid="213"/>
                                        </p:tgtEl>
                                      </p:cBhvr>
                                    </p:animEffect>
                                  </p:childTnLst>
                                </p:cTn>
                              </p:par>
                            </p:childTnLst>
                          </p:cTn>
                        </p:par>
                        <p:par>
                          <p:cTn id="265" fill="hold">
                            <p:stCondLst>
                              <p:cond delay="1500"/>
                            </p:stCondLst>
                            <p:childTnLst>
                              <p:par>
                                <p:cTn id="266" presetID="9" presetClass="entr" presetSubtype="0" fill="hold" grpId="0" nodeType="afterEffect">
                                  <p:stCondLst>
                                    <p:cond delay="0"/>
                                  </p:stCondLst>
                                  <p:childTnLst>
                                    <p:set>
                                      <p:cBhvr>
                                        <p:cTn id="267" dur="1" fill="hold">
                                          <p:stCondLst>
                                            <p:cond delay="0"/>
                                          </p:stCondLst>
                                        </p:cTn>
                                        <p:tgtEl>
                                          <p:spTgt spid="214"/>
                                        </p:tgtEl>
                                        <p:attrNameLst>
                                          <p:attrName>style.visibility</p:attrName>
                                        </p:attrNameLst>
                                      </p:cBhvr>
                                      <p:to>
                                        <p:strVal val="visible"/>
                                      </p:to>
                                    </p:set>
                                    <p:animEffect transition="in" filter="dissolve">
                                      <p:cBhvr>
                                        <p:cTn id="268" dur="500"/>
                                        <p:tgtEl>
                                          <p:spTgt spid="214"/>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174"/>
                                        </p:tgtEl>
                                        <p:attrNameLst>
                                          <p:attrName>style.visibility</p:attrName>
                                        </p:attrNameLst>
                                      </p:cBhvr>
                                      <p:to>
                                        <p:strVal val="visible"/>
                                      </p:to>
                                    </p:set>
                                    <p:animEffect transition="in" filter="dissolve">
                                      <p:cBhvr>
                                        <p:cTn id="273" dur="500"/>
                                        <p:tgtEl>
                                          <p:spTgt spid="174"/>
                                        </p:tgtEl>
                                      </p:cBhvr>
                                    </p:animEffect>
                                  </p:childTnLst>
                                </p:cTn>
                              </p:par>
                            </p:childTnLst>
                          </p:cTn>
                        </p:par>
                        <p:par>
                          <p:cTn id="274" fill="hold">
                            <p:stCondLst>
                              <p:cond delay="500"/>
                            </p:stCondLst>
                            <p:childTnLst>
                              <p:par>
                                <p:cTn id="275" presetID="9" presetClass="entr" presetSubtype="0" fill="hold" grpId="0" nodeType="afterEffect">
                                  <p:stCondLst>
                                    <p:cond delay="0"/>
                                  </p:stCondLst>
                                  <p:childTnLst>
                                    <p:set>
                                      <p:cBhvr>
                                        <p:cTn id="276" dur="1" fill="hold">
                                          <p:stCondLst>
                                            <p:cond delay="0"/>
                                          </p:stCondLst>
                                        </p:cTn>
                                        <p:tgtEl>
                                          <p:spTgt spid="175"/>
                                        </p:tgtEl>
                                        <p:attrNameLst>
                                          <p:attrName>style.visibility</p:attrName>
                                        </p:attrNameLst>
                                      </p:cBhvr>
                                      <p:to>
                                        <p:strVal val="visible"/>
                                      </p:to>
                                    </p:set>
                                    <p:animEffect transition="in" filter="dissolve">
                                      <p:cBhvr>
                                        <p:cTn id="277" dur="500"/>
                                        <p:tgtEl>
                                          <p:spTgt spid="175"/>
                                        </p:tgtEl>
                                      </p:cBhvr>
                                    </p:animEffect>
                                  </p:childTnLst>
                                </p:cTn>
                              </p:par>
                              <p:par>
                                <p:cTn id="278" presetID="9" presetClass="entr" presetSubtype="0" fill="hold" nodeType="withEffect">
                                  <p:stCondLst>
                                    <p:cond delay="0"/>
                                  </p:stCondLst>
                                  <p:childTnLst>
                                    <p:set>
                                      <p:cBhvr>
                                        <p:cTn id="279" dur="1" fill="hold">
                                          <p:stCondLst>
                                            <p:cond delay="0"/>
                                          </p:stCondLst>
                                        </p:cTn>
                                        <p:tgtEl>
                                          <p:spTgt spid="176"/>
                                        </p:tgtEl>
                                        <p:attrNameLst>
                                          <p:attrName>style.visibility</p:attrName>
                                        </p:attrNameLst>
                                      </p:cBhvr>
                                      <p:to>
                                        <p:strVal val="visible"/>
                                      </p:to>
                                    </p:set>
                                    <p:animEffect transition="in" filter="dissolve">
                                      <p:cBhvr>
                                        <p:cTn id="280" dur="500"/>
                                        <p:tgtEl>
                                          <p:spTgt spid="176"/>
                                        </p:tgtEl>
                                      </p:cBhvr>
                                    </p:animEffect>
                                  </p:childTnLst>
                                </p:cTn>
                              </p:par>
                            </p:childTnLst>
                          </p:cTn>
                        </p:par>
                        <p:par>
                          <p:cTn id="281" fill="hold">
                            <p:stCondLst>
                              <p:cond delay="1000"/>
                            </p:stCondLst>
                            <p:childTnLst>
                              <p:par>
                                <p:cTn id="282" presetID="9" presetClass="entr" presetSubtype="0" fill="hold" grpId="0" nodeType="after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childTnLst>
                          </p:cTn>
                        </p:par>
                        <p:par>
                          <p:cTn id="285" fill="hold">
                            <p:stCondLst>
                              <p:cond delay="1500"/>
                            </p:stCondLst>
                            <p:childTnLst>
                              <p:par>
                                <p:cTn id="286" presetID="9" presetClass="entr" presetSubtype="0" fill="hold" grpId="0" nodeType="afterEffect">
                                  <p:stCondLst>
                                    <p:cond delay="0"/>
                                  </p:stCondLst>
                                  <p:childTnLst>
                                    <p:set>
                                      <p:cBhvr>
                                        <p:cTn id="287" dur="1" fill="hold">
                                          <p:stCondLst>
                                            <p:cond delay="0"/>
                                          </p:stCondLst>
                                        </p:cTn>
                                        <p:tgtEl>
                                          <p:spTgt spid="181"/>
                                        </p:tgtEl>
                                        <p:attrNameLst>
                                          <p:attrName>style.visibility</p:attrName>
                                        </p:attrNameLst>
                                      </p:cBhvr>
                                      <p:to>
                                        <p:strVal val="visible"/>
                                      </p:to>
                                    </p:set>
                                    <p:animEffect transition="in" filter="dissolve">
                                      <p:cBhvr>
                                        <p:cTn id="288" dur="500"/>
                                        <p:tgtEl>
                                          <p:spTgt spid="181"/>
                                        </p:tgtEl>
                                      </p:cBhvr>
                                    </p:animEffect>
                                  </p:childTnLst>
                                </p:cTn>
                              </p:par>
                            </p:childTnLst>
                          </p:cTn>
                        </p:par>
                      </p:childTnLst>
                    </p:cTn>
                  </p:par>
                  <p:par>
                    <p:cTn id="289" fill="hold">
                      <p:stCondLst>
                        <p:cond delay="indefinite"/>
                      </p:stCondLst>
                      <p:childTnLst>
                        <p:par>
                          <p:cTn id="290" fill="hold">
                            <p:stCondLst>
                              <p:cond delay="0"/>
                            </p:stCondLst>
                            <p:childTnLst>
                              <p:par>
                                <p:cTn id="291" presetID="9" presetClass="entr" presetSubtype="0" fill="hold" grpId="0" nodeType="clickEffect">
                                  <p:stCondLst>
                                    <p:cond delay="0"/>
                                  </p:stCondLst>
                                  <p:childTnLst>
                                    <p:set>
                                      <p:cBhvr>
                                        <p:cTn id="292" dur="1" fill="hold">
                                          <p:stCondLst>
                                            <p:cond delay="0"/>
                                          </p:stCondLst>
                                        </p:cTn>
                                        <p:tgtEl>
                                          <p:spTgt spid="215"/>
                                        </p:tgtEl>
                                        <p:attrNameLst>
                                          <p:attrName>style.visibility</p:attrName>
                                        </p:attrNameLst>
                                      </p:cBhvr>
                                      <p:to>
                                        <p:strVal val="visible"/>
                                      </p:to>
                                    </p:set>
                                    <p:animEffect transition="in" filter="dissolve">
                                      <p:cBhvr>
                                        <p:cTn id="293" dur="500"/>
                                        <p:tgtEl>
                                          <p:spTgt spid="215"/>
                                        </p:tgtEl>
                                      </p:cBhvr>
                                    </p:animEffect>
                                  </p:childTnLst>
                                </p:cTn>
                              </p:par>
                            </p:childTnLst>
                          </p:cTn>
                        </p:par>
                        <p:par>
                          <p:cTn id="294" fill="hold">
                            <p:stCondLst>
                              <p:cond delay="500"/>
                            </p:stCondLst>
                            <p:childTnLst>
                              <p:par>
                                <p:cTn id="295" presetID="9" presetClass="entr" presetSubtype="0" fill="hold" grpId="0" nodeType="afterEffect">
                                  <p:stCondLst>
                                    <p:cond delay="0"/>
                                  </p:stCondLst>
                                  <p:childTnLst>
                                    <p:set>
                                      <p:cBhvr>
                                        <p:cTn id="296" dur="1" fill="hold">
                                          <p:stCondLst>
                                            <p:cond delay="0"/>
                                          </p:stCondLst>
                                        </p:cTn>
                                        <p:tgtEl>
                                          <p:spTgt spid="218"/>
                                        </p:tgtEl>
                                        <p:attrNameLst>
                                          <p:attrName>style.visibility</p:attrName>
                                        </p:attrNameLst>
                                      </p:cBhvr>
                                      <p:to>
                                        <p:strVal val="visible"/>
                                      </p:to>
                                    </p:set>
                                    <p:animEffect transition="in" filter="dissolve">
                                      <p:cBhvr>
                                        <p:cTn id="297" dur="500"/>
                                        <p:tgtEl>
                                          <p:spTgt spid="218"/>
                                        </p:tgtEl>
                                      </p:cBhvr>
                                    </p:animEffect>
                                  </p:childTnLst>
                                </p:cTn>
                              </p:par>
                              <p:par>
                                <p:cTn id="298" presetID="9" presetClass="entr" presetSubtype="0" fill="hold" nodeType="withEffect">
                                  <p:stCondLst>
                                    <p:cond delay="0"/>
                                  </p:stCondLst>
                                  <p:childTnLst>
                                    <p:set>
                                      <p:cBhvr>
                                        <p:cTn id="299" dur="1" fill="hold">
                                          <p:stCondLst>
                                            <p:cond delay="0"/>
                                          </p:stCondLst>
                                        </p:cTn>
                                        <p:tgtEl>
                                          <p:spTgt spid="219"/>
                                        </p:tgtEl>
                                        <p:attrNameLst>
                                          <p:attrName>style.visibility</p:attrName>
                                        </p:attrNameLst>
                                      </p:cBhvr>
                                      <p:to>
                                        <p:strVal val="visible"/>
                                      </p:to>
                                    </p:set>
                                    <p:animEffect transition="in" filter="dissolve">
                                      <p:cBhvr>
                                        <p:cTn id="300" dur="500"/>
                                        <p:tgtEl>
                                          <p:spTgt spid="219"/>
                                        </p:tgtEl>
                                      </p:cBhvr>
                                    </p:animEffect>
                                  </p:childTnLst>
                                </p:cTn>
                              </p:par>
                            </p:childTnLst>
                          </p:cTn>
                        </p:par>
                        <p:par>
                          <p:cTn id="301" fill="hold">
                            <p:stCondLst>
                              <p:cond delay="1000"/>
                            </p:stCondLst>
                            <p:childTnLst>
                              <p:par>
                                <p:cTn id="302" presetID="9" presetClass="entr" presetSubtype="0" fill="hold" grpId="0" nodeType="afterEffect">
                                  <p:stCondLst>
                                    <p:cond delay="0"/>
                                  </p:stCondLst>
                                  <p:childTnLst>
                                    <p:set>
                                      <p:cBhvr>
                                        <p:cTn id="303" dur="1" fill="hold">
                                          <p:stCondLst>
                                            <p:cond delay="0"/>
                                          </p:stCondLst>
                                        </p:cTn>
                                        <p:tgtEl>
                                          <p:spTgt spid="216"/>
                                        </p:tgtEl>
                                        <p:attrNameLst>
                                          <p:attrName>style.visibility</p:attrName>
                                        </p:attrNameLst>
                                      </p:cBhvr>
                                      <p:to>
                                        <p:strVal val="visible"/>
                                      </p:to>
                                    </p:set>
                                    <p:animEffect transition="in" filter="dissolve">
                                      <p:cBhvr>
                                        <p:cTn id="304" dur="500"/>
                                        <p:tgtEl>
                                          <p:spTgt spid="216"/>
                                        </p:tgtEl>
                                      </p:cBhvr>
                                    </p:animEffect>
                                  </p:childTnLst>
                                </p:cTn>
                              </p:par>
                            </p:childTnLst>
                          </p:cTn>
                        </p:par>
                        <p:par>
                          <p:cTn id="305" fill="hold">
                            <p:stCondLst>
                              <p:cond delay="1500"/>
                            </p:stCondLst>
                            <p:childTnLst>
                              <p:par>
                                <p:cTn id="306" presetID="9" presetClass="entr" presetSubtype="0" fill="hold" grpId="0" nodeType="afterEffect">
                                  <p:stCondLst>
                                    <p:cond delay="0"/>
                                  </p:stCondLst>
                                  <p:childTnLst>
                                    <p:set>
                                      <p:cBhvr>
                                        <p:cTn id="307" dur="1" fill="hold">
                                          <p:stCondLst>
                                            <p:cond delay="0"/>
                                          </p:stCondLst>
                                        </p:cTn>
                                        <p:tgtEl>
                                          <p:spTgt spid="221"/>
                                        </p:tgtEl>
                                        <p:attrNameLst>
                                          <p:attrName>style.visibility</p:attrName>
                                        </p:attrNameLst>
                                      </p:cBhvr>
                                      <p:to>
                                        <p:strVal val="visible"/>
                                      </p:to>
                                    </p:set>
                                    <p:animEffect transition="in" filter="dissolve">
                                      <p:cBhvr>
                                        <p:cTn id="308" dur="500"/>
                                        <p:tgtEl>
                                          <p:spTgt spid="221"/>
                                        </p:tgtEl>
                                      </p:cBhvr>
                                    </p:animEffect>
                                  </p:childTnLst>
                                </p:cTn>
                              </p:par>
                              <p:par>
                                <p:cTn id="309" presetID="9" presetClass="entr" presetSubtype="0" fill="hold" nodeType="withEffect">
                                  <p:stCondLst>
                                    <p:cond delay="0"/>
                                  </p:stCondLst>
                                  <p:childTnLst>
                                    <p:set>
                                      <p:cBhvr>
                                        <p:cTn id="310" dur="1" fill="hold">
                                          <p:stCondLst>
                                            <p:cond delay="0"/>
                                          </p:stCondLst>
                                        </p:cTn>
                                        <p:tgtEl>
                                          <p:spTgt spid="222"/>
                                        </p:tgtEl>
                                        <p:attrNameLst>
                                          <p:attrName>style.visibility</p:attrName>
                                        </p:attrNameLst>
                                      </p:cBhvr>
                                      <p:to>
                                        <p:strVal val="visible"/>
                                      </p:to>
                                    </p:set>
                                    <p:animEffect transition="in" filter="dissolve">
                                      <p:cBhvr>
                                        <p:cTn id="311" dur="500"/>
                                        <p:tgtEl>
                                          <p:spTgt spid="222"/>
                                        </p:tgtEl>
                                      </p:cBhvr>
                                    </p:animEffect>
                                  </p:childTnLst>
                                </p:cTn>
                              </p:par>
                            </p:childTnLst>
                          </p:cTn>
                        </p:par>
                        <p:par>
                          <p:cTn id="312" fill="hold">
                            <p:stCondLst>
                              <p:cond delay="2000"/>
                            </p:stCondLst>
                            <p:childTnLst>
                              <p:par>
                                <p:cTn id="313" presetID="9" presetClass="entr" presetSubtype="0" fill="hold" grpId="0" nodeType="afterEffect">
                                  <p:stCondLst>
                                    <p:cond delay="0"/>
                                  </p:stCondLst>
                                  <p:childTnLst>
                                    <p:set>
                                      <p:cBhvr>
                                        <p:cTn id="314" dur="1" fill="hold">
                                          <p:stCondLst>
                                            <p:cond delay="0"/>
                                          </p:stCondLst>
                                        </p:cTn>
                                        <p:tgtEl>
                                          <p:spTgt spid="217"/>
                                        </p:tgtEl>
                                        <p:attrNameLst>
                                          <p:attrName>style.visibility</p:attrName>
                                        </p:attrNameLst>
                                      </p:cBhvr>
                                      <p:to>
                                        <p:strVal val="visible"/>
                                      </p:to>
                                    </p:set>
                                    <p:animEffect transition="in" filter="dissolve">
                                      <p:cBhvr>
                                        <p:cTn id="315" dur="500"/>
                                        <p:tgtEl>
                                          <p:spTgt spid="217"/>
                                        </p:tgtEl>
                                      </p:cBhvr>
                                    </p:animEffect>
                                  </p:childTnLst>
                                </p:cTn>
                              </p:par>
                            </p:childTnLst>
                          </p:cTn>
                        </p:par>
                        <p:par>
                          <p:cTn id="316" fill="hold">
                            <p:stCondLst>
                              <p:cond delay="2500"/>
                            </p:stCondLst>
                            <p:childTnLst>
                              <p:par>
                                <p:cTn id="317" presetID="9" presetClass="entr" presetSubtype="0" fill="hold" grpId="0" nodeType="afterEffect">
                                  <p:stCondLst>
                                    <p:cond delay="0"/>
                                  </p:stCondLst>
                                  <p:childTnLst>
                                    <p:set>
                                      <p:cBhvr>
                                        <p:cTn id="318" dur="1" fill="hold">
                                          <p:stCondLst>
                                            <p:cond delay="0"/>
                                          </p:stCondLst>
                                        </p:cTn>
                                        <p:tgtEl>
                                          <p:spTgt spid="226"/>
                                        </p:tgtEl>
                                        <p:attrNameLst>
                                          <p:attrName>style.visibility</p:attrName>
                                        </p:attrNameLst>
                                      </p:cBhvr>
                                      <p:to>
                                        <p:strVal val="visible"/>
                                      </p:to>
                                    </p:set>
                                    <p:animEffect transition="in" filter="dissolve">
                                      <p:cBhvr>
                                        <p:cTn id="319" dur="500"/>
                                        <p:tgtEl>
                                          <p:spTgt spid="226"/>
                                        </p:tgtEl>
                                      </p:cBhvr>
                                    </p:animEffect>
                                  </p:childTnLst>
                                </p:cTn>
                              </p:par>
                              <p:par>
                                <p:cTn id="320" presetID="9" presetClass="entr" presetSubtype="0" fill="hold" nodeType="withEffect">
                                  <p:stCondLst>
                                    <p:cond delay="0"/>
                                  </p:stCondLst>
                                  <p:childTnLst>
                                    <p:set>
                                      <p:cBhvr>
                                        <p:cTn id="321" dur="1" fill="hold">
                                          <p:stCondLst>
                                            <p:cond delay="0"/>
                                          </p:stCondLst>
                                        </p:cTn>
                                        <p:tgtEl>
                                          <p:spTgt spid="227"/>
                                        </p:tgtEl>
                                        <p:attrNameLst>
                                          <p:attrName>style.visibility</p:attrName>
                                        </p:attrNameLst>
                                      </p:cBhvr>
                                      <p:to>
                                        <p:strVal val="visible"/>
                                      </p:to>
                                    </p:set>
                                    <p:animEffect transition="in" filter="dissolve">
                                      <p:cBhvr>
                                        <p:cTn id="322" dur="500"/>
                                        <p:tgtEl>
                                          <p:spTgt spid="227"/>
                                        </p:tgtEl>
                                      </p:cBhvr>
                                    </p:animEffect>
                                  </p:childTnLst>
                                </p:cTn>
                              </p:par>
                            </p:childTnLst>
                          </p:cTn>
                        </p:par>
                        <p:par>
                          <p:cTn id="323" fill="hold">
                            <p:stCondLst>
                              <p:cond delay="3000"/>
                            </p:stCondLst>
                            <p:childTnLst>
                              <p:par>
                                <p:cTn id="324" presetID="9" presetClass="entr" presetSubtype="0" fill="hold" grpId="0" nodeType="afterEffect">
                                  <p:stCondLst>
                                    <p:cond delay="0"/>
                                  </p:stCondLst>
                                  <p:childTnLst>
                                    <p:set>
                                      <p:cBhvr>
                                        <p:cTn id="325" dur="1" fill="hold">
                                          <p:stCondLst>
                                            <p:cond delay="0"/>
                                          </p:stCondLst>
                                        </p:cTn>
                                        <p:tgtEl>
                                          <p:spTgt spid="73"/>
                                        </p:tgtEl>
                                        <p:attrNameLst>
                                          <p:attrName>style.visibility</p:attrName>
                                        </p:attrNameLst>
                                      </p:cBhvr>
                                      <p:to>
                                        <p:strVal val="visible"/>
                                      </p:to>
                                    </p:set>
                                    <p:animEffect transition="in" filter="dissolve">
                                      <p:cBhvr>
                                        <p:cTn id="326" dur="500"/>
                                        <p:tgtEl>
                                          <p:spTgt spid="73"/>
                                        </p:tgtEl>
                                      </p:cBhvr>
                                    </p:animEffect>
                                  </p:childTnLst>
                                </p:cTn>
                              </p:par>
                            </p:childTnLst>
                          </p:cTn>
                        </p:par>
                        <p:par>
                          <p:cTn id="327" fill="hold">
                            <p:stCondLst>
                              <p:cond delay="3500"/>
                            </p:stCondLst>
                            <p:childTnLst>
                              <p:par>
                                <p:cTn id="328" presetID="9" presetClass="entr" presetSubtype="0" fill="hold" grpId="0" nodeType="afterEffect">
                                  <p:stCondLst>
                                    <p:cond delay="0"/>
                                  </p:stCondLst>
                                  <p:childTnLst>
                                    <p:set>
                                      <p:cBhvr>
                                        <p:cTn id="329" dur="1" fill="hold">
                                          <p:stCondLst>
                                            <p:cond delay="0"/>
                                          </p:stCondLst>
                                        </p:cTn>
                                        <p:tgtEl>
                                          <p:spTgt spid="72"/>
                                        </p:tgtEl>
                                        <p:attrNameLst>
                                          <p:attrName>style.visibility</p:attrName>
                                        </p:attrNameLst>
                                      </p:cBhvr>
                                      <p:to>
                                        <p:strVal val="visible"/>
                                      </p:to>
                                    </p:set>
                                    <p:animEffect transition="in" filter="dissolve">
                                      <p:cBhvr>
                                        <p:cTn id="330" dur="500"/>
                                        <p:tgtEl>
                                          <p:spTgt spid="72"/>
                                        </p:tgtEl>
                                      </p:cBhvr>
                                    </p:animEffect>
                                  </p:childTnLst>
                                </p:cTn>
                              </p:par>
                              <p:par>
                                <p:cTn id="331" presetID="9" presetClass="entr" presetSubtype="0" fill="hold" nodeType="withEffect">
                                  <p:stCondLst>
                                    <p:cond delay="0"/>
                                  </p:stCondLst>
                                  <p:childTnLst>
                                    <p:set>
                                      <p:cBhvr>
                                        <p:cTn id="332" dur="1" fill="hold">
                                          <p:stCondLst>
                                            <p:cond delay="0"/>
                                          </p:stCondLst>
                                        </p:cTn>
                                        <p:tgtEl>
                                          <p:spTgt spid="75"/>
                                        </p:tgtEl>
                                        <p:attrNameLst>
                                          <p:attrName>style.visibility</p:attrName>
                                        </p:attrNameLst>
                                      </p:cBhvr>
                                      <p:to>
                                        <p:strVal val="visible"/>
                                      </p:to>
                                    </p:set>
                                    <p:animEffect transition="in" filter="dissolve">
                                      <p:cBhvr>
                                        <p:cTn id="333" dur="500"/>
                                        <p:tgtEl>
                                          <p:spTgt spid="75"/>
                                        </p:tgtEl>
                                      </p:cBhvr>
                                    </p:animEffect>
                                  </p:childTnLst>
                                </p:cTn>
                              </p:par>
                            </p:childTnLst>
                          </p:cTn>
                        </p:par>
                        <p:par>
                          <p:cTn id="334" fill="hold">
                            <p:stCondLst>
                              <p:cond delay="4000"/>
                            </p:stCondLst>
                            <p:childTnLst>
                              <p:par>
                                <p:cTn id="335" presetID="9" presetClass="entr" presetSubtype="0" fill="hold" grpId="0" nodeType="afterEffect">
                                  <p:stCondLst>
                                    <p:cond delay="0"/>
                                  </p:stCondLst>
                                  <p:childTnLst>
                                    <p:set>
                                      <p:cBhvr>
                                        <p:cTn id="336" dur="1" fill="hold">
                                          <p:stCondLst>
                                            <p:cond delay="0"/>
                                          </p:stCondLst>
                                        </p:cTn>
                                        <p:tgtEl>
                                          <p:spTgt spid="60"/>
                                        </p:tgtEl>
                                        <p:attrNameLst>
                                          <p:attrName>style.visibility</p:attrName>
                                        </p:attrNameLst>
                                      </p:cBhvr>
                                      <p:to>
                                        <p:strVal val="visible"/>
                                      </p:to>
                                    </p:set>
                                    <p:animEffect transition="in" filter="dissolve">
                                      <p:cBhvr>
                                        <p:cTn id="337" dur="500"/>
                                        <p:tgtEl>
                                          <p:spTgt spid="60"/>
                                        </p:tgtEl>
                                      </p:cBhvr>
                                    </p:animEffect>
                                  </p:childTnLst>
                                </p:cTn>
                              </p:par>
                            </p:childTnLst>
                          </p:cTn>
                        </p:par>
                        <p:par>
                          <p:cTn id="338" fill="hold">
                            <p:stCondLst>
                              <p:cond delay="4500"/>
                            </p:stCondLst>
                            <p:childTnLst>
                              <p:par>
                                <p:cTn id="339" presetID="9" presetClass="entr" presetSubtype="0" fill="hold" grpId="0" nodeType="afterEffect">
                                  <p:stCondLst>
                                    <p:cond delay="0"/>
                                  </p:stCondLst>
                                  <p:childTnLst>
                                    <p:set>
                                      <p:cBhvr>
                                        <p:cTn id="340" dur="1" fill="hold">
                                          <p:stCondLst>
                                            <p:cond delay="0"/>
                                          </p:stCondLst>
                                        </p:cTn>
                                        <p:tgtEl>
                                          <p:spTgt spid="61"/>
                                        </p:tgtEl>
                                        <p:attrNameLst>
                                          <p:attrName>style.visibility</p:attrName>
                                        </p:attrNameLst>
                                      </p:cBhvr>
                                      <p:to>
                                        <p:strVal val="visible"/>
                                      </p:to>
                                    </p:set>
                                    <p:animEffect transition="in" filter="dissolve">
                                      <p:cBhvr>
                                        <p:cTn id="341" dur="500"/>
                                        <p:tgtEl>
                                          <p:spTgt spid="61"/>
                                        </p:tgtEl>
                                      </p:cBhvr>
                                    </p:animEffect>
                                  </p:childTnLst>
                                </p:cTn>
                              </p:par>
                              <p:par>
                                <p:cTn id="342" presetID="9" presetClass="entr" presetSubtype="0" fill="hold" nodeType="withEffect">
                                  <p:stCondLst>
                                    <p:cond delay="0"/>
                                  </p:stCondLst>
                                  <p:childTnLst>
                                    <p:set>
                                      <p:cBhvr>
                                        <p:cTn id="343" dur="1" fill="hold">
                                          <p:stCondLst>
                                            <p:cond delay="0"/>
                                          </p:stCondLst>
                                        </p:cTn>
                                        <p:tgtEl>
                                          <p:spTgt spid="70"/>
                                        </p:tgtEl>
                                        <p:attrNameLst>
                                          <p:attrName>style.visibility</p:attrName>
                                        </p:attrNameLst>
                                      </p:cBhvr>
                                      <p:to>
                                        <p:strVal val="visible"/>
                                      </p:to>
                                    </p:set>
                                    <p:animEffect transition="in" filter="dissolve">
                                      <p:cBhvr>
                                        <p:cTn id="344" dur="500"/>
                                        <p:tgtEl>
                                          <p:spTgt spid="70"/>
                                        </p:tgtEl>
                                      </p:cBhvr>
                                    </p:animEffect>
                                  </p:childTnLst>
                                </p:cTn>
                              </p:par>
                            </p:childTnLst>
                          </p:cTn>
                        </p:par>
                        <p:par>
                          <p:cTn id="345" fill="hold">
                            <p:stCondLst>
                              <p:cond delay="5000"/>
                            </p:stCondLst>
                            <p:childTnLst>
                              <p:par>
                                <p:cTn id="346" presetID="9" presetClass="entr" presetSubtype="0" fill="hold" grpId="0" nodeType="afterEffect">
                                  <p:stCondLst>
                                    <p:cond delay="0"/>
                                  </p:stCondLst>
                                  <p:childTnLst>
                                    <p:set>
                                      <p:cBhvr>
                                        <p:cTn id="347" dur="1" fill="hold">
                                          <p:stCondLst>
                                            <p:cond delay="0"/>
                                          </p:stCondLst>
                                        </p:cTn>
                                        <p:tgtEl>
                                          <p:spTgt spid="234"/>
                                        </p:tgtEl>
                                        <p:attrNameLst>
                                          <p:attrName>style.visibility</p:attrName>
                                        </p:attrNameLst>
                                      </p:cBhvr>
                                      <p:to>
                                        <p:strVal val="visible"/>
                                      </p:to>
                                    </p:set>
                                    <p:animEffect transition="in" filter="dissolve">
                                      <p:cBhvr>
                                        <p:cTn id="348" dur="500"/>
                                        <p:tgtEl>
                                          <p:spTgt spid="234"/>
                                        </p:tgtEl>
                                      </p:cBhvr>
                                    </p:animEffect>
                                  </p:childTnLst>
                                </p:cTn>
                              </p:par>
                            </p:childTnLst>
                          </p:cTn>
                        </p:par>
                        <p:par>
                          <p:cTn id="349" fill="hold">
                            <p:stCondLst>
                              <p:cond delay="5500"/>
                            </p:stCondLst>
                            <p:childTnLst>
                              <p:par>
                                <p:cTn id="350" presetID="9" presetClass="entr" presetSubtype="0" fill="hold" grpId="0" nodeType="afterEffect">
                                  <p:stCondLst>
                                    <p:cond delay="0"/>
                                  </p:stCondLst>
                                  <p:childTnLst>
                                    <p:set>
                                      <p:cBhvr>
                                        <p:cTn id="351" dur="1" fill="hold">
                                          <p:stCondLst>
                                            <p:cond delay="0"/>
                                          </p:stCondLst>
                                        </p:cTn>
                                        <p:tgtEl>
                                          <p:spTgt spid="235"/>
                                        </p:tgtEl>
                                        <p:attrNameLst>
                                          <p:attrName>style.visibility</p:attrName>
                                        </p:attrNameLst>
                                      </p:cBhvr>
                                      <p:to>
                                        <p:strVal val="visible"/>
                                      </p:to>
                                    </p:set>
                                    <p:animEffect transition="in" filter="dissolve">
                                      <p:cBhvr>
                                        <p:cTn id="352" dur="500"/>
                                        <p:tgtEl>
                                          <p:spTgt spid="235"/>
                                        </p:tgtEl>
                                      </p:cBhvr>
                                    </p:animEffect>
                                  </p:childTnLst>
                                </p:cTn>
                              </p:par>
                            </p:childTnLst>
                          </p:cTn>
                        </p:par>
                      </p:childTnLst>
                    </p:cTn>
                  </p:par>
                  <p:par>
                    <p:cTn id="353" fill="hold">
                      <p:stCondLst>
                        <p:cond delay="indefinite"/>
                      </p:stCondLst>
                      <p:childTnLst>
                        <p:par>
                          <p:cTn id="354" fill="hold">
                            <p:stCondLst>
                              <p:cond delay="0"/>
                            </p:stCondLst>
                            <p:childTnLst>
                              <p:par>
                                <p:cTn id="355" presetID="9" presetClass="entr" presetSubtype="0" fill="hold" grpId="0" nodeType="clickEffect">
                                  <p:stCondLst>
                                    <p:cond delay="0"/>
                                  </p:stCondLst>
                                  <p:childTnLst>
                                    <p:set>
                                      <p:cBhvr>
                                        <p:cTn id="356" dur="1" fill="hold">
                                          <p:stCondLst>
                                            <p:cond delay="0"/>
                                          </p:stCondLst>
                                        </p:cTn>
                                        <p:tgtEl>
                                          <p:spTgt spid="236"/>
                                        </p:tgtEl>
                                        <p:attrNameLst>
                                          <p:attrName>style.visibility</p:attrName>
                                        </p:attrNameLst>
                                      </p:cBhvr>
                                      <p:to>
                                        <p:strVal val="visible"/>
                                      </p:to>
                                    </p:set>
                                    <p:animEffect transition="in" filter="dissolve">
                                      <p:cBhvr>
                                        <p:cTn id="357" dur="500"/>
                                        <p:tgtEl>
                                          <p:spTgt spid="236"/>
                                        </p:tgtEl>
                                      </p:cBhvr>
                                    </p:animEffect>
                                  </p:childTnLst>
                                </p:cTn>
                              </p:par>
                            </p:childTnLst>
                          </p:cTn>
                        </p:par>
                        <p:par>
                          <p:cTn id="358" fill="hold">
                            <p:stCondLst>
                              <p:cond delay="500"/>
                            </p:stCondLst>
                            <p:childTnLst>
                              <p:par>
                                <p:cTn id="359" presetID="9" presetClass="entr" presetSubtype="0" fill="hold" grpId="0" nodeType="afterEffect">
                                  <p:stCondLst>
                                    <p:cond delay="0"/>
                                  </p:stCondLst>
                                  <p:childTnLst>
                                    <p:set>
                                      <p:cBhvr>
                                        <p:cTn id="360" dur="1" fill="hold">
                                          <p:stCondLst>
                                            <p:cond delay="0"/>
                                          </p:stCondLst>
                                        </p:cTn>
                                        <p:tgtEl>
                                          <p:spTgt spid="237"/>
                                        </p:tgtEl>
                                        <p:attrNameLst>
                                          <p:attrName>style.visibility</p:attrName>
                                        </p:attrNameLst>
                                      </p:cBhvr>
                                      <p:to>
                                        <p:strVal val="visible"/>
                                      </p:to>
                                    </p:set>
                                    <p:animEffect transition="in" filter="dissolve">
                                      <p:cBhvr>
                                        <p:cTn id="361" dur="500"/>
                                        <p:tgtEl>
                                          <p:spTgt spid="237"/>
                                        </p:tgtEl>
                                      </p:cBhvr>
                                    </p:animEffect>
                                  </p:childTnLst>
                                </p:cTn>
                              </p:par>
                              <p:par>
                                <p:cTn id="362" presetID="9" presetClass="entr" presetSubtype="0" fill="hold" nodeType="withEffect">
                                  <p:stCondLst>
                                    <p:cond delay="0"/>
                                  </p:stCondLst>
                                  <p:childTnLst>
                                    <p:set>
                                      <p:cBhvr>
                                        <p:cTn id="363" dur="1" fill="hold">
                                          <p:stCondLst>
                                            <p:cond delay="0"/>
                                          </p:stCondLst>
                                        </p:cTn>
                                        <p:tgtEl>
                                          <p:spTgt spid="238"/>
                                        </p:tgtEl>
                                        <p:attrNameLst>
                                          <p:attrName>style.visibility</p:attrName>
                                        </p:attrNameLst>
                                      </p:cBhvr>
                                      <p:to>
                                        <p:strVal val="visible"/>
                                      </p:to>
                                    </p:set>
                                    <p:animEffect transition="in" filter="dissolve">
                                      <p:cBhvr>
                                        <p:cTn id="364" dur="500"/>
                                        <p:tgtEl>
                                          <p:spTgt spid="238"/>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8"/>
                                        </p:tgtEl>
                                        <p:attrNameLst>
                                          <p:attrName>style.visibility</p:attrName>
                                        </p:attrNameLst>
                                      </p:cBhvr>
                                      <p:to>
                                        <p:strVal val="visible"/>
                                      </p:to>
                                    </p:set>
                                    <p:animEffect transition="in" filter="dissolve">
                                      <p:cBhvr>
                                        <p:cTn id="369" dur="500"/>
                                        <p:tgtEl>
                                          <p:spTgt spid="6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1"/>
                                        </p:tgtEl>
                                        <p:attrNameLst>
                                          <p:attrName>style.visibility</p:attrName>
                                        </p:attrNameLst>
                                      </p:cBhvr>
                                      <p:to>
                                        <p:strVal val="visible"/>
                                      </p:to>
                                    </p:set>
                                    <p:animEffect transition="in" filter="dissolve">
                                      <p:cBhvr>
                                        <p:cTn id="374" dur="500"/>
                                        <p:tgtEl>
                                          <p:spTgt spid="71"/>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3"/>
                                        </p:tgtEl>
                                        <p:attrNameLst>
                                          <p:attrName>style.visibility</p:attrName>
                                        </p:attrNameLst>
                                      </p:cBhvr>
                                      <p:to>
                                        <p:strVal val="visible"/>
                                      </p:to>
                                    </p:set>
                                    <p:animEffect transition="in" filter="dissolve">
                                      <p:cBhvr>
                                        <p:cTn id="37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86" grpId="0" animBg="1"/>
      <p:bldP spid="87" grpId="0"/>
      <p:bldP spid="88" grpId="0" animBg="1"/>
      <p:bldP spid="89" grpId="0" animBg="1"/>
      <p:bldP spid="90" grpId="0" animBg="1"/>
      <p:bldP spid="91" grpId="0" animBg="1"/>
      <p:bldP spid="94" grpId="0" animBg="1"/>
      <p:bldP spid="95" grpId="0" animBg="1"/>
      <p:bldP spid="96" grpId="0" animBg="1"/>
      <p:bldP spid="97" grpId="0" animBg="1"/>
      <p:bldP spid="98" grpId="0" animBg="1"/>
      <p:bldP spid="100" grpId="0" animBg="1"/>
      <p:bldP spid="101" grpId="0" animBg="1"/>
      <p:bldP spid="112" grpId="0" animBg="1"/>
      <p:bldP spid="117" grpId="0" animBg="1"/>
      <p:bldP spid="118" grpId="0" animBg="1"/>
      <p:bldP spid="119" grpId="0" animBg="1"/>
      <p:bldP spid="120" grpId="0" animBg="1"/>
      <p:bldP spid="134" grpId="0" animBg="1"/>
      <p:bldP spid="135" grpId="0"/>
      <p:bldP spid="174" grpId="0" animBg="1"/>
      <p:bldP spid="175" grpId="0" animBg="1"/>
      <p:bldP spid="180" grpId="0" animBg="1"/>
      <p:bldP spid="181" grpId="0"/>
      <p:bldP spid="183" grpId="0" animBg="1"/>
      <p:bldP spid="187" grpId="0" animBg="1"/>
      <p:bldP spid="193" grpId="0" animBg="1"/>
      <p:bldP spid="198" grpId="0" animBg="1"/>
      <p:bldP spid="184" grpId="0" animBg="1"/>
      <p:bldP spid="202" grpId="0" animBg="1"/>
      <p:bldP spid="185" grpId="0" animBg="1"/>
      <p:bldP spid="186" grpId="0" animBg="1"/>
      <p:bldP spid="206" grpId="0" animBg="1"/>
      <p:bldP spid="207" grpId="0"/>
      <p:bldP spid="208" grpId="0" animBg="1"/>
      <p:bldP spid="209" grpId="0" animBg="1"/>
      <p:bldP spid="213" grpId="0" animBg="1"/>
      <p:bldP spid="214" grpId="0"/>
      <p:bldP spid="218" grpId="0" animBg="1"/>
      <p:bldP spid="221" grpId="0" animBg="1"/>
      <p:bldP spid="234" grpId="0" animBg="1"/>
      <p:bldP spid="235" grpId="0"/>
      <p:bldP spid="236" grpId="0" animBg="1"/>
      <p:bldP spid="237" grpId="0" animBg="1"/>
      <p:bldP spid="215" grpId="0" animBg="1"/>
      <p:bldP spid="226" grpId="0" animBg="1"/>
      <p:bldP spid="216" grpId="0" animBg="1"/>
      <p:bldP spid="217" grpId="0" animBg="1"/>
      <p:bldP spid="72" grpId="0" animBg="1"/>
      <p:bldP spid="73" grpId="0" animBg="1"/>
      <p:bldP spid="60"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0565C2-1955-D344-9105-5390CC7371AF}"/>
              </a:ext>
            </a:extLst>
          </p:cNvPr>
          <p:cNvSpPr>
            <a:spLocks noGrp="1"/>
          </p:cNvSpPr>
          <p:nvPr>
            <p:ph type="title"/>
          </p:nvPr>
        </p:nvSpPr>
        <p:spPr/>
        <p:txBody>
          <a:bodyPr>
            <a:normAutofit fontScale="90000"/>
          </a:bodyPr>
          <a:lstStyle/>
          <a:p>
            <a:r>
              <a:rPr kumimoji="1" lang="ja-JP" altLang="en-US"/>
              <a:t>なぜオブジェクト指向を使うのか</a:t>
            </a:r>
          </a:p>
        </p:txBody>
      </p:sp>
      <p:sp>
        <p:nvSpPr>
          <p:cNvPr id="3" name="コンテンツ プレースホルダー 2">
            <a:extLst>
              <a:ext uri="{FF2B5EF4-FFF2-40B4-BE49-F238E27FC236}">
                <a16:creationId xmlns:a16="http://schemas.microsoft.com/office/drawing/2014/main" id="{675F4C8B-9A30-CB4A-848B-EEA7B0EE7CC5}"/>
              </a:ext>
            </a:extLst>
          </p:cNvPr>
          <p:cNvSpPr>
            <a:spLocks noGrp="1"/>
          </p:cNvSpPr>
          <p:nvPr>
            <p:ph idx="1"/>
          </p:nvPr>
        </p:nvSpPr>
        <p:spPr/>
        <p:txBody>
          <a:bodyPr>
            <a:normAutofit fontScale="92500" lnSpcReduction="20000"/>
          </a:bodyPr>
          <a:lstStyle/>
          <a:p>
            <a:pPr>
              <a:lnSpc>
                <a:spcPct val="120000"/>
              </a:lnSpc>
            </a:pPr>
            <a:r>
              <a:rPr kumimoji="1" lang="ja-JP" altLang="en-US"/>
              <a:t>品質の高いソフトウェアを作りたいから．</a:t>
            </a:r>
            <a:endParaRPr kumimoji="1" lang="en-US" altLang="ja-JP" dirty="0"/>
          </a:p>
          <a:p>
            <a:pPr lvl="1">
              <a:lnSpc>
                <a:spcPct val="120000"/>
              </a:lnSpc>
            </a:pPr>
            <a:r>
              <a:rPr lang="ja-JP" altLang="en-US"/>
              <a:t>オブジェクト指向を使うと変更に対して柔軟に対応できる．</a:t>
            </a:r>
            <a:endParaRPr lang="en-US" altLang="ja-JP" dirty="0"/>
          </a:p>
          <a:p>
            <a:pPr lvl="1">
              <a:lnSpc>
                <a:spcPct val="120000"/>
              </a:lnSpc>
            </a:pPr>
            <a:r>
              <a:rPr lang="ja-JP" altLang="en-US"/>
              <a:t>頻繁に変更されそうな箇所とそうでない箇所を分ける．</a:t>
            </a:r>
            <a:endParaRPr lang="en-US" altLang="ja-JP" dirty="0"/>
          </a:p>
          <a:p>
            <a:pPr lvl="2">
              <a:lnSpc>
                <a:spcPct val="120000"/>
              </a:lnSpc>
            </a:pPr>
            <a:r>
              <a:rPr kumimoji="1" lang="ja-JP" altLang="en-US"/>
              <a:t>頻繁に変更されそうな箇所をクラスとして抽出し，変更しやすくする．</a:t>
            </a:r>
            <a:endParaRPr kumimoji="1" lang="en-US" altLang="ja-JP" dirty="0"/>
          </a:p>
        </p:txBody>
      </p:sp>
      <p:sp>
        <p:nvSpPr>
          <p:cNvPr id="5" name="フッター プレースホルダー 4">
            <a:extLst>
              <a:ext uri="{FF2B5EF4-FFF2-40B4-BE49-F238E27FC236}">
                <a16:creationId xmlns:a16="http://schemas.microsoft.com/office/drawing/2014/main" id="{3E1B9BEE-DDF1-454E-8715-B817C4AEC39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E169E81F-58C8-904C-956C-AE2A17F888DA}"/>
              </a:ext>
            </a:extLst>
          </p:cNvPr>
          <p:cNvSpPr>
            <a:spLocks noGrp="1"/>
          </p:cNvSpPr>
          <p:nvPr>
            <p:ph type="sldNum" sz="quarter" idx="12"/>
          </p:nvPr>
        </p:nvSpPr>
        <p:spPr/>
        <p:txBody>
          <a:bodyPr/>
          <a:lstStyle/>
          <a:p>
            <a:fld id="{24785B65-FD71-8B41-B484-67B8C90169D7}" type="slidenum">
              <a:rPr kumimoji="1" lang="ja-JP" altLang="en-US" smtClean="0"/>
              <a:t>8</a:t>
            </a:fld>
            <a:endParaRPr kumimoji="1" lang="ja-JP" altLang="en-US"/>
          </a:p>
        </p:txBody>
      </p:sp>
      <p:sp>
        <p:nvSpPr>
          <p:cNvPr id="7" name="角丸四角形吹き出し 6">
            <a:extLst>
              <a:ext uri="{FF2B5EF4-FFF2-40B4-BE49-F238E27FC236}">
                <a16:creationId xmlns:a16="http://schemas.microsoft.com/office/drawing/2014/main" id="{25350A38-6EEB-5F2C-EEA9-8C2138153890}"/>
              </a:ext>
            </a:extLst>
          </p:cNvPr>
          <p:cNvSpPr/>
          <p:nvPr/>
        </p:nvSpPr>
        <p:spPr>
          <a:xfrm>
            <a:off x="6457070" y="3094540"/>
            <a:ext cx="1997613" cy="612648"/>
          </a:xfrm>
          <a:prstGeom prst="wedgeRoundRectCallout">
            <a:avLst>
              <a:gd name="adj1" fmla="val -71537"/>
              <a:gd name="adj2" fmla="val -70680"/>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うまく</a:t>
            </a:r>
          </a:p>
        </p:txBody>
      </p:sp>
    </p:spTree>
    <p:extLst>
      <p:ext uri="{BB962C8B-B14F-4D97-AF65-F5344CB8AC3E}">
        <p14:creationId xmlns:p14="http://schemas.microsoft.com/office/powerpoint/2010/main" val="189270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オブジェクト指向の</a:t>
            </a:r>
            <a:r>
              <a:rPr lang="ja-JP" altLang="en-US" dirty="0"/>
              <a:t>三</a:t>
            </a:r>
            <a:r>
              <a:rPr kumimoji="1" lang="ja-JP" altLang="en-US" dirty="0"/>
              <a:t>原則</a:t>
            </a:r>
          </a:p>
        </p:txBody>
      </p:sp>
      <p:sp>
        <p:nvSpPr>
          <p:cNvPr id="3" name="コンテンツ プレースホルダー 2"/>
          <p:cNvSpPr>
            <a:spLocks noGrp="1"/>
          </p:cNvSpPr>
          <p:nvPr>
            <p:ph idx="1"/>
          </p:nvPr>
        </p:nvSpPr>
        <p:spPr/>
        <p:txBody>
          <a:bodyPr/>
          <a:lstStyle/>
          <a:p>
            <a:pPr>
              <a:lnSpc>
                <a:spcPct val="100000"/>
              </a:lnSpc>
            </a:pPr>
            <a:r>
              <a:rPr kumimoji="1" lang="ja-JP" altLang="en-US" dirty="0"/>
              <a:t>カプセル化（</a:t>
            </a:r>
            <a:r>
              <a:rPr lang="en-US" altLang="ja-JP" dirty="0"/>
              <a:t>Encapsulation</a:t>
            </a:r>
            <a:r>
              <a:rPr kumimoji="1" lang="ja-JP" altLang="en-US" dirty="0"/>
              <a:t>）</a:t>
            </a:r>
            <a:endParaRPr kumimoji="1" lang="en-US" altLang="ja-JP" dirty="0"/>
          </a:p>
          <a:p>
            <a:pPr>
              <a:lnSpc>
                <a:spcPct val="100000"/>
              </a:lnSpc>
            </a:pPr>
            <a:r>
              <a:rPr lang="ja-JP" altLang="en-US" dirty="0"/>
              <a:t>継承（</a:t>
            </a:r>
            <a:r>
              <a:rPr lang="en-US" altLang="ja-JP" dirty="0"/>
              <a:t>Inheritance</a:t>
            </a:r>
            <a:r>
              <a:rPr lang="ja-JP" altLang="en-US" dirty="0"/>
              <a:t>）</a:t>
            </a:r>
            <a:endParaRPr lang="en-US" altLang="ja-JP" dirty="0"/>
          </a:p>
          <a:p>
            <a:pPr>
              <a:lnSpc>
                <a:spcPct val="100000"/>
              </a:lnSpc>
            </a:pPr>
            <a:r>
              <a:rPr lang="ja-JP" altLang="en-US" dirty="0"/>
              <a:t>多態性（</a:t>
            </a:r>
            <a:r>
              <a:rPr lang="en-US" altLang="ja-JP" dirty="0"/>
              <a:t>Polymorphism</a:t>
            </a:r>
            <a:r>
              <a:rPr lang="ja-JP" altLang="en-US" dirty="0"/>
              <a:t>）</a:t>
            </a:r>
            <a:endParaRPr lang="en-US" altLang="ja-JP"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図 6"/>
          <p:cNvPicPr>
            <a:picLocks noChangeAspect="1"/>
          </p:cNvPicPr>
          <p:nvPr/>
        </p:nvPicPr>
        <p:blipFill>
          <a:blip r:embed="rId4"/>
          <a:stretch>
            <a:fillRect/>
          </a:stretch>
        </p:blipFill>
        <p:spPr>
          <a:xfrm>
            <a:off x="2002699" y="4308660"/>
            <a:ext cx="3163455" cy="2110618"/>
          </a:xfrm>
          <a:prstGeom prst="rect">
            <a:avLst/>
          </a:prstGeom>
        </p:spPr>
      </p:pic>
      <p:pic>
        <p:nvPicPr>
          <p:cNvPr id="8" name="図 7"/>
          <p:cNvPicPr>
            <a:picLocks noChangeAspect="1"/>
          </p:cNvPicPr>
          <p:nvPr/>
        </p:nvPicPr>
        <p:blipFill>
          <a:blip r:embed="rId5"/>
          <a:stretch>
            <a:fillRect/>
          </a:stretch>
        </p:blipFill>
        <p:spPr>
          <a:xfrm flipH="1">
            <a:off x="7126635" y="4308660"/>
            <a:ext cx="3156064" cy="2110618"/>
          </a:xfrm>
          <a:prstGeom prst="rect">
            <a:avLst/>
          </a:prstGeom>
        </p:spPr>
      </p:pic>
      <p:sp>
        <p:nvSpPr>
          <p:cNvPr id="9" name="フッター プレースホルダー 8"/>
          <p:cNvSpPr>
            <a:spLocks noGrp="1"/>
          </p:cNvSpPr>
          <p:nvPr>
            <p:ph type="ftr" sz="quarter" idx="11"/>
          </p:nvPr>
        </p:nvSpPr>
        <p:spPr/>
        <p:txBody>
          <a:bodyPr/>
          <a:lstStyle/>
          <a:p>
            <a:r>
              <a:rPr lang="ja-JP" altLang="en-US"/>
              <a:t>ソフトウェア設計</a:t>
            </a:r>
            <a:endParaRPr lang="en-US" dirty="0"/>
          </a:p>
        </p:txBody>
      </p:sp>
      <p:grpSp>
        <p:nvGrpSpPr>
          <p:cNvPr id="18" name="グループ化 17">
            <a:extLst>
              <a:ext uri="{FF2B5EF4-FFF2-40B4-BE49-F238E27FC236}">
                <a16:creationId xmlns:a16="http://schemas.microsoft.com/office/drawing/2014/main" id="{D0E1885D-1525-A940-90C9-3C76A41D8B8F}"/>
              </a:ext>
            </a:extLst>
          </p:cNvPr>
          <p:cNvGrpSpPr/>
          <p:nvPr/>
        </p:nvGrpSpPr>
        <p:grpSpPr>
          <a:xfrm>
            <a:off x="8558247" y="1840845"/>
            <a:ext cx="2416977" cy="740678"/>
            <a:chOff x="8988551" y="1588039"/>
            <a:chExt cx="2416977" cy="740678"/>
          </a:xfrm>
        </p:grpSpPr>
        <p:sp>
          <p:nvSpPr>
            <p:cNvPr id="13" name="三角形 12">
              <a:extLst>
                <a:ext uri="{FF2B5EF4-FFF2-40B4-BE49-F238E27FC236}">
                  <a16:creationId xmlns:a16="http://schemas.microsoft.com/office/drawing/2014/main" id="{EBEB0813-3A23-8D46-B0EE-11697753F6C4}"/>
                </a:ext>
              </a:extLst>
            </p:cNvPr>
            <p:cNvSpPr/>
            <p:nvPr/>
          </p:nvSpPr>
          <p:spPr>
            <a:xfrm rot="16200000">
              <a:off x="8988551" y="1608717"/>
              <a:ext cx="720000" cy="720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60D9E579-E27C-734A-9A46-809AA62CCA22}"/>
                </a:ext>
              </a:extLst>
            </p:cNvPr>
            <p:cNvSpPr/>
            <p:nvPr/>
          </p:nvSpPr>
          <p:spPr>
            <a:xfrm>
              <a:off x="9159869" y="1588039"/>
              <a:ext cx="2245659" cy="72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オブジェクト指向に限らず重要．</a:t>
              </a:r>
            </a:p>
          </p:txBody>
        </p:sp>
      </p:grpSp>
      <p:grpSp>
        <p:nvGrpSpPr>
          <p:cNvPr id="16" name="グループ化 15">
            <a:extLst>
              <a:ext uri="{FF2B5EF4-FFF2-40B4-BE49-F238E27FC236}">
                <a16:creationId xmlns:a16="http://schemas.microsoft.com/office/drawing/2014/main" id="{6C3EC7F6-D99E-7B4D-9EB8-C4B1B0D3B509}"/>
              </a:ext>
            </a:extLst>
          </p:cNvPr>
          <p:cNvGrpSpPr/>
          <p:nvPr/>
        </p:nvGrpSpPr>
        <p:grpSpPr>
          <a:xfrm>
            <a:off x="8558247" y="3412181"/>
            <a:ext cx="2416977" cy="720000"/>
            <a:chOff x="8988551" y="3254364"/>
            <a:chExt cx="2416977" cy="720000"/>
          </a:xfrm>
        </p:grpSpPr>
        <p:sp>
          <p:nvSpPr>
            <p:cNvPr id="15" name="三角形 14">
              <a:extLst>
                <a:ext uri="{FF2B5EF4-FFF2-40B4-BE49-F238E27FC236}">
                  <a16:creationId xmlns:a16="http://schemas.microsoft.com/office/drawing/2014/main" id="{31E7DA9C-5A9D-1D43-B789-E16FFAD99AC7}"/>
                </a:ext>
              </a:extLst>
            </p:cNvPr>
            <p:cNvSpPr/>
            <p:nvPr/>
          </p:nvSpPr>
          <p:spPr>
            <a:xfrm rot="16200000">
              <a:off x="8988551" y="3254364"/>
              <a:ext cx="720000" cy="720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AB67C332-AB53-234B-B735-3A67FBB1107C}"/>
                </a:ext>
              </a:extLst>
            </p:cNvPr>
            <p:cNvSpPr/>
            <p:nvPr/>
          </p:nvSpPr>
          <p:spPr>
            <a:xfrm>
              <a:off x="9159869" y="3254364"/>
              <a:ext cx="2245659" cy="72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オブジェクト指向で特に重要．</a:t>
              </a:r>
            </a:p>
          </p:txBody>
        </p:sp>
      </p:grpSp>
      <p:grpSp>
        <p:nvGrpSpPr>
          <p:cNvPr id="17" name="グループ化 16">
            <a:extLst>
              <a:ext uri="{FF2B5EF4-FFF2-40B4-BE49-F238E27FC236}">
                <a16:creationId xmlns:a16="http://schemas.microsoft.com/office/drawing/2014/main" id="{90B5323A-088D-C546-B809-4D165FC56176}"/>
              </a:ext>
            </a:extLst>
          </p:cNvPr>
          <p:cNvGrpSpPr/>
          <p:nvPr/>
        </p:nvGrpSpPr>
        <p:grpSpPr>
          <a:xfrm>
            <a:off x="8558247" y="2636852"/>
            <a:ext cx="2416977" cy="720000"/>
            <a:chOff x="8988551" y="2418410"/>
            <a:chExt cx="2416977" cy="720000"/>
          </a:xfrm>
        </p:grpSpPr>
        <p:sp>
          <p:nvSpPr>
            <p:cNvPr id="14" name="三角形 13">
              <a:extLst>
                <a:ext uri="{FF2B5EF4-FFF2-40B4-BE49-F238E27FC236}">
                  <a16:creationId xmlns:a16="http://schemas.microsoft.com/office/drawing/2014/main" id="{3E0EAD49-42AE-AA4E-94F0-98133215094E}"/>
                </a:ext>
              </a:extLst>
            </p:cNvPr>
            <p:cNvSpPr/>
            <p:nvPr/>
          </p:nvSpPr>
          <p:spPr>
            <a:xfrm rot="16200000">
              <a:off x="8988551" y="2418410"/>
              <a:ext cx="720000" cy="72000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a:extLst>
                <a:ext uri="{FF2B5EF4-FFF2-40B4-BE49-F238E27FC236}">
                  <a16:creationId xmlns:a16="http://schemas.microsoft.com/office/drawing/2014/main" id="{E6E723F9-99E0-BD40-BB8F-FF509160228D}"/>
                </a:ext>
              </a:extLst>
            </p:cNvPr>
            <p:cNvSpPr/>
            <p:nvPr/>
          </p:nvSpPr>
          <p:spPr>
            <a:xfrm>
              <a:off x="9159869" y="2418410"/>
              <a:ext cx="2245659" cy="72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多態性の実現手段の一つ</a:t>
              </a:r>
            </a:p>
          </p:txBody>
        </p:sp>
      </p:grpSp>
      <p:grpSp>
        <p:nvGrpSpPr>
          <p:cNvPr id="19" name="グループ化 18">
            <a:extLst>
              <a:ext uri="{FF2B5EF4-FFF2-40B4-BE49-F238E27FC236}">
                <a16:creationId xmlns:a16="http://schemas.microsoft.com/office/drawing/2014/main" id="{06FA26FF-C572-9795-2DC8-2D90991B5F61}"/>
              </a:ext>
            </a:extLst>
          </p:cNvPr>
          <p:cNvGrpSpPr>
            <a:grpSpLocks noChangeAspect="1"/>
          </p:cNvGrpSpPr>
          <p:nvPr/>
        </p:nvGrpSpPr>
        <p:grpSpPr>
          <a:xfrm rot="19800000">
            <a:off x="147304" y="1950042"/>
            <a:ext cx="864000" cy="360000"/>
            <a:chOff x="4356847" y="-415906"/>
            <a:chExt cx="2160000" cy="900000"/>
          </a:xfrm>
        </p:grpSpPr>
        <p:sp>
          <p:nvSpPr>
            <p:cNvPr id="20" name="片側の 2 つの角を丸めた四角形 19">
              <a:extLst>
                <a:ext uri="{FF2B5EF4-FFF2-40B4-BE49-F238E27FC236}">
                  <a16:creationId xmlns:a16="http://schemas.microsoft.com/office/drawing/2014/main" id="{51EB9536-0D89-388D-52C1-59F40D851B1A}"/>
                </a:ext>
              </a:extLst>
            </p:cNvPr>
            <p:cNvSpPr>
              <a:spLocks/>
            </p:cNvSpPr>
            <p:nvPr/>
          </p:nvSpPr>
          <p:spPr>
            <a:xfrm rot="16200000">
              <a:off x="4446847" y="-505906"/>
              <a:ext cx="900000" cy="1080000"/>
            </a:xfrm>
            <a:prstGeom prst="round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片側の 2 つの角を丸めた四角形 20">
              <a:extLst>
                <a:ext uri="{FF2B5EF4-FFF2-40B4-BE49-F238E27FC236}">
                  <a16:creationId xmlns:a16="http://schemas.microsoft.com/office/drawing/2014/main" id="{F178E014-BAF5-809C-2A1D-7A7052C0E0E3}"/>
                </a:ext>
              </a:extLst>
            </p:cNvPr>
            <p:cNvSpPr>
              <a:spLocks/>
            </p:cNvSpPr>
            <p:nvPr/>
          </p:nvSpPr>
          <p:spPr>
            <a:xfrm rot="5400000">
              <a:off x="5526847" y="-505906"/>
              <a:ext cx="900000" cy="1080000"/>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グラフィックス 22">
            <a:extLst>
              <a:ext uri="{FF2B5EF4-FFF2-40B4-BE49-F238E27FC236}">
                <a16:creationId xmlns:a16="http://schemas.microsoft.com/office/drawing/2014/main" id="{402A6EC2-E758-88E9-3E6E-8F08641108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304" y="2569395"/>
            <a:ext cx="864000" cy="678849"/>
          </a:xfrm>
          <a:prstGeom prst="rect">
            <a:avLst/>
          </a:prstGeom>
        </p:spPr>
      </p:pic>
      <p:pic>
        <p:nvPicPr>
          <p:cNvPr id="25" name="グラフィックス 24">
            <a:extLst>
              <a:ext uri="{FF2B5EF4-FFF2-40B4-BE49-F238E27FC236}">
                <a16:creationId xmlns:a16="http://schemas.microsoft.com/office/drawing/2014/main" id="{2DE272ED-E861-8D7C-BF61-6D3CABDBA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304" y="3290845"/>
            <a:ext cx="900000" cy="900000"/>
          </a:xfrm>
          <a:prstGeom prst="rect">
            <a:avLst/>
          </a:prstGeom>
        </p:spPr>
      </p:pic>
    </p:spTree>
    <p:custDataLst>
      <p:tags r:id="rId1"/>
    </p:custDataLst>
    <p:extLst>
      <p:ext uri="{BB962C8B-B14F-4D97-AF65-F5344CB8AC3E}">
        <p14:creationId xmlns:p14="http://schemas.microsoft.com/office/powerpoint/2010/main" val="158058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dissolve">
                                      <p:cBhvr>
                                        <p:cTn id="29" dur="500"/>
                                        <p:tgtEl>
                                          <p:spTgt spid="3">
                                            <p:txEl>
                                              <p:pRg st="2" end="2"/>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ags/tag10.xml><?xml version="1.0" encoding="utf-8"?>
<p:tagLst xmlns:a="http://schemas.openxmlformats.org/drawingml/2006/main" xmlns:r="http://schemas.openxmlformats.org/officeDocument/2006/relationships" xmlns:p="http://schemas.openxmlformats.org/presentationml/2006/main">
  <p:tag name="TIMING" val="|37.4"/>
</p:tagLst>
</file>

<file path=ppt/tags/tag11.xml><?xml version="1.0" encoding="utf-8"?>
<p:tagLst xmlns:a="http://schemas.openxmlformats.org/drawingml/2006/main" xmlns:r="http://schemas.openxmlformats.org/officeDocument/2006/relationships" xmlns:p="http://schemas.openxmlformats.org/presentationml/2006/main">
  <p:tag name="TIMING" val="|71"/>
</p:tagLst>
</file>

<file path=ppt/tags/tag12.xml><?xml version="1.0" encoding="utf-8"?>
<p:tagLst xmlns:a="http://schemas.openxmlformats.org/drawingml/2006/main" xmlns:r="http://schemas.openxmlformats.org/officeDocument/2006/relationships" xmlns:p="http://schemas.openxmlformats.org/presentationml/2006/main">
  <p:tag name="TIMING" val="|17.8|5.2"/>
</p:tagLst>
</file>

<file path=ppt/tags/tag13.xml><?xml version="1.0" encoding="utf-8"?>
<p:tagLst xmlns:a="http://schemas.openxmlformats.org/drawingml/2006/main" xmlns:r="http://schemas.openxmlformats.org/officeDocument/2006/relationships" xmlns:p="http://schemas.openxmlformats.org/presentationml/2006/main">
  <p:tag name="TIMING" val="|85.8|12.6|81.5"/>
</p:tagLst>
</file>

<file path=ppt/tags/tag14.xml><?xml version="1.0" encoding="utf-8"?>
<p:tagLst xmlns:a="http://schemas.openxmlformats.org/drawingml/2006/main" xmlns:r="http://schemas.openxmlformats.org/officeDocument/2006/relationships" xmlns:p="http://schemas.openxmlformats.org/presentationml/2006/main">
  <p:tag name="TIMING" val="|13.3"/>
</p:tagLst>
</file>

<file path=ppt/tags/tag15.xml><?xml version="1.0" encoding="utf-8"?>
<p:tagLst xmlns:a="http://schemas.openxmlformats.org/drawingml/2006/main" xmlns:r="http://schemas.openxmlformats.org/officeDocument/2006/relationships" xmlns:p="http://schemas.openxmlformats.org/presentationml/2006/main">
  <p:tag name="TIMING" val="|10.5"/>
</p:tagLst>
</file>

<file path=ppt/tags/tag16.xml><?xml version="1.0" encoding="utf-8"?>
<p:tagLst xmlns:a="http://schemas.openxmlformats.org/drawingml/2006/main" xmlns:r="http://schemas.openxmlformats.org/officeDocument/2006/relationships" xmlns:p="http://schemas.openxmlformats.org/presentationml/2006/main">
  <p:tag name="TIMING" val="|53.1"/>
</p:tagLst>
</file>

<file path=ppt/tags/tag17.xml><?xml version="1.0" encoding="utf-8"?>
<p:tagLst xmlns:a="http://schemas.openxmlformats.org/drawingml/2006/main" xmlns:r="http://schemas.openxmlformats.org/officeDocument/2006/relationships" xmlns:p="http://schemas.openxmlformats.org/presentationml/2006/main">
  <p:tag name="TIMING" val="|26.9|19.2|2.6|2|2.1|19.6"/>
</p:tagLst>
</file>

<file path=ppt/tags/tag2.xml><?xml version="1.0" encoding="utf-8"?>
<p:tagLst xmlns:a="http://schemas.openxmlformats.org/drawingml/2006/main" xmlns:r="http://schemas.openxmlformats.org/officeDocument/2006/relationships" xmlns:p="http://schemas.openxmlformats.org/presentationml/2006/main">
  <p:tag name="TIMING" val="|5.3|1.7|1.6|5|9.2|7.7"/>
</p:tagLst>
</file>

<file path=ppt/tags/tag3.xml><?xml version="1.0" encoding="utf-8"?>
<p:tagLst xmlns:a="http://schemas.openxmlformats.org/drawingml/2006/main" xmlns:r="http://schemas.openxmlformats.org/officeDocument/2006/relationships" xmlns:p="http://schemas.openxmlformats.org/presentationml/2006/main">
  <p:tag name="TIMING" val="|5.3|1.7|1.6|5|9.2|7.7"/>
</p:tagLst>
</file>

<file path=ppt/tags/tag4.xml><?xml version="1.0" encoding="utf-8"?>
<p:tagLst xmlns:a="http://schemas.openxmlformats.org/drawingml/2006/main" xmlns:r="http://schemas.openxmlformats.org/officeDocument/2006/relationships" xmlns:p="http://schemas.openxmlformats.org/presentationml/2006/main">
  <p:tag name="TIMING" val="|21.7|98|2.3"/>
</p:tagLst>
</file>

<file path=ppt/tags/tag5.xml><?xml version="1.0" encoding="utf-8"?>
<p:tagLst xmlns:a="http://schemas.openxmlformats.org/drawingml/2006/main" xmlns:r="http://schemas.openxmlformats.org/officeDocument/2006/relationships" xmlns:p="http://schemas.openxmlformats.org/presentationml/2006/main">
  <p:tag name="TIMING" val="|59.1|29.9"/>
</p:tagLst>
</file>

<file path=ppt/tags/tag6.xml><?xml version="1.0" encoding="utf-8"?>
<p:tagLst xmlns:a="http://schemas.openxmlformats.org/drawingml/2006/main" xmlns:r="http://schemas.openxmlformats.org/officeDocument/2006/relationships" xmlns:p="http://schemas.openxmlformats.org/presentationml/2006/main">
  <p:tag name="TIMING" val="|26.3|7.8"/>
</p:tagLst>
</file>

<file path=ppt/tags/tag7.xml><?xml version="1.0" encoding="utf-8"?>
<p:tagLst xmlns:a="http://schemas.openxmlformats.org/drawingml/2006/main" xmlns:r="http://schemas.openxmlformats.org/officeDocument/2006/relationships" xmlns:p="http://schemas.openxmlformats.org/presentationml/2006/main">
  <p:tag name="TIMING" val="|24.8|12.2"/>
</p:tagLst>
</file>

<file path=ppt/tags/tag8.xml><?xml version="1.0" encoding="utf-8"?>
<p:tagLst xmlns:a="http://schemas.openxmlformats.org/drawingml/2006/main" xmlns:r="http://schemas.openxmlformats.org/officeDocument/2006/relationships" xmlns:p="http://schemas.openxmlformats.org/presentationml/2006/main">
  <p:tag name="TIMING" val="|30.9|62.8"/>
</p:tagLst>
</file>

<file path=ppt/tags/tag9.xml><?xml version="1.0" encoding="utf-8"?>
<p:tagLst xmlns:a="http://schemas.openxmlformats.org/drawingml/2006/main" xmlns:r="http://schemas.openxmlformats.org/officeDocument/2006/relationships" xmlns:p="http://schemas.openxmlformats.org/presentationml/2006/main">
  <p:tag name="TIMING" val="|37.4"/>
</p:tagLst>
</file>

<file path=ppt/theme/theme1.xml><?xml version="1.0" encoding="utf-8"?>
<a:theme xmlns:a="http://schemas.openxmlformats.org/drawingml/2006/main" name="Office テーマ">
  <a:themeElements>
    <a:clrScheme name="ユーザー定義 1">
      <a:dk1>
        <a:srgbClr val="3E4157"/>
      </a:dk1>
      <a:lt1>
        <a:srgbClr val="FFF5E3"/>
      </a:lt1>
      <a:dk2>
        <a:srgbClr val="44546A"/>
      </a:dk2>
      <a:lt2>
        <a:srgbClr val="E7E6E6"/>
      </a:lt2>
      <a:accent1>
        <a:srgbClr val="2699DA"/>
      </a:accent1>
      <a:accent2>
        <a:srgbClr val="00BE9D"/>
      </a:accent2>
      <a:accent3>
        <a:srgbClr val="2BD780"/>
      </a:accent3>
      <a:accent4>
        <a:srgbClr val="9D56B5"/>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406CBE00-10E7-AD44-961D-8E3673CA1A02}" vid="{BB3F1743-A522-8145-ABCB-32A34418F75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3487</TotalTime>
  <Words>4527</Words>
  <Application>Microsoft Macintosh PowerPoint</Application>
  <PresentationFormat>ワイド画面</PresentationFormat>
  <Paragraphs>906</Paragraphs>
  <Slides>54</Slides>
  <Notes>16</Notes>
  <HiddenSlides>7</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54</vt:i4>
      </vt:variant>
    </vt:vector>
  </HeadingPairs>
  <TitlesOfParts>
    <vt:vector size="60" baseType="lpstr">
      <vt:lpstr>Meiryo</vt:lpstr>
      <vt:lpstr>游ゴシック</vt:lpstr>
      <vt:lpstr>Arial</vt:lpstr>
      <vt:lpstr>Consolas</vt:lpstr>
      <vt:lpstr>Courier New</vt:lpstr>
      <vt:lpstr>Office テーマ</vt:lpstr>
      <vt:lpstr>岡山大学　ソフトウェア設計 オブジェクト指向とUML（1/2）</vt:lpstr>
      <vt:lpstr>自己紹介</vt:lpstr>
      <vt:lpstr>玉田の担当回</vt:lpstr>
      <vt:lpstr>授業内容（玉田担当部分）</vt:lpstr>
      <vt:lpstr>本日の内容</vt:lpstr>
      <vt:lpstr>オブジェクト指向とは</vt:lpstr>
      <vt:lpstr>プログラミング言語， ソフトウェア開発手法の発展系譜</vt:lpstr>
      <vt:lpstr>なぜオブジェクト指向を使うのか</vt:lpstr>
      <vt:lpstr>オブジェクト指向の三原則</vt:lpstr>
      <vt:lpstr>オブジェクト指向の三原則</vt:lpstr>
      <vt:lpstr>カプセル化 Encapsulation</vt:lpstr>
      <vt:lpstr>継承 Inheritance</vt:lpstr>
      <vt:lpstr>継承 Inheritance</vt:lpstr>
      <vt:lpstr>多態性 Polymorphism</vt:lpstr>
      <vt:lpstr>具体例で考える．</vt:lpstr>
      <vt:lpstr>具体例で考える．</vt:lpstr>
      <vt:lpstr>ファイルを読む関数をまとめる</vt:lpstr>
      <vt:lpstr>不要なメンバは隠す</vt:lpstr>
      <vt:lpstr>実体を作成する</vt:lpstr>
      <vt:lpstr>利用する側のプログラム</vt:lpstr>
      <vt:lpstr>ネットワーク越しのTextReaderを考える．</vt:lpstr>
      <vt:lpstr>TextFileReaderとNetworkReader の共通部分を抜き出す．</vt:lpstr>
      <vt:lpstr>TextReaderを使って プログラミングする．</vt:lpstr>
      <vt:lpstr>参考</vt:lpstr>
      <vt:lpstr>本日の内容</vt:lpstr>
      <vt:lpstr>オブジェクト指向による 分析と設計の流れ</vt:lpstr>
      <vt:lpstr>統一モデリング言語UML</vt:lpstr>
      <vt:lpstr>ダイアグラムの種類</vt:lpstr>
      <vt:lpstr>UMLの各図と 典型的な利用目的</vt:lpstr>
      <vt:lpstr>UMLを書く時に 注意すべき点</vt:lpstr>
      <vt:lpstr>ダイアグラムの種類</vt:lpstr>
      <vt:lpstr>UMLの各図と 典型的な利用目的</vt:lpstr>
      <vt:lpstr>UMLを書く時に 注意すべき点</vt:lpstr>
      <vt:lpstr>UMLで失敗しがちなこと</vt:lpstr>
      <vt:lpstr>UMLで失敗しがちなこと 1. 正解を追い求める．</vt:lpstr>
      <vt:lpstr>UMLで失敗しがちなこと 2. 書く目的を見失う．</vt:lpstr>
      <vt:lpstr>UMLで失敗しがちなこと 3. UMLを極めようとする．</vt:lpstr>
      <vt:lpstr>本日の内容</vt:lpstr>
      <vt:lpstr>ユースケースモデル</vt:lpstr>
      <vt:lpstr>要求の種類</vt:lpstr>
      <vt:lpstr>　　　ユースケースモデルの例題1 　　　プリンタ</vt:lpstr>
      <vt:lpstr>ユースケースモデルの例 ユースケース図の登場人物</vt:lpstr>
      <vt:lpstr>ユースケースモデルに 書くこと／書かないこと</vt:lpstr>
      <vt:lpstr>　　　ユースケースモデルの演習1 　　　電気ケトル</vt:lpstr>
      <vt:lpstr>　　　ユースケースモデルの演習2 　　　連絡帳</vt:lpstr>
      <vt:lpstr>　　　ユースケースモデルの演習1 　　　電気ケトル</vt:lpstr>
      <vt:lpstr>　　　ユースケースモデルの演習2 　　　連絡帳</vt:lpstr>
      <vt:lpstr>ユースケースモデルの利用者</vt:lpstr>
      <vt:lpstr>ユースケースモデルで ありがちな失敗</vt:lpstr>
      <vt:lpstr>岡山大学 ソフトウェア設計</vt:lpstr>
      <vt:lpstr>岡山大学　ソフトウェア設計 オブジェクト指向とUML（1/2）</vt:lpstr>
      <vt:lpstr>次回の内容</vt:lpstr>
      <vt:lpstr>　　　ユースケースモデルの課題 　　　クリーニング店</vt:lpstr>
      <vt:lpstr>　　　ユースケースモデルの演習2 　　　クリーニング店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岡山大学 ソフトウェア設計 第03講</dc:title>
  <dc:creator>玉田春昭</dc:creator>
  <cp:lastModifiedBy>TAMADA HARUAKI</cp:lastModifiedBy>
  <cp:revision>229</cp:revision>
  <dcterms:created xsi:type="dcterms:W3CDTF">2018-10-01T05:20:23Z</dcterms:created>
  <dcterms:modified xsi:type="dcterms:W3CDTF">2024-10-15T06:12:50Z</dcterms:modified>
</cp:coreProperties>
</file>